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 smtClean="0"/>
              <a:t>1000’s of Single</a:t>
            </a:r>
            <a:r>
              <a:rPr lang="en-US" sz="2800" baseline="0" dirty="0" smtClean="0"/>
              <a:t> Family</a:t>
            </a:r>
            <a:r>
              <a:rPr lang="en-US" sz="2800" dirty="0" smtClean="0"/>
              <a:t> Customers</a:t>
            </a:r>
            <a:endParaRPr lang="en-US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Seattle</c:v>
                </c:pt>
                <c:pt idx="1">
                  <c:v>Shoreline</c:v>
                </c:pt>
                <c:pt idx="2">
                  <c:v>Burien</c:v>
                </c:pt>
                <c:pt idx="3">
                  <c:v>Issaquah</c:v>
                </c:pt>
                <c:pt idx="4">
                  <c:v>Des Moines</c:v>
                </c:pt>
                <c:pt idx="5">
                  <c:v>SeaTac  </c:v>
                </c:pt>
                <c:pt idx="6">
                  <c:v>Carnation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59</c:v>
                </c:pt>
                <c:pt idx="1">
                  <c:v>15</c:v>
                </c:pt>
                <c:pt idx="2">
                  <c:v>9.4</c:v>
                </c:pt>
                <c:pt idx="3">
                  <c:v>7.1</c:v>
                </c:pt>
                <c:pt idx="4">
                  <c:v>6</c:v>
                </c:pt>
                <c:pt idx="5">
                  <c:v>3.9379999999999997</c:v>
                </c:pt>
                <c:pt idx="6" formatCode="General">
                  <c:v>0.5</c:v>
                </c:pt>
              </c:numCache>
            </c:numRef>
          </c:val>
        </c:ser>
        <c:axId val="43165952"/>
        <c:axId val="43188224"/>
      </c:barChart>
      <c:catAx>
        <c:axId val="43165952"/>
        <c:scaling>
          <c:orientation val="minMax"/>
        </c:scaling>
        <c:axPos val="b"/>
        <c:tickLblPos val="nextTo"/>
        <c:crossAx val="43188224"/>
        <c:crosses val="autoZero"/>
        <c:auto val="1"/>
        <c:lblAlgn val="ctr"/>
        <c:lblOffset val="100"/>
      </c:catAx>
      <c:valAx>
        <c:axId val="43188224"/>
        <c:scaling>
          <c:orientation val="minMax"/>
        </c:scaling>
        <c:axPos val="l"/>
        <c:majorGridlines/>
        <c:numFmt formatCode="#,##0" sourceLinked="1"/>
        <c:tickLblPos val="nextTo"/>
        <c:crossAx val="43165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08518-8B21-4C1E-B4CF-8555F2BD410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7AE95-1D35-4C0F-9019-5AC7324EC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9/24/2013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Comprehensive Garbage, Recyclables and </a:t>
            </a:r>
            <a:r>
              <a:rPr lang="en-US" sz="4000" u="sng" dirty="0" err="1" smtClean="0"/>
              <a:t>Compostables</a:t>
            </a:r>
            <a:r>
              <a:rPr lang="en-US" sz="4000" u="sng" dirty="0" smtClean="0"/>
              <a:t> Collection Contract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Presentation to SeaTac City Council</a:t>
            </a:r>
          </a:p>
          <a:p>
            <a:r>
              <a:rPr lang="en-US" dirty="0" smtClean="0"/>
              <a:t>September 24,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Council Questions &amp; Answers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Service Enhancements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Price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Transitions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Questions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sz="6000" dirty="0" smtClean="0"/>
              <a:t>Council Questions &amp;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sz="6000" dirty="0" smtClean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Clr>
                <a:schemeClr val="accent3"/>
              </a:buClr>
              <a:buSzPct val="95000"/>
            </a:pPr>
            <a:r>
              <a:rPr lang="en-US" sz="2600" dirty="0" smtClean="0"/>
              <a:t>SeaTac</a:t>
            </a:r>
          </a:p>
          <a:p>
            <a:pPr marL="880110" lvl="1" indent="-514350"/>
            <a:endParaRPr lang="en-US" sz="3000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Burien</a:t>
            </a:r>
          </a:p>
          <a:p>
            <a:pPr marL="514350" indent="-514350"/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2057400"/>
          <a:ext cx="5257800" cy="19431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09800"/>
                <a:gridCol w="2057400"/>
                <a:gridCol w="990600"/>
              </a:tblGrid>
              <a:tr h="3810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Contractor</a:t>
                      </a:r>
                      <a:endParaRPr kumimoji="0" lang="en-US" sz="1800" b="1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Total Evaluation Score</a:t>
                      </a:r>
                      <a:endParaRPr kumimoji="0" lang="en-US" sz="18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Rank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/>
                        <a:t>CleanScapes</a:t>
                      </a:r>
                      <a:r>
                        <a:rPr lang="en-US" sz="1800" kern="1200" dirty="0"/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98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/>
                        <a:t>Republic Services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81.8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Waste Management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77.7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67000" y="4636516"/>
          <a:ext cx="5257799" cy="19431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09800"/>
                <a:gridCol w="2057400"/>
                <a:gridCol w="990599"/>
              </a:tblGrid>
              <a:tr h="279400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Contractor</a:t>
                      </a:r>
                      <a:endParaRPr kumimoji="0" lang="en-US" sz="1800" b="1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Total Evaluation Score</a:t>
                      </a:r>
                      <a:endParaRPr kumimoji="0" lang="en-US" sz="18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Rank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/>
                        <a:t>CleanScapes</a:t>
                      </a:r>
                      <a:r>
                        <a:rPr kumimoji="0" lang="en-US" sz="1800" kern="1200" dirty="0" smtClean="0"/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97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Waste Management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78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Republic Services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/>
                        <a:t>73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Service Enhancements</a:t>
            </a:r>
            <a:endParaRPr lang="en-US" sz="6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81200"/>
          <a:ext cx="8305800" cy="443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4054"/>
                <a:gridCol w="1045346"/>
                <a:gridCol w="1868666"/>
                <a:gridCol w="2093734"/>
                <a:gridCol w="1524000"/>
              </a:tblGrid>
              <a:tr h="982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Current  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Contract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/>
                        <a:t>CleanScapes</a:t>
                      </a:r>
                      <a:r>
                        <a:rPr lang="en-US" sz="1800" kern="1200" dirty="0" smtClean="0"/>
                        <a:t> Recommended Contract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Republic Services Proposal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WM Proposal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</a:tr>
              <a:tr h="669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Fleet Fuel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Diesel</a:t>
                      </a:r>
                      <a:endParaRPr lang="en-US" sz="1800" kern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RNG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 smtClean="0"/>
                        <a:t>CNG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CNG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</a:tr>
              <a:tr h="597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Lighter Trucks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ym typeface="Wingdings"/>
                        </a:rPr>
                        <a:t></a:t>
                      </a:r>
                      <a:endParaRPr lang="en-US" sz="32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2859" marR="62859" marT="31429" marB="31429" anchor="ctr"/>
                </a:tc>
              </a:tr>
              <a:tr h="362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Call </a:t>
                      </a:r>
                      <a:r>
                        <a:rPr lang="en-US" sz="1800" kern="1200" dirty="0" smtClean="0"/>
                        <a:t>Center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 </a:t>
                      </a:r>
                      <a:r>
                        <a:rPr lang="en-US" sz="1800" kern="1200" dirty="0" smtClean="0"/>
                        <a:t>days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 </a:t>
                      </a:r>
                      <a:r>
                        <a:rPr lang="en-US" sz="1800" dirty="0" smtClean="0"/>
                        <a:t>days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 </a:t>
                      </a:r>
                      <a:r>
                        <a:rPr lang="en-US" sz="1800" dirty="0" smtClean="0"/>
                        <a:t>days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 </a:t>
                      </a:r>
                      <a:r>
                        <a:rPr lang="en-US" sz="1800" dirty="0" smtClean="0"/>
                        <a:t>days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</a:tr>
              <a:tr h="982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Website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Languages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English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English,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Spanish, Somali, Punjabi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English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English, 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Spanish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</a:tr>
              <a:tr h="748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Curbside Recycling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8</a:t>
                      </a:r>
                      <a:endParaRPr lang="en-US" sz="18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Same as Current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12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9" marR="62859" marT="31429" marB="3142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Price Evaluation</a:t>
            </a:r>
            <a:endParaRPr lang="en-US" sz="6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209800"/>
          <a:ext cx="7162800" cy="381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/>
                <a:gridCol w="2158497"/>
                <a:gridCol w="1613403"/>
                <a:gridCol w="1790700"/>
              </a:tblGrid>
              <a:tr h="917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20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CleanScapes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Republic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</a:tr>
              <a:tr h="1055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Total Price Proposal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$2,097,275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$2,268,324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$2,926,692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</a:tr>
              <a:tr h="9173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$  Above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-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$171,049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$829,417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</a:tr>
              <a:tr h="9193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%  Above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-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dirty="0" smtClean="0"/>
                        <a:t>8.2%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kern="1200" smtClean="0"/>
                        <a:t>39.5%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378" marR="4737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Transitions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2115052"/>
          <a:ext cx="7924800" cy="4120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593"/>
                <a:gridCol w="2229607"/>
                <a:gridCol w="2641600"/>
              </a:tblGrid>
              <a:tr h="78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CITY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SINGLE</a:t>
                      </a:r>
                      <a:r>
                        <a:rPr lang="en-US" sz="1800" kern="1200" baseline="0" dirty="0" smtClean="0"/>
                        <a:t> FAMILY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COMMERCIAL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 anchor="ctr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Shoreline (2008)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15,000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750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Seattle (2009)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59,000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8,700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Des Moines (2011)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6,000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450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Issaquah (2012)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7,100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550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Carnation (2013)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Burien (2014) *approved 9/16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9,400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850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  <a:tr h="477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/>
                        <a:t>SeaTac 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/>
                        <a:t>3,938 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/>
                        <a:t>369 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112" marR="67112" marT="33556" marB="3355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Transitions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828800"/>
          <a:ext cx="8229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1049</TotalTime>
  <Words>206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Comprehensive Garbage, Recyclables and Compostables Collection Contract</vt:lpstr>
      <vt:lpstr>Summary</vt:lpstr>
      <vt:lpstr>Council Questions &amp; Answers</vt:lpstr>
      <vt:lpstr>Evaluation</vt:lpstr>
      <vt:lpstr>Service Enhancements</vt:lpstr>
      <vt:lpstr>Price Evaluation</vt:lpstr>
      <vt:lpstr>Transitions</vt:lpstr>
      <vt:lpstr>Transitions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tomg</dc:creator>
  <cp:lastModifiedBy>tomg</cp:lastModifiedBy>
  <cp:revision>81</cp:revision>
  <dcterms:created xsi:type="dcterms:W3CDTF">2013-09-06T23:13:20Z</dcterms:created>
  <dcterms:modified xsi:type="dcterms:W3CDTF">2013-09-25T01:03:11Z</dcterms:modified>
</cp:coreProperties>
</file>