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8"/>
  </p:notesMasterIdLst>
  <p:handoutMasterIdLst>
    <p:handoutMasterId r:id="rId19"/>
  </p:handoutMasterIdLst>
  <p:sldIdLst>
    <p:sldId id="2903" r:id="rId5"/>
    <p:sldId id="2878" r:id="rId6"/>
    <p:sldId id="335" r:id="rId7"/>
    <p:sldId id="2896" r:id="rId8"/>
    <p:sldId id="3287" r:id="rId9"/>
    <p:sldId id="3282" r:id="rId10"/>
    <p:sldId id="3306" r:id="rId11"/>
    <p:sldId id="3283" r:id="rId12"/>
    <p:sldId id="3285" r:id="rId13"/>
    <p:sldId id="3286" r:id="rId14"/>
    <p:sldId id="3288" r:id="rId15"/>
    <p:sldId id="3307" r:id="rId16"/>
    <p:sldId id="3278" r:id="rId17"/>
  </p:sldIdLst>
  <p:sldSz cx="9144000" cy="64008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645E73-7A3D-DE2A-10D5-7149F5D115AE}" name="Lesa Ellis" initials="LE" userId="S::lkellis@seatacwa.gov::99d7e6b0-6c60-4132-903b-ee3632a0cb4b" providerId="AD"/>
  <p188:author id="{4CEA7EBC-90CE-4933-619B-16991F08193D}" name="Jenn Kester" initials="JK" userId="S::jkester@seatacwa.gov::1097cf24-6488-4eb2-ae4f-a8a200cc9b5b" providerId="AD"/>
  <p188:author id="{CD4847C9-B28D-E1DF-0DB5-DE770853F6F6}" name="Kate Kaehny" initials="KK" userId="S::KKaehny@seatacwa.gov::5d8fdaf2-13e8-41a0-a71b-615935cb6807" providerId="AD"/>
  <p188:author id="{6E5AAFE1-6CC7-10A7-BD64-43A710A52446}" name="Erin Vaca" initials="EV" userId="S::erin.vaca@dksassociates.com::521b0577-e0e1-43e4-a295-a7f795291c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oodmass" initials="a" lastIdx="1" clrIdx="0">
    <p:extLst>
      <p:ext uri="{19B8F6BF-5375-455C-9EA6-DF929625EA0E}">
        <p15:presenceInfo xmlns:p15="http://schemas.microsoft.com/office/powerpoint/2012/main" userId="woodma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3FF"/>
    <a:srgbClr val="ABE9FF"/>
    <a:srgbClr val="16ACDE"/>
    <a:srgbClr val="00698E"/>
    <a:srgbClr val="B0DD7F"/>
    <a:srgbClr val="0097CC"/>
    <a:srgbClr val="CAE8AA"/>
    <a:srgbClr val="C5C5C5"/>
    <a:srgbClr val="0094C8"/>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3993" autoAdjust="0"/>
  </p:normalViewPr>
  <p:slideViewPr>
    <p:cSldViewPr>
      <p:cViewPr varScale="1">
        <p:scale>
          <a:sx n="111" d="100"/>
          <a:sy n="111" d="100"/>
        </p:scale>
        <p:origin x="1740" y="84"/>
      </p:cViewPr>
      <p:guideLst>
        <p:guide orient="horz" pos="2016"/>
        <p:guide pos="2880"/>
      </p:guideLst>
    </p:cSldViewPr>
  </p:slideViewPr>
  <p:outlineViewPr>
    <p:cViewPr>
      <p:scale>
        <a:sx n="33" d="100"/>
        <a:sy n="33" d="100"/>
      </p:scale>
      <p:origin x="0" y="141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329" cy="462120"/>
          </a:xfrm>
          <a:prstGeom prst="rect">
            <a:avLst/>
          </a:prstGeom>
        </p:spPr>
        <p:txBody>
          <a:bodyPr vert="horz" lIns="90732" tIns="45366" rIns="90732" bIns="45366" rtlCol="0"/>
          <a:lstStyle>
            <a:lvl1pPr algn="l">
              <a:defRPr sz="1200"/>
            </a:lvl1pPr>
          </a:lstStyle>
          <a:p>
            <a:endParaRPr lang="en-US" dirty="0"/>
          </a:p>
        </p:txBody>
      </p:sp>
      <p:sp>
        <p:nvSpPr>
          <p:cNvPr id="3" name="Date Placeholder 2"/>
          <p:cNvSpPr>
            <a:spLocks noGrp="1"/>
          </p:cNvSpPr>
          <p:nvPr>
            <p:ph type="dt" sz="quarter" idx="1"/>
          </p:nvPr>
        </p:nvSpPr>
        <p:spPr>
          <a:xfrm>
            <a:off x="3936176" y="0"/>
            <a:ext cx="3012329" cy="462120"/>
          </a:xfrm>
          <a:prstGeom prst="rect">
            <a:avLst/>
          </a:prstGeom>
        </p:spPr>
        <p:txBody>
          <a:bodyPr vert="horz" lIns="90732" tIns="45366" rIns="90732" bIns="45366" rtlCol="0"/>
          <a:lstStyle>
            <a:lvl1pPr algn="r">
              <a:defRPr sz="1200"/>
            </a:lvl1pPr>
          </a:lstStyle>
          <a:p>
            <a:fld id="{FE719E64-CDBE-4C83-B268-2ABC96E6A21C}" type="datetimeFigureOut">
              <a:rPr lang="en-US" smtClean="0"/>
              <a:pPr/>
              <a:t>8/20/2024</a:t>
            </a:fld>
            <a:endParaRPr lang="en-US" dirty="0"/>
          </a:p>
        </p:txBody>
      </p:sp>
      <p:sp>
        <p:nvSpPr>
          <p:cNvPr id="4" name="Footer Placeholder 3"/>
          <p:cNvSpPr>
            <a:spLocks noGrp="1"/>
          </p:cNvSpPr>
          <p:nvPr>
            <p:ph type="ftr" sz="quarter" idx="2"/>
          </p:nvPr>
        </p:nvSpPr>
        <p:spPr>
          <a:xfrm>
            <a:off x="3" y="8772378"/>
            <a:ext cx="3012329" cy="462120"/>
          </a:xfrm>
          <a:prstGeom prst="rect">
            <a:avLst/>
          </a:prstGeom>
        </p:spPr>
        <p:txBody>
          <a:bodyPr vert="horz" lIns="90732" tIns="45366" rIns="90732" bIns="4536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6" y="8772378"/>
            <a:ext cx="3012329" cy="462120"/>
          </a:xfrm>
          <a:prstGeom prst="rect">
            <a:avLst/>
          </a:prstGeom>
        </p:spPr>
        <p:txBody>
          <a:bodyPr vert="horz" lIns="90732" tIns="45366" rIns="90732" bIns="45366" rtlCol="0" anchor="b"/>
          <a:lstStyle>
            <a:lvl1pPr algn="r">
              <a:defRPr sz="1200"/>
            </a:lvl1pPr>
          </a:lstStyle>
          <a:p>
            <a:fld id="{67F9F812-8CA6-4BDF-A105-0C23F674076C}"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329" cy="462120"/>
          </a:xfrm>
          <a:prstGeom prst="rect">
            <a:avLst/>
          </a:prstGeom>
        </p:spPr>
        <p:txBody>
          <a:bodyPr vert="horz" lIns="90732" tIns="45366" rIns="90732" bIns="45366" rtlCol="0"/>
          <a:lstStyle>
            <a:lvl1pPr algn="l">
              <a:defRPr sz="1200"/>
            </a:lvl1pPr>
          </a:lstStyle>
          <a:p>
            <a:endParaRPr lang="en-US" dirty="0"/>
          </a:p>
        </p:txBody>
      </p:sp>
      <p:sp>
        <p:nvSpPr>
          <p:cNvPr id="3" name="Date Placeholder 2"/>
          <p:cNvSpPr>
            <a:spLocks noGrp="1"/>
          </p:cNvSpPr>
          <p:nvPr>
            <p:ph type="dt" idx="1"/>
          </p:nvPr>
        </p:nvSpPr>
        <p:spPr>
          <a:xfrm>
            <a:off x="3936176" y="0"/>
            <a:ext cx="3012329" cy="462120"/>
          </a:xfrm>
          <a:prstGeom prst="rect">
            <a:avLst/>
          </a:prstGeom>
        </p:spPr>
        <p:txBody>
          <a:bodyPr vert="horz" lIns="90732" tIns="45366" rIns="90732" bIns="45366" rtlCol="0"/>
          <a:lstStyle>
            <a:lvl1pPr algn="r">
              <a:defRPr sz="1200"/>
            </a:lvl1pPr>
          </a:lstStyle>
          <a:p>
            <a:fld id="{464C1B26-6596-4D52-B864-0292756822E4}" type="datetimeFigureOut">
              <a:rPr lang="en-US" smtClean="0"/>
              <a:pPr/>
              <a:t>8/20/2024</a:t>
            </a:fld>
            <a:endParaRPr lang="en-US" dirty="0"/>
          </a:p>
        </p:txBody>
      </p:sp>
      <p:sp>
        <p:nvSpPr>
          <p:cNvPr id="4" name="Slide Image Placeholder 3"/>
          <p:cNvSpPr>
            <a:spLocks noGrp="1" noRot="1" noChangeAspect="1"/>
          </p:cNvSpPr>
          <p:nvPr>
            <p:ph type="sldImg" idx="2"/>
          </p:nvPr>
        </p:nvSpPr>
        <p:spPr>
          <a:xfrm>
            <a:off x="1001713" y="692150"/>
            <a:ext cx="4946650" cy="3463925"/>
          </a:xfrm>
          <a:prstGeom prst="rect">
            <a:avLst/>
          </a:prstGeom>
          <a:noFill/>
          <a:ln w="12700">
            <a:solidFill>
              <a:prstClr val="black"/>
            </a:solidFill>
          </a:ln>
        </p:spPr>
        <p:txBody>
          <a:bodyPr vert="horz" lIns="90732" tIns="45366" rIns="90732" bIns="45366" rtlCol="0" anchor="ctr"/>
          <a:lstStyle/>
          <a:p>
            <a:endParaRPr lang="en-US" dirty="0"/>
          </a:p>
        </p:txBody>
      </p:sp>
      <p:sp>
        <p:nvSpPr>
          <p:cNvPr id="5" name="Notes Placeholder 4"/>
          <p:cNvSpPr>
            <a:spLocks noGrp="1"/>
          </p:cNvSpPr>
          <p:nvPr>
            <p:ph type="body" sz="quarter" idx="3"/>
          </p:nvPr>
        </p:nvSpPr>
        <p:spPr>
          <a:xfrm>
            <a:off x="695640" y="4387770"/>
            <a:ext cx="5558801" cy="4155919"/>
          </a:xfrm>
          <a:prstGeom prst="rect">
            <a:avLst/>
          </a:prstGeom>
        </p:spPr>
        <p:txBody>
          <a:bodyPr vert="horz" lIns="90732" tIns="45366" rIns="90732" bIns="4536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378"/>
            <a:ext cx="3012329" cy="462120"/>
          </a:xfrm>
          <a:prstGeom prst="rect">
            <a:avLst/>
          </a:prstGeom>
        </p:spPr>
        <p:txBody>
          <a:bodyPr vert="horz" lIns="90732" tIns="45366" rIns="90732" bIns="453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176" y="8772378"/>
            <a:ext cx="3012329" cy="462120"/>
          </a:xfrm>
          <a:prstGeom prst="rect">
            <a:avLst/>
          </a:prstGeom>
        </p:spPr>
        <p:txBody>
          <a:bodyPr vert="horz" lIns="90732" tIns="45366" rIns="90732" bIns="45366" rtlCol="0" anchor="b"/>
          <a:lstStyle>
            <a:lvl1pPr algn="r">
              <a:defRPr sz="1200"/>
            </a:lvl1pPr>
          </a:lstStyle>
          <a:p>
            <a:fld id="{EE7A724E-A3BA-4CCE-B606-AB2DD990C10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7A724E-A3BA-4CCE-B606-AB2DD990C1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612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10</a:t>
            </a:fld>
            <a:endParaRPr lang="en-US"/>
          </a:p>
        </p:txBody>
      </p:sp>
    </p:spTree>
    <p:extLst>
      <p:ext uri="{BB962C8B-B14F-4D97-AF65-F5344CB8AC3E}">
        <p14:creationId xmlns:p14="http://schemas.microsoft.com/office/powerpoint/2010/main" val="287515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11</a:t>
            </a:fld>
            <a:endParaRPr lang="en-US"/>
          </a:p>
        </p:txBody>
      </p:sp>
    </p:spTree>
    <p:extLst>
      <p:ext uri="{BB962C8B-B14F-4D97-AF65-F5344CB8AC3E}">
        <p14:creationId xmlns:p14="http://schemas.microsoft.com/office/powerpoint/2010/main" val="2934293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12</a:t>
            </a:fld>
            <a:endParaRPr lang="en-US"/>
          </a:p>
        </p:txBody>
      </p:sp>
    </p:spTree>
    <p:extLst>
      <p:ext uri="{BB962C8B-B14F-4D97-AF65-F5344CB8AC3E}">
        <p14:creationId xmlns:p14="http://schemas.microsoft.com/office/powerpoint/2010/main" val="251046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r>
              <a:rPr lang="en-US" dirty="0"/>
              <a:t>Kate</a:t>
            </a:r>
          </a:p>
        </p:txBody>
      </p:sp>
      <p:sp>
        <p:nvSpPr>
          <p:cNvPr id="4" name="Slide Number Placeholder 3"/>
          <p:cNvSpPr>
            <a:spLocks noGrp="1"/>
          </p:cNvSpPr>
          <p:nvPr>
            <p:ph type="sldNum" sz="quarter" idx="10"/>
          </p:nvPr>
        </p:nvSpPr>
        <p:spPr/>
        <p:txBody>
          <a:bodyPr/>
          <a:lstStyle/>
          <a:p>
            <a:fld id="{EE7A724E-A3BA-4CCE-B606-AB2DD990C107}" type="slidenum">
              <a:rPr lang="en-US" smtClean="0"/>
              <a:pPr/>
              <a:t>13</a:t>
            </a:fld>
            <a:endParaRPr lang="en-US" dirty="0"/>
          </a:p>
        </p:txBody>
      </p:sp>
    </p:spTree>
    <p:extLst>
      <p:ext uri="{BB962C8B-B14F-4D97-AF65-F5344CB8AC3E}">
        <p14:creationId xmlns:p14="http://schemas.microsoft.com/office/powerpoint/2010/main" val="147145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2</a:t>
            </a:fld>
            <a:endParaRPr lang="en-US" dirty="0"/>
          </a:p>
        </p:txBody>
      </p:sp>
    </p:spTree>
    <p:extLst>
      <p:ext uri="{BB962C8B-B14F-4D97-AF65-F5344CB8AC3E}">
        <p14:creationId xmlns:p14="http://schemas.microsoft.com/office/powerpoint/2010/main" val="319282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r>
              <a:rPr lang="en-US" dirty="0"/>
              <a:t>Kate</a:t>
            </a:r>
          </a:p>
        </p:txBody>
      </p:sp>
      <p:sp>
        <p:nvSpPr>
          <p:cNvPr id="4" name="Slide Number Placeholder 3"/>
          <p:cNvSpPr>
            <a:spLocks noGrp="1"/>
          </p:cNvSpPr>
          <p:nvPr>
            <p:ph type="sldNum" sz="quarter" idx="10"/>
          </p:nvPr>
        </p:nvSpPr>
        <p:spPr/>
        <p:txBody>
          <a:bodyPr/>
          <a:lstStyle/>
          <a:p>
            <a:fld id="{EE7A724E-A3BA-4CCE-B606-AB2DD990C107}" type="slidenum">
              <a:rPr lang="en-US" smtClean="0"/>
              <a:pPr/>
              <a:t>3</a:t>
            </a:fld>
            <a:endParaRPr lang="en-US" dirty="0"/>
          </a:p>
        </p:txBody>
      </p:sp>
    </p:spTree>
    <p:extLst>
      <p:ext uri="{BB962C8B-B14F-4D97-AF65-F5344CB8AC3E}">
        <p14:creationId xmlns:p14="http://schemas.microsoft.com/office/powerpoint/2010/main" val="1793149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7A724E-A3BA-4CCE-B606-AB2DD990C107}" type="slidenum">
              <a:rPr lang="en-US" smtClean="0"/>
              <a:pPr/>
              <a:t>4</a:t>
            </a:fld>
            <a:endParaRPr lang="en-US"/>
          </a:p>
        </p:txBody>
      </p:sp>
    </p:spTree>
    <p:extLst>
      <p:ext uri="{BB962C8B-B14F-4D97-AF65-F5344CB8AC3E}">
        <p14:creationId xmlns:p14="http://schemas.microsoft.com/office/powerpoint/2010/main" val="254858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5</a:t>
            </a:fld>
            <a:endParaRPr lang="en-US"/>
          </a:p>
        </p:txBody>
      </p:sp>
    </p:spTree>
    <p:extLst>
      <p:ext uri="{BB962C8B-B14F-4D97-AF65-F5344CB8AC3E}">
        <p14:creationId xmlns:p14="http://schemas.microsoft.com/office/powerpoint/2010/main" val="129466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6</a:t>
            </a:fld>
            <a:endParaRPr lang="en-US"/>
          </a:p>
        </p:txBody>
      </p:sp>
    </p:spTree>
    <p:extLst>
      <p:ext uri="{BB962C8B-B14F-4D97-AF65-F5344CB8AC3E}">
        <p14:creationId xmlns:p14="http://schemas.microsoft.com/office/powerpoint/2010/main" val="3304945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7</a:t>
            </a:fld>
            <a:endParaRPr lang="en-US"/>
          </a:p>
        </p:txBody>
      </p:sp>
    </p:spTree>
    <p:extLst>
      <p:ext uri="{BB962C8B-B14F-4D97-AF65-F5344CB8AC3E}">
        <p14:creationId xmlns:p14="http://schemas.microsoft.com/office/powerpoint/2010/main" val="79176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8</a:t>
            </a:fld>
            <a:endParaRPr lang="en-US"/>
          </a:p>
        </p:txBody>
      </p:sp>
    </p:spTree>
    <p:extLst>
      <p:ext uri="{BB962C8B-B14F-4D97-AF65-F5344CB8AC3E}">
        <p14:creationId xmlns:p14="http://schemas.microsoft.com/office/powerpoint/2010/main" val="310342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9</a:t>
            </a:fld>
            <a:endParaRPr lang="en-US"/>
          </a:p>
        </p:txBody>
      </p:sp>
    </p:spTree>
    <p:extLst>
      <p:ext uri="{BB962C8B-B14F-4D97-AF65-F5344CB8AC3E}">
        <p14:creationId xmlns:p14="http://schemas.microsoft.com/office/powerpoint/2010/main" val="5252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7539"/>
            <a:ext cx="7772400" cy="2228427"/>
          </a:xfrm>
        </p:spPr>
        <p:txBody>
          <a:bodyPr anchor="b"/>
          <a:lstStyle>
            <a:lvl1pPr algn="ctr">
              <a:defRPr sz="5600"/>
            </a:lvl1pPr>
          </a:lstStyle>
          <a:p>
            <a:r>
              <a:rPr lang="en-US"/>
              <a:t>Click to edit Master title style</a:t>
            </a:r>
            <a:endParaRPr lang="en-US" dirty="0"/>
          </a:p>
        </p:txBody>
      </p:sp>
      <p:sp>
        <p:nvSpPr>
          <p:cNvPr id="3" name="Subtitle 2"/>
          <p:cNvSpPr>
            <a:spLocks noGrp="1"/>
          </p:cNvSpPr>
          <p:nvPr>
            <p:ph type="subTitle" idx="1"/>
          </p:nvPr>
        </p:nvSpPr>
        <p:spPr>
          <a:xfrm>
            <a:off x="1143000" y="3361902"/>
            <a:ext cx="6858000" cy="1545378"/>
          </a:xfrm>
        </p:spPr>
        <p:txBody>
          <a:bodyPr/>
          <a:lstStyle>
            <a:lvl1pPr marL="0" indent="0" algn="ctr">
              <a:buNone/>
              <a:defRPr sz="2240"/>
            </a:lvl1pPr>
            <a:lvl2pPr marL="426705" indent="0" algn="ctr">
              <a:buNone/>
              <a:defRPr sz="1867"/>
            </a:lvl2pPr>
            <a:lvl3pPr marL="853410"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3" indent="0" algn="ctr">
              <a:buNone/>
              <a:defRPr sz="1493"/>
            </a:lvl8pPr>
            <a:lvl9pPr marL="3413638" indent="0" algn="ctr">
              <a:buNone/>
              <a:defRPr sz="149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dirty="0"/>
          </a:p>
        </p:txBody>
      </p:sp>
    </p:spTree>
    <p:extLst>
      <p:ext uri="{BB962C8B-B14F-4D97-AF65-F5344CB8AC3E}">
        <p14:creationId xmlns:p14="http://schemas.microsoft.com/office/powerpoint/2010/main" val="291846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dirty="0"/>
          </a:p>
        </p:txBody>
      </p:sp>
    </p:spTree>
    <p:extLst>
      <p:ext uri="{BB962C8B-B14F-4D97-AF65-F5344CB8AC3E}">
        <p14:creationId xmlns:p14="http://schemas.microsoft.com/office/powerpoint/2010/main" val="31847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40783"/>
            <a:ext cx="1971675" cy="54243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40783"/>
            <a:ext cx="5800725" cy="542438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dirty="0"/>
          </a:p>
        </p:txBody>
      </p:sp>
    </p:spTree>
    <p:extLst>
      <p:ext uri="{BB962C8B-B14F-4D97-AF65-F5344CB8AC3E}">
        <p14:creationId xmlns:p14="http://schemas.microsoft.com/office/powerpoint/2010/main" val="323426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dirty="0"/>
          </a:p>
        </p:txBody>
      </p:sp>
    </p:spTree>
    <p:extLst>
      <p:ext uri="{BB962C8B-B14F-4D97-AF65-F5344CB8AC3E}">
        <p14:creationId xmlns:p14="http://schemas.microsoft.com/office/powerpoint/2010/main" val="375818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95757"/>
            <a:ext cx="7886700" cy="2662555"/>
          </a:xfrm>
        </p:spPr>
        <p:txBody>
          <a:bodyPr anchor="b"/>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623888" y="4283500"/>
            <a:ext cx="7886700" cy="1400175"/>
          </a:xfrm>
        </p:spPr>
        <p:txBody>
          <a:bodyPr/>
          <a:lstStyle>
            <a:lvl1pPr marL="0" indent="0">
              <a:buNone/>
              <a:defRPr sz="2240">
                <a:solidFill>
                  <a:schemeClr val="tx1"/>
                </a:solidFill>
              </a:defRPr>
            </a:lvl1pPr>
            <a:lvl2pPr marL="426705" indent="0">
              <a:buNone/>
              <a:defRPr sz="1867">
                <a:solidFill>
                  <a:schemeClr val="tx1">
                    <a:tint val="75000"/>
                  </a:schemeClr>
                </a:solidFill>
              </a:defRPr>
            </a:lvl2pPr>
            <a:lvl3pPr marL="853410" indent="0">
              <a:buNone/>
              <a:defRPr sz="1680">
                <a:solidFill>
                  <a:schemeClr val="tx1">
                    <a:tint val="75000"/>
                  </a:schemeClr>
                </a:solidFill>
              </a:defRPr>
            </a:lvl3pPr>
            <a:lvl4pPr marL="1280114" indent="0">
              <a:buNone/>
              <a:defRPr sz="1493">
                <a:solidFill>
                  <a:schemeClr val="tx1">
                    <a:tint val="75000"/>
                  </a:schemeClr>
                </a:solidFill>
              </a:defRPr>
            </a:lvl4pPr>
            <a:lvl5pPr marL="1706819" indent="0">
              <a:buNone/>
              <a:defRPr sz="1493">
                <a:solidFill>
                  <a:schemeClr val="tx1">
                    <a:tint val="75000"/>
                  </a:schemeClr>
                </a:solidFill>
              </a:defRPr>
            </a:lvl5pPr>
            <a:lvl6pPr marL="2133524" indent="0">
              <a:buNone/>
              <a:defRPr sz="1493">
                <a:solidFill>
                  <a:schemeClr val="tx1">
                    <a:tint val="75000"/>
                  </a:schemeClr>
                </a:solidFill>
              </a:defRPr>
            </a:lvl6pPr>
            <a:lvl7pPr marL="2560229" indent="0">
              <a:buNone/>
              <a:defRPr sz="1493">
                <a:solidFill>
                  <a:schemeClr val="tx1">
                    <a:tint val="75000"/>
                  </a:schemeClr>
                </a:solidFill>
              </a:defRPr>
            </a:lvl7pPr>
            <a:lvl8pPr marL="2986933" indent="0">
              <a:buNone/>
              <a:defRPr sz="1493">
                <a:solidFill>
                  <a:schemeClr val="tx1">
                    <a:tint val="75000"/>
                  </a:schemeClr>
                </a:solidFill>
              </a:defRPr>
            </a:lvl8pPr>
            <a:lvl9pPr marL="3413638" indent="0">
              <a:buNone/>
              <a:defRPr sz="149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BF15A2-EEBB-4418-A597-F00D8C6F8CE4}" type="datetimeFigureOut">
              <a:rPr lang="en-US" smtClean="0"/>
              <a:pPr/>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dirty="0"/>
          </a:p>
        </p:txBody>
      </p:sp>
    </p:spTree>
    <p:extLst>
      <p:ext uri="{BB962C8B-B14F-4D97-AF65-F5344CB8AC3E}">
        <p14:creationId xmlns:p14="http://schemas.microsoft.com/office/powerpoint/2010/main" val="45239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03917"/>
            <a:ext cx="3886200" cy="4061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703917"/>
            <a:ext cx="3886200" cy="4061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BF15A2-EEBB-4418-A597-F00D8C6F8CE4}" type="datetimeFigureOut">
              <a:rPr lang="en-US" smtClean="0"/>
              <a:pPr/>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dirty="0"/>
          </a:p>
        </p:txBody>
      </p:sp>
    </p:spTree>
    <p:extLst>
      <p:ext uri="{BB962C8B-B14F-4D97-AF65-F5344CB8AC3E}">
        <p14:creationId xmlns:p14="http://schemas.microsoft.com/office/powerpoint/2010/main" val="383251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0785"/>
            <a:ext cx="7886700" cy="12371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569085"/>
            <a:ext cx="3868340"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Edit Master text styles</a:t>
            </a:r>
          </a:p>
        </p:txBody>
      </p:sp>
      <p:sp>
        <p:nvSpPr>
          <p:cNvPr id="4" name="Content Placeholder 3"/>
          <p:cNvSpPr>
            <a:spLocks noGrp="1"/>
          </p:cNvSpPr>
          <p:nvPr>
            <p:ph sz="half" idx="2"/>
          </p:nvPr>
        </p:nvSpPr>
        <p:spPr>
          <a:xfrm>
            <a:off x="629842" y="2338070"/>
            <a:ext cx="3868340" cy="3438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569085"/>
            <a:ext cx="3887391"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Edit Master text styles</a:t>
            </a:r>
          </a:p>
        </p:txBody>
      </p:sp>
      <p:sp>
        <p:nvSpPr>
          <p:cNvPr id="6" name="Content Placeholder 5"/>
          <p:cNvSpPr>
            <a:spLocks noGrp="1"/>
          </p:cNvSpPr>
          <p:nvPr>
            <p:ph sz="quarter" idx="4"/>
          </p:nvPr>
        </p:nvSpPr>
        <p:spPr>
          <a:xfrm>
            <a:off x="4629151" y="2338070"/>
            <a:ext cx="3887391" cy="3438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BF15A2-EEBB-4418-A597-F00D8C6F8CE4}" type="datetimeFigureOut">
              <a:rPr lang="en-US" smtClean="0"/>
              <a:pPr/>
              <a:t>8/20/2024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0C3E3D-82A1-46EF-AEE4-8A097122BC54}" type="slidenum">
              <a:rPr lang="en-US" smtClean="0"/>
              <a:pPr/>
              <a:t>‹#›</a:t>
            </a:fld>
            <a:endParaRPr lang="en-US" dirty="0"/>
          </a:p>
        </p:txBody>
      </p:sp>
    </p:spTree>
    <p:extLst>
      <p:ext uri="{BB962C8B-B14F-4D97-AF65-F5344CB8AC3E}">
        <p14:creationId xmlns:p14="http://schemas.microsoft.com/office/powerpoint/2010/main" val="202695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BF15A2-EEBB-4418-A597-F00D8C6F8CE4}" type="datetimeFigureOut">
              <a:rPr lang="en-US" smtClean="0"/>
              <a:pPr/>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0C3E3D-82A1-46EF-AEE4-8A097122BC54}" type="slidenum">
              <a:rPr lang="en-US" smtClean="0"/>
              <a:pPr/>
              <a:t>‹#›</a:t>
            </a:fld>
            <a:endParaRPr lang="en-US" dirty="0"/>
          </a:p>
        </p:txBody>
      </p:sp>
    </p:spTree>
    <p:extLst>
      <p:ext uri="{BB962C8B-B14F-4D97-AF65-F5344CB8AC3E}">
        <p14:creationId xmlns:p14="http://schemas.microsoft.com/office/powerpoint/2010/main" val="107904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F15A2-EEBB-4418-A597-F00D8C6F8CE4}" type="datetimeFigureOut">
              <a:rPr lang="en-US" smtClean="0"/>
              <a:pPr/>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0C3E3D-82A1-46EF-AEE4-8A097122BC54}" type="slidenum">
              <a:rPr lang="en-US" smtClean="0"/>
              <a:pPr/>
              <a:t>‹#›</a:t>
            </a:fld>
            <a:endParaRPr lang="en-US" dirty="0"/>
          </a:p>
        </p:txBody>
      </p:sp>
    </p:spTree>
    <p:extLst>
      <p:ext uri="{BB962C8B-B14F-4D97-AF65-F5344CB8AC3E}">
        <p14:creationId xmlns:p14="http://schemas.microsoft.com/office/powerpoint/2010/main" val="129313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0"/>
            <a:ext cx="2949178" cy="1493520"/>
          </a:xfrm>
        </p:spPr>
        <p:txBody>
          <a:bodyPr anchor="b"/>
          <a:lstStyle>
            <a:lvl1pPr>
              <a:defRPr sz="2987"/>
            </a:lvl1pPr>
          </a:lstStyle>
          <a:p>
            <a:r>
              <a:rPr lang="en-US"/>
              <a:t>Click to edit Master title style</a:t>
            </a:r>
            <a:endParaRPr lang="en-US" dirty="0"/>
          </a:p>
        </p:txBody>
      </p:sp>
      <p:sp>
        <p:nvSpPr>
          <p:cNvPr id="3" name="Content Placeholder 2"/>
          <p:cNvSpPr>
            <a:spLocks noGrp="1"/>
          </p:cNvSpPr>
          <p:nvPr>
            <p:ph idx="1"/>
          </p:nvPr>
        </p:nvSpPr>
        <p:spPr>
          <a:xfrm>
            <a:off x="3887391" y="921598"/>
            <a:ext cx="4629150" cy="4548717"/>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920240"/>
            <a:ext cx="2949178"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Edit Master text styles</a:t>
            </a:r>
          </a:p>
        </p:txBody>
      </p:sp>
      <p:sp>
        <p:nvSpPr>
          <p:cNvPr id="5" name="Date Placeholder 4"/>
          <p:cNvSpPr>
            <a:spLocks noGrp="1"/>
          </p:cNvSpPr>
          <p:nvPr>
            <p:ph type="dt" sz="half" idx="10"/>
          </p:nvPr>
        </p:nvSpPr>
        <p:spPr/>
        <p:txBody>
          <a:bodyPr/>
          <a:lstStyle/>
          <a:p>
            <a:fld id="{75BF15A2-EEBB-4418-A597-F00D8C6F8CE4}" type="datetimeFigureOut">
              <a:rPr lang="en-US" smtClean="0"/>
              <a:pPr/>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dirty="0"/>
          </a:p>
        </p:txBody>
      </p:sp>
    </p:spTree>
    <p:extLst>
      <p:ext uri="{BB962C8B-B14F-4D97-AF65-F5344CB8AC3E}">
        <p14:creationId xmlns:p14="http://schemas.microsoft.com/office/powerpoint/2010/main" val="372685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0"/>
            <a:ext cx="2949178" cy="1493520"/>
          </a:xfrm>
        </p:spPr>
        <p:txBody>
          <a:bodyPr anchor="b"/>
          <a:lstStyle>
            <a:lvl1pPr>
              <a:defRPr sz="2987"/>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21598"/>
            <a:ext cx="4629150" cy="4548717"/>
          </a:xfrm>
        </p:spPr>
        <p:txBody>
          <a:bodyPr anchor="t"/>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r>
              <a:rPr lang="en-US" dirty="0"/>
              <a:t>Click icon to add picture</a:t>
            </a:r>
          </a:p>
        </p:txBody>
      </p:sp>
      <p:sp>
        <p:nvSpPr>
          <p:cNvPr id="4" name="Text Placeholder 3"/>
          <p:cNvSpPr>
            <a:spLocks noGrp="1"/>
          </p:cNvSpPr>
          <p:nvPr>
            <p:ph type="body" sz="half" idx="2"/>
          </p:nvPr>
        </p:nvSpPr>
        <p:spPr>
          <a:xfrm>
            <a:off x="629841" y="1920240"/>
            <a:ext cx="2949178"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Edit Master text styles</a:t>
            </a:r>
          </a:p>
        </p:txBody>
      </p:sp>
      <p:sp>
        <p:nvSpPr>
          <p:cNvPr id="5" name="Date Placeholder 4"/>
          <p:cNvSpPr>
            <a:spLocks noGrp="1"/>
          </p:cNvSpPr>
          <p:nvPr>
            <p:ph type="dt" sz="half" idx="10"/>
          </p:nvPr>
        </p:nvSpPr>
        <p:spPr/>
        <p:txBody>
          <a:bodyPr/>
          <a:lstStyle/>
          <a:p>
            <a:fld id="{75BF15A2-EEBB-4418-A597-F00D8C6F8CE4}" type="datetimeFigureOut">
              <a:rPr lang="en-US" smtClean="0"/>
              <a:pPr/>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dirty="0"/>
          </a:p>
        </p:txBody>
      </p:sp>
    </p:spTree>
    <p:extLst>
      <p:ext uri="{BB962C8B-B14F-4D97-AF65-F5344CB8AC3E}">
        <p14:creationId xmlns:p14="http://schemas.microsoft.com/office/powerpoint/2010/main" val="268069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40785"/>
            <a:ext cx="7886700" cy="12371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03917"/>
            <a:ext cx="7886700" cy="40612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932595"/>
            <a:ext cx="2057400" cy="340783"/>
          </a:xfrm>
          <a:prstGeom prst="rect">
            <a:avLst/>
          </a:prstGeom>
        </p:spPr>
        <p:txBody>
          <a:bodyPr vert="horz" lIns="91440" tIns="45720" rIns="91440" bIns="45720" rtlCol="0" anchor="ctr"/>
          <a:lstStyle>
            <a:lvl1pPr algn="l">
              <a:defRPr sz="1120">
                <a:solidFill>
                  <a:schemeClr val="tx1">
                    <a:tint val="75000"/>
                  </a:schemeClr>
                </a:solidFill>
              </a:defRPr>
            </a:lvl1pPr>
          </a:lstStyle>
          <a:p>
            <a:fld id="{75BF15A2-EEBB-4418-A597-F00D8C6F8CE4}" type="datetimeFigureOut">
              <a:rPr lang="en-US" smtClean="0"/>
              <a:pPr/>
              <a:t>8/20/2024</a:t>
            </a:fld>
            <a:endParaRPr lang="en-US" dirty="0"/>
          </a:p>
        </p:txBody>
      </p:sp>
      <p:sp>
        <p:nvSpPr>
          <p:cNvPr id="5" name="Footer Placeholder 4"/>
          <p:cNvSpPr>
            <a:spLocks noGrp="1"/>
          </p:cNvSpPr>
          <p:nvPr>
            <p:ph type="ftr" sz="quarter" idx="3"/>
          </p:nvPr>
        </p:nvSpPr>
        <p:spPr>
          <a:xfrm>
            <a:off x="3028950" y="5932595"/>
            <a:ext cx="3086100"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932595"/>
            <a:ext cx="2057400" cy="340783"/>
          </a:xfrm>
          <a:prstGeom prst="rect">
            <a:avLst/>
          </a:prstGeom>
        </p:spPr>
        <p:txBody>
          <a:bodyPr vert="horz" lIns="91440" tIns="45720" rIns="91440" bIns="45720" rtlCol="0" anchor="ctr"/>
          <a:lstStyle>
            <a:lvl1pPr algn="r">
              <a:defRPr sz="1120">
                <a:solidFill>
                  <a:schemeClr val="tx1">
                    <a:tint val="75000"/>
                  </a:schemeClr>
                </a:solidFill>
              </a:defRPr>
            </a:lvl1pPr>
          </a:lstStyle>
          <a:p>
            <a:fld id="{CD0C3E3D-82A1-46EF-AEE4-8A097122BC54}" type="slidenum">
              <a:rPr lang="en-US" smtClean="0"/>
              <a:pPr/>
              <a:t>‹#›</a:t>
            </a:fld>
            <a:endParaRPr lang="en-US" dirty="0"/>
          </a:p>
        </p:txBody>
      </p:sp>
    </p:spTree>
    <p:extLst>
      <p:ext uri="{BB962C8B-B14F-4D97-AF65-F5344CB8AC3E}">
        <p14:creationId xmlns:p14="http://schemas.microsoft.com/office/powerpoint/2010/main" val="38179062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tiff"/><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0E5730-D983-7BB3-BA27-B3E085ECC404}"/>
              </a:ext>
            </a:extLst>
          </p:cNvPr>
          <p:cNvSpPr/>
          <p:nvPr/>
        </p:nvSpPr>
        <p:spPr>
          <a:xfrm>
            <a:off x="0" y="-1"/>
            <a:ext cx="3624971" cy="6172201"/>
          </a:xfrm>
          <a:prstGeom prst="rect">
            <a:avLst/>
          </a:prstGeom>
          <a:solidFill>
            <a:schemeClr val="accent2">
              <a:lumMod val="75000"/>
            </a:schemeClr>
          </a:solidFill>
          <a:ln w="76200">
            <a:solidFill>
              <a:schemeClr val="accent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rot="10800000">
            <a:off x="3606864" y="-3320"/>
            <a:ext cx="5515037" cy="6400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p:cNvSpPr/>
          <p:nvPr/>
        </p:nvSpPr>
        <p:spPr>
          <a:xfrm rot="16200000" flipV="1">
            <a:off x="467610" y="3121041"/>
            <a:ext cx="6400800" cy="860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38496" y="101833"/>
            <a:ext cx="5049438" cy="5886367"/>
          </a:xfrm>
          <a:prstGeom prst="rect">
            <a:avLst/>
          </a:prstGeom>
          <a:noFill/>
        </p:spPr>
        <p:txBody>
          <a:bodyPr wrap="square" lIns="0" tIns="0" rIns="0" bIns="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solidFill>
                  <a:schemeClr val="bg2">
                    <a:lumMod val="25000"/>
                  </a:schemeClr>
                </a:solidFill>
                <a:latin typeface="Calibri" panose="020F0502020204030204"/>
              </a:rPr>
              <a:t>Envision SeaTac 2044</a:t>
            </a:r>
          </a:p>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solidFill>
                  <a:schemeClr val="bg2">
                    <a:lumMod val="25000"/>
                  </a:schemeClr>
                </a:solidFill>
                <a:latin typeface="Calibri" panose="020F0502020204030204"/>
              </a:rPr>
              <a:t>Work Session</a:t>
            </a:r>
          </a:p>
          <a:p>
            <a:pPr marL="0" marR="0" lvl="0" indent="0" defTabSz="914400" rtl="0" eaLnBrk="1" fontAlgn="auto" latinLnBrk="0" hangingPunct="1">
              <a:lnSpc>
                <a:spcPct val="100000"/>
              </a:lnSpc>
              <a:spcBef>
                <a:spcPts val="0"/>
              </a:spcBef>
              <a:spcAft>
                <a:spcPts val="0"/>
              </a:spcAft>
              <a:buClrTx/>
              <a:buSzTx/>
              <a:buFontTx/>
              <a:buNone/>
              <a:tabLst/>
              <a:defRPr/>
            </a:pPr>
            <a:endParaRPr lang="en-US" sz="800" b="1" dirty="0">
              <a:solidFill>
                <a:schemeClr val="bg2">
                  <a:lumMod val="25000"/>
                </a:schemeClr>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3000" b="1" dirty="0">
              <a:solidFill>
                <a:schemeClr val="bg2">
                  <a:lumMod val="25000"/>
                </a:schemeClr>
              </a:solidFill>
              <a:latin typeface="Calibri" panose="020F0502020204030204"/>
            </a:endParaRPr>
          </a:p>
          <a:p>
            <a:pPr marL="342900" indent="-342900">
              <a:buFont typeface="Arial" panose="020B0604020202020204" pitchFamily="34" charset="0"/>
              <a:buChar char="•"/>
              <a:defRPr/>
            </a:pPr>
            <a:r>
              <a:rPr lang="en-US" sz="2000" b="1" dirty="0">
                <a:solidFill>
                  <a:schemeClr val="bg1"/>
                </a:solidFill>
              </a:rPr>
              <a:t>Comprehensive Plan Introduction and Vision Statement</a:t>
            </a:r>
          </a:p>
          <a:p>
            <a:pPr marL="342900" indent="-342900">
              <a:buFont typeface="Arial" panose="020B0604020202020204" pitchFamily="34" charset="0"/>
              <a:buChar char="•"/>
              <a:defRPr/>
            </a:pPr>
            <a:endParaRPr lang="en-US" sz="200" b="1" dirty="0">
              <a:solidFill>
                <a:schemeClr val="bg1"/>
              </a:solidFill>
            </a:endParaRPr>
          </a:p>
          <a:p>
            <a:pPr marL="342900" indent="-342900">
              <a:buFont typeface="Arial" panose="020B0604020202020204" pitchFamily="34" charset="0"/>
              <a:buChar char="•"/>
              <a:defRPr/>
            </a:pPr>
            <a:endParaRPr lang="en-US" sz="200" b="1" dirty="0">
              <a:solidFill>
                <a:schemeClr val="bg1"/>
              </a:solidFill>
            </a:endParaRPr>
          </a:p>
          <a:p>
            <a:pPr marL="342900" indent="-342900">
              <a:buFont typeface="Arial" panose="020B0604020202020204" pitchFamily="34" charset="0"/>
              <a:buChar char="•"/>
              <a:defRPr/>
            </a:pPr>
            <a:r>
              <a:rPr lang="en-US" sz="2000" b="1" dirty="0">
                <a:solidFill>
                  <a:schemeClr val="bg1"/>
                </a:solidFill>
              </a:rPr>
              <a:t>Introduce Economic Vitality Element</a:t>
            </a:r>
          </a:p>
          <a:p>
            <a:pPr>
              <a:defRPr/>
            </a:pPr>
            <a:endParaRPr lang="en-US" sz="400" b="1" dirty="0">
              <a:solidFill>
                <a:schemeClr val="bg1"/>
              </a:solidFill>
            </a:endParaRPr>
          </a:p>
          <a:p>
            <a:pPr marL="342900" indent="-342900">
              <a:buFont typeface="Arial" panose="020B0604020202020204" pitchFamily="34" charset="0"/>
              <a:buChar char="•"/>
              <a:defRPr/>
            </a:pPr>
            <a:r>
              <a:rPr lang="en-US" sz="2000" b="1" dirty="0">
                <a:solidFill>
                  <a:schemeClr val="bg1"/>
                </a:solidFill>
              </a:rPr>
              <a:t>Land Use, Urban Center, and Neighborhood Updates</a:t>
            </a:r>
          </a:p>
          <a:p>
            <a:pPr marL="342900" indent="-342900">
              <a:buFont typeface="Arial" panose="020B0604020202020204" pitchFamily="34" charset="0"/>
              <a:buChar char="•"/>
              <a:defRPr/>
            </a:pPr>
            <a:endParaRPr lang="en-US" sz="2000" b="1" dirty="0">
              <a:solidFill>
                <a:schemeClr val="bg1"/>
              </a:solidFill>
            </a:endParaRPr>
          </a:p>
          <a:p>
            <a:endParaRPr lang="en-US" sz="2000" dirty="0">
              <a:solidFill>
                <a:schemeClr val="bg1"/>
              </a:solidFill>
              <a:effectLst>
                <a:outerShdw blurRad="38100" dist="38100" dir="2700000" algn="tl">
                  <a:srgbClr val="000000">
                    <a:alpha val="43137"/>
                  </a:srgbClr>
                </a:outerShdw>
              </a:effectLst>
            </a:endParaRPr>
          </a:p>
          <a:p>
            <a:endParaRPr lang="en-US" sz="2000" dirty="0">
              <a:solidFill>
                <a:schemeClr val="bg1"/>
              </a:solidFill>
              <a:effectLst>
                <a:outerShdw blurRad="38100" dist="38100" dir="2700000" algn="tl">
                  <a:srgbClr val="000000">
                    <a:alpha val="43137"/>
                  </a:srgbClr>
                </a:outerShdw>
              </a:effectLst>
            </a:endParaRPr>
          </a:p>
          <a:p>
            <a:endParaRPr lang="en-US" sz="2000" dirty="0">
              <a:solidFill>
                <a:schemeClr val="bg1"/>
              </a:solidFill>
              <a:effectLst>
                <a:outerShdw blurRad="38100" dist="38100" dir="2700000" algn="tl">
                  <a:srgbClr val="000000">
                    <a:alpha val="43137"/>
                  </a:srgbClr>
                </a:outerShdw>
              </a:effectLst>
            </a:endParaRPr>
          </a:p>
          <a:p>
            <a:endParaRPr lang="en-US" sz="2000" dirty="0">
              <a:solidFill>
                <a:schemeClr val="bg1"/>
              </a:solidFill>
              <a:effectLst>
                <a:outerShdw blurRad="38100" dist="38100" dir="2700000" algn="tl">
                  <a:srgbClr val="000000">
                    <a:alpha val="43137"/>
                  </a:srgbClr>
                </a:outerShdw>
              </a:effectLst>
            </a:endParaRPr>
          </a:p>
          <a:p>
            <a:r>
              <a:rPr lang="en-US" sz="2000" dirty="0">
                <a:solidFill>
                  <a:schemeClr val="bg1"/>
                </a:solidFill>
                <a:effectLst>
                  <a:outerShdw blurRad="38100" dist="38100" dir="2700000" algn="tl">
                    <a:srgbClr val="000000">
                      <a:alpha val="43137"/>
                    </a:srgbClr>
                  </a:outerShdw>
                </a:effectLst>
              </a:rPr>
              <a:t>Planning Commission Meeting</a:t>
            </a:r>
            <a:endParaRPr lang="en-US" sz="2000" dirty="0">
              <a:solidFill>
                <a:schemeClr val="bg1"/>
              </a:solidFill>
              <a:effectLst>
                <a:outerShdw blurRad="38100" dist="38100" dir="2700000" algn="tl">
                  <a:srgbClr val="000000">
                    <a:alpha val="43137"/>
                  </a:srgbClr>
                </a:outerShdw>
              </a:effectLst>
              <a:cs typeface="Calibri"/>
            </a:endParaRPr>
          </a:p>
          <a:p>
            <a:r>
              <a:rPr lang="en-US" sz="2000" dirty="0">
                <a:solidFill>
                  <a:schemeClr val="bg1"/>
                </a:solidFill>
                <a:effectLst>
                  <a:outerShdw blurRad="38100" dist="38100" dir="2700000" algn="tl">
                    <a:srgbClr val="000000">
                      <a:alpha val="43137"/>
                    </a:srgbClr>
                  </a:outerShdw>
                </a:effectLst>
              </a:rPr>
              <a:t>August 20, 2024</a:t>
            </a:r>
            <a:endParaRPr lang="en-US" sz="2000" dirty="0">
              <a:solidFill>
                <a:schemeClr val="bg1"/>
              </a:solidFill>
              <a:effectLst>
                <a:outerShdw blurRad="38100" dist="38100" dir="2700000" algn="tl">
                  <a:srgbClr val="000000">
                    <a:alpha val="43137"/>
                  </a:srgbClr>
                </a:outerShdw>
              </a:effectLst>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accent6">
                  <a:lumMod val="40000"/>
                  <a:lumOff val="60000"/>
                </a:schemeClr>
              </a:solidFill>
              <a:effectLst/>
              <a:uLnTx/>
              <a:uFillTx/>
              <a:latin typeface="Calibri" panose="020F0502020204030204"/>
              <a:ea typeface="+mn-ea"/>
              <a:cs typeface="+mn-cs"/>
            </a:endParaRPr>
          </a:p>
        </p:txBody>
      </p:sp>
      <p:grpSp>
        <p:nvGrpSpPr>
          <p:cNvPr id="23" name="Group 22"/>
          <p:cNvGrpSpPr/>
          <p:nvPr/>
        </p:nvGrpSpPr>
        <p:grpSpPr>
          <a:xfrm>
            <a:off x="0" y="5748831"/>
            <a:ext cx="9144000" cy="655066"/>
            <a:chOff x="0" y="5748831"/>
            <a:chExt cx="9144000" cy="655066"/>
          </a:xfrm>
        </p:grpSpPr>
        <p:grpSp>
          <p:nvGrpSpPr>
            <p:cNvPr id="24" name="Group 23"/>
            <p:cNvGrpSpPr/>
            <p:nvPr/>
          </p:nvGrpSpPr>
          <p:grpSpPr>
            <a:xfrm>
              <a:off x="0" y="5993864"/>
              <a:ext cx="9144000" cy="410033"/>
              <a:chOff x="0" y="5993864"/>
              <a:chExt cx="9144000" cy="410033"/>
            </a:xfrm>
          </p:grpSpPr>
          <p:pic>
            <p:nvPicPr>
              <p:cNvPr id="26" name="Picture 2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7" name="Picture 26"/>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25" name="Picture 24"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4" name="Picture 3" descr="A brochure of a public participation plan&#10;&#10;Description automatically generated">
            <a:extLst>
              <a:ext uri="{FF2B5EF4-FFF2-40B4-BE49-F238E27FC236}">
                <a16:creationId xmlns:a16="http://schemas.microsoft.com/office/drawing/2014/main" id="{998097C3-3DFA-4C54-0DE7-9B8C69E1BDF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444" t="65399" r="4881" b="2582"/>
          <a:stretch/>
        </p:blipFill>
        <p:spPr>
          <a:xfrm>
            <a:off x="214094" y="1933488"/>
            <a:ext cx="3197352" cy="1573824"/>
          </a:xfrm>
          <a:prstGeom prst="rect">
            <a:avLst/>
          </a:prstGeom>
          <a:ln w="38100">
            <a:solidFill>
              <a:schemeClr val="accent2">
                <a:lumMod val="75000"/>
              </a:schemeClr>
            </a:solidFill>
          </a:ln>
        </p:spPr>
      </p:pic>
      <p:pic>
        <p:nvPicPr>
          <p:cNvPr id="2" name="Picture 1">
            <a:extLst>
              <a:ext uri="{FF2B5EF4-FFF2-40B4-BE49-F238E27FC236}">
                <a16:creationId xmlns:a16="http://schemas.microsoft.com/office/drawing/2014/main" id="{2998DAE4-B0FD-9D45-1DD0-16FA28E50045}"/>
              </a:ext>
            </a:extLst>
          </p:cNvPr>
          <p:cNvPicPr>
            <a:picLocks noChangeAspect="1"/>
          </p:cNvPicPr>
          <p:nvPr/>
        </p:nvPicPr>
        <p:blipFill rotWithShape="1">
          <a:blip r:embed="rId9"/>
          <a:srcRect l="24215" t="12932" r="58142" b="75718"/>
          <a:stretch/>
        </p:blipFill>
        <p:spPr>
          <a:xfrm>
            <a:off x="214094" y="489472"/>
            <a:ext cx="3197352" cy="1310386"/>
          </a:xfrm>
          <a:prstGeom prst="rect">
            <a:avLst/>
          </a:prstGeom>
          <a:ln w="38100">
            <a:solidFill>
              <a:schemeClr val="accent2">
                <a:lumMod val="75000"/>
              </a:schemeClr>
            </a:solidFill>
          </a:ln>
        </p:spPr>
      </p:pic>
    </p:spTree>
    <p:extLst>
      <p:ext uri="{BB962C8B-B14F-4D97-AF65-F5344CB8AC3E}">
        <p14:creationId xmlns:p14="http://schemas.microsoft.com/office/powerpoint/2010/main" val="231617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11" name="Title 1"/>
          <p:cNvSpPr>
            <a:spLocks noGrp="1"/>
          </p:cNvSpPr>
          <p:nvPr>
            <p:ph type="title"/>
          </p:nvPr>
        </p:nvSpPr>
        <p:spPr>
          <a:xfrm>
            <a:off x="0" y="0"/>
            <a:ext cx="8893098" cy="921057"/>
          </a:xfrm>
          <a:noFill/>
        </p:spPr>
        <p:txBody>
          <a:bodyPr>
            <a:noAutofit/>
          </a:bodyPr>
          <a:lstStyle/>
          <a:p>
            <a:pPr marL="396875" lvl="1" algn="l" defTabSz="914380" rtl="0">
              <a:spcBef>
                <a:spcPct val="20000"/>
              </a:spcBef>
              <a:defRPr/>
            </a:pPr>
            <a:r>
              <a:rPr lang="en-US" sz="2800" b="1" kern="1200" dirty="0">
                <a:solidFill>
                  <a:schemeClr val="bg1"/>
                </a:solidFill>
                <a:effectLst>
                  <a:outerShdw blurRad="38100" dist="38100" dir="2700000" algn="tl">
                    <a:srgbClr val="000000">
                      <a:alpha val="43137"/>
                    </a:srgbClr>
                  </a:outerShdw>
                </a:effectLst>
                <a:latin typeface="+mn-lt"/>
                <a:ea typeface="+mn-ea"/>
                <a:cs typeface="+mn-cs"/>
              </a:rPr>
              <a:t>Urban Center and Neighborhoods</a:t>
            </a:r>
            <a:endParaRPr lang="en-US" sz="2600" kern="1200" dirty="0">
              <a:solidFill>
                <a:schemeClr val="bg1"/>
              </a:solidFill>
              <a:latin typeface="+mn-lt"/>
              <a:ea typeface="+mn-ea"/>
              <a:cs typeface="+mn-cs"/>
            </a:endParaRPr>
          </a:p>
        </p:txBody>
      </p:sp>
      <p:sp>
        <p:nvSpPr>
          <p:cNvPr id="43014" name="AutoShape 6"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0" y="5748831"/>
            <a:ext cx="9144000" cy="655066"/>
            <a:chOff x="0" y="5748831"/>
            <a:chExt cx="9144000" cy="655066"/>
          </a:xfrm>
        </p:grpSpPr>
        <p:grpSp>
          <p:nvGrpSpPr>
            <p:cNvPr id="21" name="Group 20"/>
            <p:cNvGrpSpPr/>
            <p:nvPr/>
          </p:nvGrpSpPr>
          <p:grpSpPr>
            <a:xfrm>
              <a:off x="0" y="5993864"/>
              <a:ext cx="9144000" cy="410033"/>
              <a:chOff x="0" y="5993864"/>
              <a:chExt cx="9144000" cy="410033"/>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24" name="Picture 23"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sp>
        <p:nvSpPr>
          <p:cNvPr id="6" name="Content Placeholder 7">
            <a:extLst>
              <a:ext uri="{FF2B5EF4-FFF2-40B4-BE49-F238E27FC236}">
                <a16:creationId xmlns:a16="http://schemas.microsoft.com/office/drawing/2014/main" id="{2332AC9A-E00C-9DD4-9BC0-0E60C47C6AA8}"/>
              </a:ext>
            </a:extLst>
          </p:cNvPr>
          <p:cNvSpPr txBox="1">
            <a:spLocks/>
          </p:cNvSpPr>
          <p:nvPr/>
        </p:nvSpPr>
        <p:spPr>
          <a:xfrm>
            <a:off x="533400" y="1044205"/>
            <a:ext cx="8302626" cy="4542084"/>
          </a:xfrm>
          <a:prstGeom prst="rect">
            <a:avLst/>
          </a:prstGeom>
        </p:spPr>
        <p:txBody>
          <a:bodyPr vert="horz" lIns="0" tIns="0" rIns="0" bIns="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sp>
        <p:nvSpPr>
          <p:cNvPr id="7" name="Content Placeholder 7">
            <a:extLst>
              <a:ext uri="{FF2B5EF4-FFF2-40B4-BE49-F238E27FC236}">
                <a16:creationId xmlns:a16="http://schemas.microsoft.com/office/drawing/2014/main" id="{F4F4114B-8D61-9794-E1D3-70CD9066E2E8}"/>
              </a:ext>
            </a:extLst>
          </p:cNvPr>
          <p:cNvSpPr txBox="1">
            <a:spLocks/>
          </p:cNvSpPr>
          <p:nvPr/>
        </p:nvSpPr>
        <p:spPr>
          <a:xfrm>
            <a:off x="471377" y="1227121"/>
            <a:ext cx="8302626" cy="4542084"/>
          </a:xfrm>
          <a:prstGeom prst="rect">
            <a:avLst/>
          </a:prstGeom>
        </p:spPr>
        <p:txBody>
          <a:bodyPr vert="horz" lIns="0" tIns="0" rIns="0" bIns="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marL="0" indent="0">
              <a:buFont typeface="Arial" panose="020B0604020202020204" pitchFamily="34" charset="0"/>
              <a:buNone/>
            </a:pPr>
            <a:r>
              <a:rPr lang="en-US" sz="2000" b="1" i="1" dirty="0"/>
              <a:t>Policies:</a:t>
            </a:r>
          </a:p>
          <a:p>
            <a:r>
              <a:rPr lang="en-US" sz="2000" i="1" dirty="0"/>
              <a:t>Updates to policies previously reviewed by Planning Commission</a:t>
            </a:r>
          </a:p>
          <a:p>
            <a:r>
              <a:rPr lang="en-US" sz="2000" i="1" dirty="0"/>
              <a:t>New policies not yet seen by Planning Commission </a:t>
            </a:r>
          </a:p>
          <a:p>
            <a:r>
              <a:rPr lang="en-US" sz="2000" i="1" dirty="0">
                <a:highlight>
                  <a:srgbClr val="FFFF00"/>
                </a:highlight>
              </a:rPr>
              <a:t>Changes to policies since last PC review are highlighted</a:t>
            </a:r>
          </a:p>
          <a:p>
            <a:pPr marL="0" indent="0">
              <a:buNone/>
            </a:pPr>
            <a:endParaRPr lang="en-US" sz="2000" i="1" dirty="0"/>
          </a:p>
          <a:p>
            <a:pPr marL="0" indent="0">
              <a:buNone/>
            </a:pPr>
            <a:r>
              <a:rPr lang="en-US" sz="2000" b="1" i="1" dirty="0"/>
              <a:t>Implementation Strategies:</a:t>
            </a:r>
          </a:p>
          <a:p>
            <a:r>
              <a:rPr lang="en-US" sz="2000" i="1" dirty="0"/>
              <a:t>Updates to existing implementation strategies</a:t>
            </a:r>
          </a:p>
          <a:p>
            <a:r>
              <a:rPr lang="en-US" sz="2000" i="1" dirty="0"/>
              <a:t>Addition of new implementation strategies</a:t>
            </a:r>
          </a:p>
          <a:p>
            <a:r>
              <a:rPr lang="en-US" sz="2000" i="1" u="sng" dirty="0"/>
              <a:t>Chapters are still being reviewed for redundancy with Land Use</a:t>
            </a:r>
          </a:p>
          <a:p>
            <a:r>
              <a:rPr lang="en-US" sz="2000" i="1" u="sng" dirty="0"/>
              <a:t>Strategies are still being developed and more will be provided with the Public Review Draft</a:t>
            </a:r>
          </a:p>
          <a:p>
            <a:pPr marL="0" indent="0">
              <a:buNone/>
            </a:pPr>
            <a:endParaRPr lang="en-US" sz="2000" i="1" u="sng" dirty="0"/>
          </a:p>
          <a:p>
            <a:pPr marL="0" indent="0">
              <a:buFont typeface="Arial" panose="020B0604020202020204" pitchFamily="34" charset="0"/>
              <a:buNone/>
            </a:pPr>
            <a:r>
              <a:rPr lang="en-US" sz="2000" i="1" dirty="0"/>
              <a:t>GO TO WORD DOCUMENT AND SCAN THROUGH REVISIONS PROPOSED.</a:t>
            </a:r>
          </a:p>
        </p:txBody>
      </p:sp>
    </p:spTree>
    <p:extLst>
      <p:ext uri="{BB962C8B-B14F-4D97-AF65-F5344CB8AC3E}">
        <p14:creationId xmlns:p14="http://schemas.microsoft.com/office/powerpoint/2010/main" val="87048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11" name="Title 1"/>
          <p:cNvSpPr>
            <a:spLocks noGrp="1"/>
          </p:cNvSpPr>
          <p:nvPr>
            <p:ph type="title"/>
          </p:nvPr>
        </p:nvSpPr>
        <p:spPr>
          <a:xfrm>
            <a:off x="0" y="0"/>
            <a:ext cx="8893098" cy="921057"/>
          </a:xfrm>
          <a:noFill/>
        </p:spPr>
        <p:txBody>
          <a:bodyPr>
            <a:noAutofit/>
          </a:bodyPr>
          <a:lstStyle/>
          <a:p>
            <a:pPr marL="396875" lvl="1" algn="l" defTabSz="914380" rtl="0">
              <a:spcBef>
                <a:spcPct val="20000"/>
              </a:spcBef>
              <a:defRPr/>
            </a:pPr>
            <a:r>
              <a:rPr lang="en-US" sz="2800" b="1" kern="1200" dirty="0">
                <a:solidFill>
                  <a:schemeClr val="bg1"/>
                </a:solidFill>
                <a:effectLst>
                  <a:outerShdw blurRad="38100" dist="38100" dir="2700000" algn="tl">
                    <a:srgbClr val="000000">
                      <a:alpha val="43137"/>
                    </a:srgbClr>
                  </a:outerShdw>
                </a:effectLst>
                <a:latin typeface="+mn-lt"/>
                <a:ea typeface="+mn-ea"/>
                <a:cs typeface="+mn-cs"/>
              </a:rPr>
              <a:t>Urban Center Implementation Strategies</a:t>
            </a:r>
            <a:endParaRPr lang="en-US" sz="2600" kern="1200" dirty="0">
              <a:solidFill>
                <a:schemeClr val="bg1"/>
              </a:solidFill>
              <a:latin typeface="+mn-lt"/>
              <a:ea typeface="+mn-ea"/>
              <a:cs typeface="+mn-cs"/>
            </a:endParaRPr>
          </a:p>
        </p:txBody>
      </p:sp>
      <p:sp>
        <p:nvSpPr>
          <p:cNvPr id="43014" name="AutoShape 6"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0" y="5748831"/>
            <a:ext cx="9144000" cy="655066"/>
            <a:chOff x="0" y="5748831"/>
            <a:chExt cx="9144000" cy="655066"/>
          </a:xfrm>
        </p:grpSpPr>
        <p:grpSp>
          <p:nvGrpSpPr>
            <p:cNvPr id="21" name="Group 20"/>
            <p:cNvGrpSpPr/>
            <p:nvPr/>
          </p:nvGrpSpPr>
          <p:grpSpPr>
            <a:xfrm>
              <a:off x="0" y="5993864"/>
              <a:ext cx="9144000" cy="410033"/>
              <a:chOff x="0" y="5993864"/>
              <a:chExt cx="9144000" cy="410033"/>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24" name="Picture 23"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sp>
        <p:nvSpPr>
          <p:cNvPr id="6" name="Content Placeholder 7">
            <a:extLst>
              <a:ext uri="{FF2B5EF4-FFF2-40B4-BE49-F238E27FC236}">
                <a16:creationId xmlns:a16="http://schemas.microsoft.com/office/drawing/2014/main" id="{2332AC9A-E00C-9DD4-9BC0-0E60C47C6AA8}"/>
              </a:ext>
            </a:extLst>
          </p:cNvPr>
          <p:cNvSpPr txBox="1">
            <a:spLocks/>
          </p:cNvSpPr>
          <p:nvPr/>
        </p:nvSpPr>
        <p:spPr>
          <a:xfrm>
            <a:off x="533400" y="1044205"/>
            <a:ext cx="8302626" cy="4542084"/>
          </a:xfrm>
          <a:prstGeom prst="rect">
            <a:avLst/>
          </a:prstGeom>
        </p:spPr>
        <p:txBody>
          <a:bodyPr vert="horz" lIns="0" tIns="0" rIns="0" bIns="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sp>
        <p:nvSpPr>
          <p:cNvPr id="10" name="Content Placeholder 7">
            <a:extLst>
              <a:ext uri="{FF2B5EF4-FFF2-40B4-BE49-F238E27FC236}">
                <a16:creationId xmlns:a16="http://schemas.microsoft.com/office/drawing/2014/main" id="{808CD850-1769-F960-FCD9-38BD83F5CD7C}"/>
              </a:ext>
            </a:extLst>
          </p:cNvPr>
          <p:cNvSpPr txBox="1">
            <a:spLocks/>
          </p:cNvSpPr>
          <p:nvPr/>
        </p:nvSpPr>
        <p:spPr>
          <a:xfrm>
            <a:off x="471377" y="1227121"/>
            <a:ext cx="8302626" cy="4542084"/>
          </a:xfrm>
          <a:prstGeom prst="rect">
            <a:avLst/>
          </a:prstGeom>
        </p:spPr>
        <p:txBody>
          <a:bodyPr vert="horz" lIns="0" tIns="0" rIns="0" bIns="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marL="0" indent="0">
              <a:buFont typeface="Arial" panose="020B0604020202020204" pitchFamily="34" charset="0"/>
              <a:buNone/>
            </a:pPr>
            <a:endParaRPr lang="en-US" sz="2000" i="1" dirty="0"/>
          </a:p>
        </p:txBody>
      </p:sp>
      <p:sp>
        <p:nvSpPr>
          <p:cNvPr id="12" name="Content Placeholder 7">
            <a:extLst>
              <a:ext uri="{FF2B5EF4-FFF2-40B4-BE49-F238E27FC236}">
                <a16:creationId xmlns:a16="http://schemas.microsoft.com/office/drawing/2014/main" id="{61B48272-C97C-4158-5EEB-10B3D0C6F9DD}"/>
              </a:ext>
            </a:extLst>
          </p:cNvPr>
          <p:cNvSpPr txBox="1">
            <a:spLocks/>
          </p:cNvSpPr>
          <p:nvPr/>
        </p:nvSpPr>
        <p:spPr>
          <a:xfrm>
            <a:off x="471377" y="1227121"/>
            <a:ext cx="8302626" cy="4542084"/>
          </a:xfrm>
          <a:prstGeom prst="rect">
            <a:avLst/>
          </a:prstGeom>
        </p:spPr>
        <p:txBody>
          <a:bodyPr vert="horz" lIns="0" tIns="0" rIns="0" bIns="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marL="0" indent="0">
              <a:buFont typeface="Arial" panose="020B0604020202020204" pitchFamily="34" charset="0"/>
              <a:buNone/>
            </a:pPr>
            <a:r>
              <a:rPr lang="en-US" sz="2400" b="1" i="1" dirty="0"/>
              <a:t>Additional Strategies likely to be included in Urban Center:</a:t>
            </a:r>
          </a:p>
          <a:p>
            <a:r>
              <a:rPr lang="en-US" sz="1600" i="1" dirty="0"/>
              <a:t>Update subareas plans to incorporate Envision SeaTac 2044 growth strategies for Urban Villages, Complete Neighborhoods and other policy objectives and implementation steps.</a:t>
            </a:r>
          </a:p>
          <a:p>
            <a:r>
              <a:rPr lang="en-US" sz="1600" i="1" dirty="0"/>
              <a:t>Complete City Center Urban Village subarea plan, currently underway, in alignment with Envision SeaTac 2044 growth strategies.</a:t>
            </a:r>
          </a:p>
          <a:p>
            <a:r>
              <a:rPr lang="en-US" sz="1600" i="1" dirty="0"/>
              <a:t>Undertake a coordinated City approach to plan for and implement Urban Village development through proactive, coordinated, and targeted regulatory, capital project, and programmatic initiatives.</a:t>
            </a:r>
          </a:p>
          <a:p>
            <a:r>
              <a:rPr lang="en-US" sz="1600" i="1" dirty="0"/>
              <a:t>Ensure Complete Neighborhood goals, policies, and strategies for Neighborhood Centers and Neighborhood Residential Areas are incorporated within and implemented through plans, regulations, projects and budgets.</a:t>
            </a:r>
          </a:p>
          <a:p>
            <a:r>
              <a:rPr lang="en-US" sz="1600" i="1" dirty="0"/>
              <a:t>Work with local residential and business communities on implementing Urban Villages and Complete Neighborhoods within the entire Urban Center and ensure inclusive and equitable planning processes.</a:t>
            </a:r>
          </a:p>
          <a:p>
            <a:r>
              <a:rPr lang="en-US" sz="1600" i="1" dirty="0"/>
              <a:t>Establish a tracking system to monitor short- and long-term development of Urban Villages and refine development strategies as appropriate.</a:t>
            </a:r>
          </a:p>
        </p:txBody>
      </p:sp>
    </p:spTree>
    <p:extLst>
      <p:ext uri="{BB962C8B-B14F-4D97-AF65-F5344CB8AC3E}">
        <p14:creationId xmlns:p14="http://schemas.microsoft.com/office/powerpoint/2010/main" val="340185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11" name="Title 1"/>
          <p:cNvSpPr>
            <a:spLocks noGrp="1"/>
          </p:cNvSpPr>
          <p:nvPr>
            <p:ph type="title"/>
          </p:nvPr>
        </p:nvSpPr>
        <p:spPr>
          <a:xfrm>
            <a:off x="0" y="0"/>
            <a:ext cx="8893098" cy="921057"/>
          </a:xfrm>
          <a:noFill/>
        </p:spPr>
        <p:txBody>
          <a:bodyPr>
            <a:noAutofit/>
          </a:bodyPr>
          <a:lstStyle/>
          <a:p>
            <a:pPr marL="396875" lvl="1" algn="l" defTabSz="914380" rtl="0">
              <a:spcBef>
                <a:spcPct val="20000"/>
              </a:spcBef>
              <a:defRPr/>
            </a:pPr>
            <a:r>
              <a:rPr lang="en-US" sz="2800" b="1" kern="1200" dirty="0">
                <a:solidFill>
                  <a:schemeClr val="bg1"/>
                </a:solidFill>
                <a:effectLst>
                  <a:outerShdw blurRad="38100" dist="38100" dir="2700000" algn="tl">
                    <a:srgbClr val="000000">
                      <a:alpha val="43137"/>
                    </a:srgbClr>
                  </a:outerShdw>
                </a:effectLst>
                <a:latin typeface="+mn-lt"/>
                <a:ea typeface="+mn-ea"/>
                <a:cs typeface="+mn-cs"/>
              </a:rPr>
              <a:t>Neighborhoods Implementation Strategies</a:t>
            </a:r>
            <a:endParaRPr lang="en-US" sz="2600" kern="1200" dirty="0">
              <a:solidFill>
                <a:schemeClr val="bg1"/>
              </a:solidFill>
              <a:latin typeface="+mn-lt"/>
              <a:ea typeface="+mn-ea"/>
              <a:cs typeface="+mn-cs"/>
            </a:endParaRPr>
          </a:p>
        </p:txBody>
      </p:sp>
      <p:sp>
        <p:nvSpPr>
          <p:cNvPr id="43014" name="AutoShape 6"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0" y="5748831"/>
            <a:ext cx="9144000" cy="655066"/>
            <a:chOff x="0" y="5748831"/>
            <a:chExt cx="9144000" cy="655066"/>
          </a:xfrm>
        </p:grpSpPr>
        <p:grpSp>
          <p:nvGrpSpPr>
            <p:cNvPr id="21" name="Group 20"/>
            <p:cNvGrpSpPr/>
            <p:nvPr/>
          </p:nvGrpSpPr>
          <p:grpSpPr>
            <a:xfrm>
              <a:off x="0" y="5993864"/>
              <a:ext cx="9144000" cy="410033"/>
              <a:chOff x="0" y="5993864"/>
              <a:chExt cx="9144000" cy="410033"/>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24" name="Picture 23"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sp>
        <p:nvSpPr>
          <p:cNvPr id="6" name="Content Placeholder 7">
            <a:extLst>
              <a:ext uri="{FF2B5EF4-FFF2-40B4-BE49-F238E27FC236}">
                <a16:creationId xmlns:a16="http://schemas.microsoft.com/office/drawing/2014/main" id="{2332AC9A-E00C-9DD4-9BC0-0E60C47C6AA8}"/>
              </a:ext>
            </a:extLst>
          </p:cNvPr>
          <p:cNvSpPr txBox="1">
            <a:spLocks/>
          </p:cNvSpPr>
          <p:nvPr/>
        </p:nvSpPr>
        <p:spPr>
          <a:xfrm>
            <a:off x="533400" y="1044205"/>
            <a:ext cx="8302626" cy="4542084"/>
          </a:xfrm>
          <a:prstGeom prst="rect">
            <a:avLst/>
          </a:prstGeom>
        </p:spPr>
        <p:txBody>
          <a:bodyPr vert="horz" lIns="0" tIns="0" rIns="0" bIns="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marL="0" indent="0">
              <a:buFont typeface="Arial" panose="020B0604020202020204" pitchFamily="34" charset="0"/>
              <a:buNone/>
            </a:pPr>
            <a:endParaRPr lang="en-US" sz="1600" i="1" dirty="0"/>
          </a:p>
        </p:txBody>
      </p:sp>
      <p:sp>
        <p:nvSpPr>
          <p:cNvPr id="10" name="Content Placeholder 7">
            <a:extLst>
              <a:ext uri="{FF2B5EF4-FFF2-40B4-BE49-F238E27FC236}">
                <a16:creationId xmlns:a16="http://schemas.microsoft.com/office/drawing/2014/main" id="{808CD850-1769-F960-FCD9-38BD83F5CD7C}"/>
              </a:ext>
            </a:extLst>
          </p:cNvPr>
          <p:cNvSpPr txBox="1">
            <a:spLocks/>
          </p:cNvSpPr>
          <p:nvPr/>
        </p:nvSpPr>
        <p:spPr>
          <a:xfrm>
            <a:off x="471377" y="1227121"/>
            <a:ext cx="8302626" cy="4542084"/>
          </a:xfrm>
          <a:prstGeom prst="rect">
            <a:avLst/>
          </a:prstGeom>
        </p:spPr>
        <p:txBody>
          <a:bodyPr vert="horz" lIns="0" tIns="0" rIns="0" bIns="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marL="0" indent="0">
              <a:buFont typeface="Arial" panose="020B0604020202020204" pitchFamily="34" charset="0"/>
              <a:buNone/>
            </a:pPr>
            <a:endParaRPr lang="en-US" sz="2000" i="1" dirty="0"/>
          </a:p>
        </p:txBody>
      </p:sp>
      <p:sp>
        <p:nvSpPr>
          <p:cNvPr id="12" name="Content Placeholder 7">
            <a:extLst>
              <a:ext uri="{FF2B5EF4-FFF2-40B4-BE49-F238E27FC236}">
                <a16:creationId xmlns:a16="http://schemas.microsoft.com/office/drawing/2014/main" id="{61B48272-C97C-4158-5EEB-10B3D0C6F9DD}"/>
              </a:ext>
            </a:extLst>
          </p:cNvPr>
          <p:cNvSpPr txBox="1">
            <a:spLocks/>
          </p:cNvSpPr>
          <p:nvPr/>
        </p:nvSpPr>
        <p:spPr>
          <a:xfrm>
            <a:off x="460374" y="1227121"/>
            <a:ext cx="8375651" cy="4542084"/>
          </a:xfrm>
          <a:prstGeom prst="rect">
            <a:avLst/>
          </a:prstGeom>
        </p:spPr>
        <p:txBody>
          <a:bodyPr vert="horz" lIns="0" tIns="0" rIns="0" bIns="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marL="0" indent="0">
              <a:buFont typeface="Arial" panose="020B0604020202020204" pitchFamily="34" charset="0"/>
              <a:buNone/>
            </a:pPr>
            <a:r>
              <a:rPr lang="en-US" sz="2400" b="1" i="1" dirty="0"/>
              <a:t>Additional Strategies likely to be included in Neighborhoods:</a:t>
            </a:r>
          </a:p>
          <a:p>
            <a:r>
              <a:rPr lang="en-US" sz="1600" i="1" dirty="0"/>
              <a:t>Create work plans for Neighborhood Villages, potentially including subarea plans, that clarify their unique development visions and implementation steps the City can take to promote their short- and long-term development.</a:t>
            </a:r>
          </a:p>
          <a:p>
            <a:r>
              <a:rPr lang="en-US" sz="1600" i="1" dirty="0"/>
              <a:t>Maximize locational, infrastructure, and natural resource assets and other unique conditions or attributes of Neighborhood Villages in City efforts to plan for and promote the creation Neighborhood Villages that complement and enhance the character of the village and adjacent communities.</a:t>
            </a:r>
          </a:p>
          <a:p>
            <a:r>
              <a:rPr lang="en-US" sz="1600" i="1" dirty="0"/>
              <a:t>Undertake a coordinated City approach to plan for and implement Neighborhood Village development through targeted regulatory, capital project, and programmatic initiatives.</a:t>
            </a:r>
          </a:p>
          <a:p>
            <a:r>
              <a:rPr lang="en-US" sz="1600" i="1" dirty="0"/>
              <a:t>Work with local residential and business communities on implementing Neighborhood Villages, Corner Stores, and Complete Neighborhoods and ensure inclusive and equitable planning processes.</a:t>
            </a:r>
          </a:p>
          <a:p>
            <a:r>
              <a:rPr lang="en-US" sz="1600" i="1" dirty="0"/>
              <a:t>Ensure Complete Neighborhood goals, policies, and strategies for Neighborhood Centers and Neighborhood Residential Areas are incorporated within and implemented through plans, regulations, projects and budgets.</a:t>
            </a:r>
          </a:p>
        </p:txBody>
      </p:sp>
    </p:spTree>
    <p:extLst>
      <p:ext uri="{BB962C8B-B14F-4D97-AF65-F5344CB8AC3E}">
        <p14:creationId xmlns:p14="http://schemas.microsoft.com/office/powerpoint/2010/main" val="34889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22"/>
            <a:ext cx="9144000" cy="914400"/>
          </a:xfrm>
          <a:prstGeom prst="rect">
            <a:avLst/>
          </a:prstGeom>
        </p:spPr>
      </p:pic>
      <p:sp>
        <p:nvSpPr>
          <p:cNvPr id="11" name="Title 1"/>
          <p:cNvSpPr>
            <a:spLocks noGrp="1"/>
          </p:cNvSpPr>
          <p:nvPr>
            <p:ph type="title"/>
          </p:nvPr>
        </p:nvSpPr>
        <p:spPr>
          <a:xfrm>
            <a:off x="0" y="-6657"/>
            <a:ext cx="9144000" cy="921057"/>
          </a:xfrm>
          <a:noFill/>
        </p:spPr>
        <p:txBody>
          <a:bodyPr>
            <a:noAutofit/>
          </a:bodyPr>
          <a:lstStyle/>
          <a:p>
            <a:pPr marL="457190" lvl="1" algn="l" defTabSz="914380" rtl="0">
              <a:spcBef>
                <a:spcPct val="20000"/>
              </a:spcBef>
              <a:defRPr/>
            </a:pPr>
            <a:r>
              <a:rPr lang="en-US" sz="2600" kern="1200" dirty="0">
                <a:solidFill>
                  <a:schemeClr val="bg1"/>
                </a:solidFill>
                <a:latin typeface="+mn-lt"/>
                <a:ea typeface="+mn-ea"/>
                <a:cs typeface="+mn-cs"/>
              </a:rPr>
              <a:t>POTENTIAL COMMISSION ACTION</a:t>
            </a:r>
          </a:p>
        </p:txBody>
      </p:sp>
      <p:sp>
        <p:nvSpPr>
          <p:cNvPr id="8" name="Content Placeholder 7"/>
          <p:cNvSpPr>
            <a:spLocks noGrp="1"/>
          </p:cNvSpPr>
          <p:nvPr>
            <p:ph idx="1"/>
          </p:nvPr>
        </p:nvSpPr>
        <p:spPr>
          <a:xfrm>
            <a:off x="538169" y="1077344"/>
            <a:ext cx="8264722" cy="4851029"/>
          </a:xfrm>
        </p:spPr>
        <p:txBody>
          <a:bodyPr vert="horz" lIns="0" tIns="0" rIns="0" bIns="0" rtlCol="0" anchor="t">
            <a:noAutofit/>
          </a:bodyPr>
          <a:lstStyle/>
          <a:p>
            <a:pPr marL="0" indent="0">
              <a:lnSpc>
                <a:spcPct val="150000"/>
              </a:lnSpc>
              <a:buNone/>
            </a:pPr>
            <a:r>
              <a:rPr lang="en-US" sz="1800" b="1" dirty="0">
                <a:solidFill>
                  <a:schemeClr val="bg1">
                    <a:lumMod val="50000"/>
                  </a:schemeClr>
                </a:solidFill>
                <a:cs typeface="Calibri" panose="020F0502020204030204" pitchFamily="34" charset="0"/>
              </a:rPr>
              <a:t>ACTION REQUESTED: None. </a:t>
            </a:r>
            <a:r>
              <a:rPr lang="en-US" sz="1800" dirty="0">
                <a:solidFill>
                  <a:schemeClr val="bg1">
                    <a:lumMod val="50000"/>
                  </a:schemeClr>
                </a:solidFill>
                <a:cs typeface="Calibri" panose="020F0502020204030204" pitchFamily="34" charset="0"/>
              </a:rPr>
              <a:t>Meeting is an informational briefing and work session.</a:t>
            </a:r>
          </a:p>
          <a:p>
            <a:pPr marL="0" indent="0">
              <a:lnSpc>
                <a:spcPct val="150000"/>
              </a:lnSpc>
              <a:buNone/>
            </a:pPr>
            <a:r>
              <a:rPr lang="en-US" sz="1800" b="1" dirty="0">
                <a:solidFill>
                  <a:schemeClr val="bg1">
                    <a:lumMod val="50000"/>
                  </a:schemeClr>
                </a:solidFill>
                <a:cs typeface="Calibri" panose="020F0502020204030204" pitchFamily="34" charset="0"/>
              </a:rPr>
              <a:t>REVIEWS TO DATE: </a:t>
            </a:r>
          </a:p>
          <a:p>
            <a:pPr marL="212725" indent="-212725">
              <a:lnSpc>
                <a:spcPct val="150000"/>
              </a:lnSpc>
              <a:buFont typeface="Wingdings" panose="05000000000000000000" pitchFamily="2" charset="2"/>
              <a:buChar char="§"/>
            </a:pPr>
            <a:r>
              <a:rPr lang="en-US" sz="1800" b="1" dirty="0">
                <a:solidFill>
                  <a:schemeClr val="bg1">
                    <a:lumMod val="50000"/>
                  </a:schemeClr>
                </a:solidFill>
                <a:cs typeface="Calibri"/>
              </a:rPr>
              <a:t>Envision SeaTac 2044-Major Comprehensive Plan Update and Code Amendments Work: </a:t>
            </a:r>
          </a:p>
          <a:p>
            <a:pPr marL="639430" lvl="1" indent="-212725">
              <a:lnSpc>
                <a:spcPct val="150000"/>
              </a:lnSpc>
              <a:buFont typeface="Wingdings" panose="05000000000000000000" pitchFamily="2" charset="2"/>
              <a:buChar char="§"/>
            </a:pPr>
            <a:r>
              <a:rPr lang="en-US" sz="1600" b="1" dirty="0">
                <a:solidFill>
                  <a:schemeClr val="bg1">
                    <a:lumMod val="50000"/>
                  </a:schemeClr>
                </a:solidFill>
                <a:cs typeface="Calibri"/>
              </a:rPr>
              <a:t>2022: </a:t>
            </a:r>
            <a:r>
              <a:rPr lang="en-US" sz="1600" dirty="0">
                <a:solidFill>
                  <a:schemeClr val="bg1">
                    <a:lumMod val="50000"/>
                  </a:schemeClr>
                </a:solidFill>
                <a:cs typeface="Calibri"/>
              </a:rPr>
              <a:t>9/20/2022</a:t>
            </a:r>
          </a:p>
          <a:p>
            <a:pPr marL="639430" lvl="1" indent="-212725">
              <a:lnSpc>
                <a:spcPct val="150000"/>
              </a:lnSpc>
              <a:buFont typeface="Wingdings" panose="05000000000000000000" pitchFamily="2" charset="2"/>
              <a:buChar char="§"/>
            </a:pPr>
            <a:r>
              <a:rPr lang="en-US" sz="1600" b="1" dirty="0">
                <a:solidFill>
                  <a:schemeClr val="bg1">
                    <a:lumMod val="50000"/>
                  </a:schemeClr>
                </a:solidFill>
                <a:cs typeface="Calibri"/>
              </a:rPr>
              <a:t>2023</a:t>
            </a:r>
            <a:r>
              <a:rPr lang="en-US" sz="1600" dirty="0">
                <a:solidFill>
                  <a:schemeClr val="bg1">
                    <a:lumMod val="50000"/>
                  </a:schemeClr>
                </a:solidFill>
                <a:cs typeface="Calibri"/>
              </a:rPr>
              <a:t>: 8/15/2023, 9/19/2023, 10/17/2023, 11/21/2023, </a:t>
            </a:r>
          </a:p>
          <a:p>
            <a:pPr marL="639430" lvl="1" indent="-212725">
              <a:lnSpc>
                <a:spcPct val="150000"/>
              </a:lnSpc>
              <a:buFont typeface="Wingdings" panose="05000000000000000000" pitchFamily="2" charset="2"/>
              <a:buChar char="§"/>
            </a:pPr>
            <a:r>
              <a:rPr lang="en-US" sz="1600" b="1" dirty="0">
                <a:solidFill>
                  <a:schemeClr val="bg1">
                    <a:lumMod val="50000"/>
                  </a:schemeClr>
                </a:solidFill>
                <a:cs typeface="Calibri"/>
              </a:rPr>
              <a:t>2024</a:t>
            </a:r>
            <a:r>
              <a:rPr lang="en-US" sz="1600" dirty="0">
                <a:solidFill>
                  <a:schemeClr val="bg1">
                    <a:lumMod val="50000"/>
                  </a:schemeClr>
                </a:solidFill>
                <a:cs typeface="Calibri"/>
              </a:rPr>
              <a:t>: 1/2/2024, 1/30/2024, 2/6/2024, 3/19/2024, 4/16/2024, 4/30/2024, 5/7/2024, 5/21/2024, 6/4/2024, 6/18/2024, 7/2/2024, 7/16/2024, 7/30/2024, 8/6/2024</a:t>
            </a:r>
            <a:endParaRPr lang="en-US" sz="1600" dirty="0">
              <a:solidFill>
                <a:schemeClr val="bg1">
                  <a:lumMod val="50000"/>
                </a:schemeClr>
              </a:solidFill>
              <a:cs typeface="Calibri" panose="020F0502020204030204" pitchFamily="34" charset="0"/>
            </a:endParaRPr>
          </a:p>
          <a:p>
            <a:pPr>
              <a:lnSpc>
                <a:spcPct val="150000"/>
              </a:lnSpc>
              <a:buFont typeface="Wingdings" panose="05000000000000000000" pitchFamily="2" charset="2"/>
              <a:buChar char="§"/>
            </a:pPr>
            <a:endParaRPr lang="en-US" sz="1800" dirty="0">
              <a:solidFill>
                <a:schemeClr val="bg1">
                  <a:lumMod val="50000"/>
                </a:schemeClr>
              </a:solidFill>
              <a:cs typeface="Calibri" panose="020F0502020204030204" pitchFamily="34" charset="0"/>
            </a:endParaRPr>
          </a:p>
        </p:txBody>
      </p:sp>
      <p:sp>
        <p:nvSpPr>
          <p:cNvPr id="43014" name="AutoShape 6"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3016" name="AutoShape 8"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3018" name="AutoShape 10" descr="data:image/jpeg;base64,/9j/4AAQSkZJRgABAQAAAQABAAD/2wCEAAkGBxMSEhUTExMVFRUVGBYYFxgXFxcXGBgYGBcdGBcVIBgYHSggHholGxgWITEiJykrLy4uFx8zODMsNygtLisBCgoKDg0OGxAQGy0lHyUuLS0tLS0tLS0tLS8tLS8tLS0tLy8tLSstLS0tLS0tLS0tLS0tLS0vLS0tLS0tLS0tLf/AABEIAKEBOAMBIgACEQEDEQH/xAAcAAABBQEBAQAAAAAAAAAAAAAEAAMFBgcBAgj/xABIEAACAQIEAwUFBQQGCQQDAAABAhEAAwQSITEFE0EGIlFhcTKBkaHwFCNCscEHcoLRM1JikuHxFRY0U2NzorLCk7PDxBclg//EABoBAAIDAQEAAAAAAAAAAAAAAAACAQMEBQb/xAAxEQACAgEDAgIJBAIDAAAAAAAAAQIRAxIhMQRBE1EFFCIyYXGh0fAzgZGxweEVI0L/2gAMAwEAAhEDEQA/AITLXMtPZa5lr0ZyLGctLLTuWlloCxnLXMtPZaWWgmxnLSK07lpFaAsYy0stO5aWWoJGctLLT2WlloAZyUstPZaWWgBnLXnLT+WllqCbGMldyU9lruWgBjJXMlEZa5lqKCwfJXClE5a5kqKJsFKU2UospXgpStDJgjJXgpRTJXgpVbQyYPkruWngtLLS0TYzkpZKfyV3JRQA+Su5KfyUslBIxkrmSiMle7OGZzCqSfIfUVD2JQJkpZKs3DeytxxmudweGzf4fA1Z+HcDs2dllv6x3+O/u2rDm9IYceydv4GmHS5Jc7FGwPZ69dI7mUeLafLf4wPOrHw/sdbXW4cx8P8ADb4zVmXTQRHyrwxrl5fSGWe0dkbcfSQjzuN2MNbtgBVAA+Xp4e6lXh8SsxMkbgd4j1jb30qwu27ZpW3BTslcKUTkrhSvfHk7BslLJRGSuZKAsHy0slP5KWSgLB8tIrRGSuFKCbBstLLRGSlkoCwfLSy0RkpZKAsHyV3JT+Su8uoCwbJSyUTkrmSgmwfJXclEZKXLqAsHyUslE5KXLoJsGyVzJRXLrnLqAsFKV4a3RhSh719VBJO31+tJJpcjK2Dtbpo26cbGLlkfDwoFuLLJ02qmWWC5ZbGEn2CuXS5decPjUbyNF2ireyQfSiMovhg01yD8uu8uixarvKp6FsFWyToASfKpbAdm7lyCe6vid/r6irN2fwii0jZRmI1MedSF2+AwU+0fwgFm/urLfKuLn9IT1OGOPG1nSxdJHSpTZEYfs3YUEEFjB1O4IH14VJWsKlsQihY8B9fKkuLXNlJRND7bgN8EDZf4iKFv4/WBqfBe9r4aae+a5eaWZv23ZtxrHXsoOJjrTNzEgHTX0kx6xt76CKXX6Afvd4/3Rp8f8nFwAI77M8e5fgNB8appFx4ucQ6DfwHePwXT500UuP0gf2zv/CBHxBo9EVfZUecCfiB/Ou5DqNvl8h+potABrw+YDsT5Duj4ClXu9igpKgMxBggd0fKTPu1+dKjcUhMleTbo3lV5Nqvd2eSAzbrmSjOVXOVU2AJkpZKL5Vc5VFgCZKWSiXAG9M4S+l0EoZglT4gjoQaXxI6tN7jaZVqrYbyUslF8qlyqaxbBMlLl0Xy/GAPE7ChsfeRELi4mkH2liJ30PhWfN1MMVJ9/IuxYZZLr6nOXS5deuH31vW1uLsfMGCNxI86J5VXqSatFT2dAuSucui+XS5dAWC8uu8uieXXeXQFgvLpZKL5Vd5dFhYHy6XLovl1xkioJsrfHMSVIUaTufLrUMMxQwdBvr0M/HY1P47CK1wtn1OmXcz0EDpUfjsCVkqV21AA1+v1Nc3KpNtm7G0lRF3Uk91vakmfX8qZaxsDAPU9IneikRtAgBny0bSRv6aV4x8gjMoXRdBtBka+fjWZruXpjJTaJE+uv1rRnCrpQmEZumnjQ1lczAemnhPl+lT2D4feQhgND+HoZ8/n7qfEm5WhcjSVMlbduQDEeRpy3aE67V4u4rKB3CT4DcD0orDOHErXRtPazHutyY4ZhcRcX7tG5YAANw8pBEmYVpYGR+M+nhK4bswT/AEt2Vj2bICLqdRMBSNBvJ+FP4C+xsIqnIQmjAKWEeGcEfLrQ1/AqwJuFrp3+8YuJGxCewD6KK85l6iEZtLzOxDDKUUyVsYDDWlZVt2/ZO8ufidB6CoS4Qvgo84X8/wCVSlk6n0NRxwNuSSsmeuvyNYMmXXK2bMePQtgN8YmwJY+Cifz/AEHSkDdba2B5uZ+X+FSAWNAIHlArjDXT68v8qWx6Avsdxvbun0UQPT6FdwNoK1wDaV3M9J/WaNnwofD+3d/eH/tqaLCgu57th+VKlcNKkBlTwfFEdSWhI/rEa+JHvo3D3FuDMjAjyrOcTjMxkdPjp194r3Z4m6GVJGhGnh4fCvWLrle5519H5Gj8qlyqr/AePIFi4TJ261LJx20YOoWWEnxGX+fz8q0rqINLczSwTTewTyqHxj5BtqdPjRfELihfa38BPyqvXrjMSsEmI2Ovh8vrSmlloiGO9xY3FMpVGdhnDQVQZQcrMFLEmCQjR+7Vc7G3Lv2sjNK3FJclfayjuxECQdJ9a0MkMqzZQsApAyBjIzWwYIOsMw85rK8b2gu28TdZCgcvdgxsC5JgDuj4dK4+LLWXU7Opkx/9elGo8qkLVC4Hi9y5ZDwgGUEzaSQQCWHeXU91tv5VODh+LFoXO6pZgoXlW1aJjMe7oJj861f8l7VKLM3qG28lYDZwRckBM8AmIzbDeKp2EsY7EjF2WwrgSBa+5Kfjy5QxABGUTJPvqzPxC+2kMwGU6KFiQpB0AOzD6FDNxgEMG3Bk/wAM9PjWHqOo8aepI24MHhQqyE7AWAtq6x0JuxrpoEUgR6sfjUrd4oExHKcgKUzLCszE5oIhZ0jWY0rPODccxFgylwwgz5G1QsCu69dh8OlXns92u+1YrN93ZLK3MQyc5A7vLMHYmSGI0J3rT61kgko8Io9WhOTvlk3fYKrMNYBMeNO8qucd4ncXDXiHgi3cIgagcvrpvObbyr1wXEJdw9u4rBgVWTM94CGBMDUGelauk6t5b1GbqumWKqOcqu8qn7xgaedRtzFk6bGdRsY6VrllSMqg2FFRXoW6quO4xLFRrqdZ+GlTGAxo0JJggR/P5GqY9TGTotlgaVklyqD4ohCTUlcxCqJbTSahMTxtGkKRsdKbJmglVkY8U27ort+605Ro8axJ6jpuB1iNaHv4oiARsdZHdI6Axr/nT97F21Dk6s2x6e/zmajL917mpMAwsCBPhA6+PvrnPJ5M3qHmEWsZbQEqoHTLpC9SsR0I08tOgrpul2RmUfestosI0l0KtA/FCz5zUaliZgAkbCILD1mPH6mi3SEHLOqsD6MDAMmI3FJ4r7jeGuxIcLwyXrcgd8Fp01MHKNOsZZn+1UrbtogySSp9mSIDeEgxp8arnDse6LykiJObKASSWkyT+GenX406mLcqVLaQZ300HlodAD0injmSSpCPG23bLLg+Hqpm7GZtBlOh+BmaOw9hFfKpHppp8KqGCV82QER4kwVB31Ow73rrpUrwu6qkgqtw6jMJVtjoT9dKuhnS7FbxN9zR8AIRf3f0qMxOKujFvZkG2oB9k/js5xJiNzG/SpDhjTaQ+NtT8VFN4/hs4l8QLilSAFUB8wHJVDqe77QY6ePjXnbTlNv4nappRSDbHX0NM3B+tPWOvp+tD3+prL3NHY4a8k0JjuL2rTi25hzlIWVBIb2d2G9BYvtJbS/9nI+9FwWyuujFsu4BG58auWKb3oreSPFkstD4f2r374/9q3RNvamcN7V39/8A+NB+lKhx5hrSr3cOtKlBmFgxHwpwtGnh/L6086LXhOV0DuxDtoQsaTBAB1OpG3nXcJZF51VSvedEzRl1OVR7UEyCDHpXblCUeTlxnGXAfw/s7iHhu7bBgg3GjQ9YUE1ZuG8AREC3L6sQztCgAd4KI70zGTeOtD4W9duLnW3ZAJITmYjDoXAMErncGBoD57TRycOxpj7m0JEgG/mldpHLLA9fhXRgukjvbf8AP2McvHltS+hLLbthQsggeLCfnFcYr0IHoR+lVniWKawWF0WLRVsuVnbm67MbKBnURB1EaiCZpzB3Ld8tkxNqFGYnlYqAJGbe0JIXMY65QOsjUuq6dcP6P7FPgZfIL7R2HezmtE820c6ROYj8ajrJABEblAOtUzD8WxNsyrKOvsiT13EHfzq9f6HX8GKttcBIFt7V2wWZdWAa4BqBqdDFU6/2G5eUDieB1j2rj29OpAK6xVOXqMEnXKLseHIlfBbuyf7RbVkgYuxcLf71XLgf/wAmOnqJNadw/i+Fx9s8i8lwEagGGX95DDD0IFYNi+yC2sv/AO3wneEjW4ARqJDagiQR7j6Vy12aAIdOMcNDDUN9oZCD5NkkVlawf+di5PJ33NB7X9kWaWtkqR+Ek5T5jwrNLi3LL5LishzNodNJMmesgjWta7CcYjCPZxmNw2IvLccW2GJt3eYhRSpVpzN3y66iZBHSq/b7QIxDMLLkaqQVkHx1kVQ4RldclqlLgyfhHDL2JvPZs22uXWTRFGurpqZgBdZkwKHxOFexce3cVrd220EEwyMPT3EEeRGlbZiO2otffRy3ICZwcyMBJUOsdNYYSRmOlDdocLhOMW1uXctjEBRkvpqpU7B1OuX/AB1FJbXvKv6J0eRRh2qW5g7lq6RzTbYBgD3ywCwY0DTJJ0EHyqP7L8XNi06jrczf9Kg/lTnEewuJRc9grilUS3JzF18+WdWXzWd9hVYwyMXAWZHy11og4q9JE03tI1PgvHkfuPdUT1O3v8NYije03L5LXbbQ4CMsRoGaDPumqBh7ObvFlzEyY011M+EVN3bTultlViCMhcLIhQuWYGo1MHyPvaXUPTTK1061WiDe6Scvnp6Ufw7iJVhLd1ToPQxp50NhbBLCASwInyjUmPKuJg21zqykEb+Eany1iqlKi5x8ya4hxUuNTp9aVCG5EmatfAuweKxIBZRYt6HPckSIOqodW6eAPjV9wfYzhmGRS6C8yGTcut3SY2yA5Sv9kg++jU3uyYx7RRh1x51O1EWbykBZA1EmIjWTrudvqa07tdheG4nMeQy3f95Zi0CfNTIb1Kz51TrPZ2yo1LsfGY+Q/wAaR5oo34/RXU5Femvn+WQlvPmTKGPeAUgE9/QhZG+gFN4q83MZXzg5gCJgg6QIOo9DVv8AsduLakdy2xeCWkkiCQVIg5THXYeFQN3hYN9rzOXJaVB72g0XMxEsYA+A1q3DCebeK28zN1GCXTvTOr+af5+5EF3tyDpDFQQJ2AaJ8e+Po1IcJwN4wzI4RpBeGyiNpPSdNfMVJvwy3cHeHiTGgJK5c0eOx9QPKvOP4Dnytayo66Zsx766kAiO6QdBuIPlVs+nyw7Wvh+WZ04sHxU2S2YSGgEDUEKSH39N684bHqGkCFB28PfUthuBm9aPMMOsKLhfTfMy5Gy6mZkTttIigP8AU7Fr3oQqdmV1Ob0H84qlyvYiMa3ZqHBzNi2f+En/AGiiH2prg9srZtqREW0BHhCjSiLgEfD86475Z1FwerA3+utD3xINEWevu/Oh3BO01X3H7FC7dgnjGHXSIwg3/d6VE4583G7mo/2x/Ge7e+HStE412bxVziFq+gtclTYLZltFoQLmglMwOh69BEVF4vs5i1xj32yco3mcBRbkqXJGy5iRp1muvfs/scxL2ieXYUxhPx/vt+g/Sn7Y0pnAD2vO4/8A3kfpXLOiP3KVdalUAY7xXiqLfsKjPcXJZQk93Muebmm6uWG/SvfELrHG23FsIlmzeuqiiEtm2tzKBGntW7QnqdetVjH3kZwwZ4G5gEzJOYajxHhFWXhfFS3D765yxlVYwQWLOrIDO8Il71nWdK7ds5ehJsir/EbhdUw8kvktrZyg5oORU94iYjV22rVsf+zLEYh1uXbeHIyWkC811ZVW2qldLZAMgkx1JrJ+yF9lxJKaXMs2mjNkuLcR1eCGH4TuCPKtS4X2/wAcbi2Lt1A4c2nc21LasFzwgC6Egzouk7aUWo2Gm6Mu7WWmbF3mS2/La66W+6cpFuFCgxByqF06aVIcMsulllTEhLpeXQZoCwMpJjKB7UnypvjNi5h75zObiK932XcahQueDEE5o88p1IoDgWNK4tIKjmxbOacnfIAmOgYIfdQpNq0O4xjL4Go2MQbrhrpJui3flyqsYayS5BAXUlRrAmNhNQ3HO0aYU2LlrK7WkyZXtCGcsz8xtf7X/TXcBhcZYD22xFl+VZvKpBtnewwt+0s5QY1PhGtRnaDs1fdg1teYGts7yQFGTQtmAywdCAPdptXjj3b2RqzZsE1UY02BXO074u9ZF8W0FxkzsUmAJjKNMoOfaYMCpTiuAsckMGAOcggJlmCRmJk6w/h199E8d7P4a3hLIW2RfiFcsJGU6Z1ViDplGmo0giKrWK4j3FV72HIUloVbuaYEAZkGuk6+Io1N+7wUw8FRanHftQ7j77YdsIGUKVDOj9WXQoxBkGIOvrVS4cGDKyA5h7JEaN79PHepDF4g3sjZxpzwCQFgZFMaDxJNCAoq6PJ0gDYbzPyirUmkZ21exO4oi7ftqgRbly3aS4SqqpuqGBIy6a5V1gSZ0E0PZt32+7OZc4QrvBUNlOUgElZB2P4T4ChMLeBZSGUEEEExE7ZiCIEb9dq9W+KMVtIuUPZZyjEZgASCNDKkAydusbQKh3wMqJ7E4JrOIv4c4m7c5QhQM9tT3CYKvsuq+simsfwu0t8Lhb4v/cqTly5c50YBgxBPWDsGHur97FXc7XC7O7MJeTJYayT10HjVg7L4PEjPftMtsuptkk6kZwzGIMSVUe40knpjbZZjxvLLTCLf2PPBsLikYslhiqk55VWykCT3TrMEdNjVmfEX7nKD4prJuN3V5WoXb8WXcgAfvdaFHEQqMLwR7pBYpJTPAhG0MgQANNiOoNSvAPszm3ZgxcFi+8DmNakhuSrRKAkmPGD4zSVq3HlB4/ZfPz/P7AeO4O4pLtdYgloBWDABJA8YUT0qu/bMxuIbpkkATsASFgn4CtK4ffRBiHFyGt27ikHXJKczUEye7BIBEbeMZjj8PaYLcEAwO9tIG0iYnpI1099V40naY2XElTi+UaDxLtNizbz4d3dULqAqq7QNVTLkPSIgnbWoHjHal7ZLXUdu8yAzqxViGgMug0J8NvGmMHirZs2yBkY6h3UXEEyrEqd4JJ8RpqRoXH7Jm7w25fN83eW7uuaEMCVeJzEguphZExIInVnpcty3HLP061x2v5P7j1ji1y53rdkOsKS3MtjKGUN3gYI0M+6meKcc5SqWygMJgakAOUJMa7g1U+GWXcsq3YflkwQ55uQSEhRHSAToKsOJ7GYi+ba5uWeQhaTIJRbYNvKggE3Hc6kmZ0EatFRxS1OtvPcfJ13U5Y6NT38qX9JBa4wMmfPbAJA9o6g/imIy+p6UsSrpJ5bsR0VWafMFVIHviqxZwN3CvetuvetZSw3gESG9CusjpvFaD2Y7UX04lcw9oK6Ey6NsAAozqejaj1HoK3PrMmm7OZ4e9dytYDiD3bxsJaYXACxVpBAC5iTI00jfxFE8RxjYdFe4yrmZ1QRJblnK7KQ2UoG0zEiTtNNdp+B3lutijddmu3LrXgFZciZiVGadRlgdI0qv8VxzYy6jIwtrZt2bVpEnKqW1CiNZnMWadfaqF1U33B42i18O4lcY3Dba4DbCksqqJDbEMLokV6vcZvIq3FdyHd5zWocvAlmKs+uu58CCanP2fqjWznw1zYqbyqBbuJqCC2hJ6GJ26Gpe7hcBBRlChkNycrZlObJtBEy3/TO1Y8vWTbqSZfDptXDBeO9rEwmHtsCt244RYDCASuYs0eQO3Wq9Z7dkP3cNYYsdxcZNzO5U+FTP+hOGtoOfc9wOvj7IryuB4cpIyYgkbjMPfoDWSM8aT2e5qeDK3t2+BZOB4pnwlu6EJZywINwMQVcr7YUZtR4U/hpuLmVW0JBEaqQYIPw9+9V+9fwV2wmHOGu3bauXVe9IOuuZGme8w3rtjiVrA2772sM1kZWcl2YZiiHIvf1JLQoEnVqqUFJ7J8kyWSHPBP30KiWGUeJ0HzoW9afXutpMaHqKoX7LzfxDPz7mIuMYy812e0Egh3AcnvTIBHmPGvXaLH47hmNFoYm5ctGLyzcYKtnOA1soxyysEQN8w9Bqj0r332KJZkkn3L/h7bRJBnzrzwnKQ/it0z/Hcudf4PnQuJ45dtcRx2HuXLhtLYGItBWgqqBWYLEHZnG/4BUd2b7e4VXurcF26HKZGFs3XBBYlGiS0ZiQ2ukjpqnq/O4vrHaiwOKVWPEJZX2gB6oQPjEUqr9WfmW+sLyPnvC9hsUeW7WwofIShDIQjbmGA72/dHWp/FdjLVlHsi8tu5cZD94wVQFW4s9ySPbYbTpQuC4jfxV+3bbCX0S3mJYl1c5RBHsATnB013PhUhxcW35bqjqWYoWZQVgHXvmFBBMkAD2jrWrXMrajJ7kP2c7M3bZuvae2YPLGcZkuLAZ+8BI70LpqMpHnR4W/Yt4z7Vy5vslzMjGQRnkHOssCYMdI13pvDcWNnnLmJUEoIJAJLCbqsRExoPf4zUZjsM166Ldt35EZhcchrkQJBA0z5j6RB8qsjGU3TRCcMdy5oq/FLkknoCOrE7E9T5CvXGOA38LdCXMpOkFGzDUnfYjbrFO3strUCQt4tG5Khsu56kA1JcZx5xF8XACOZlbaBJG2mgC7RJ8yTJrTpS2Mt9wBrl4DI5uDPAUEnUECAoO4iNugFSvZDta+Gz4dlS9YchlVy6wwgEqwIiRMjUEx7y+zXEBh7z/1DYvlhvqIKsPFgfkT41XbQYYhWlCcyhR7UAbHTT/Os7Wq4svlSSki49qOF2LTC7YKBbgJyq2ueZY94yNfHTUa1SMfwgBtXykgEju3JnWZRo1q3cTw/OQKSVG/d3PlPhvUTxTBWbdoBFgjzJPvNEI6e5E5qXYrGyH+ybg28Qi0FU8lq3yySzyx2CCJ/eLifZE6detBtaB6D4VaikHsCBI/ypYG4UbOGIZdQR56flRaW42im7GYNMAgQBKqdBMAyNd+vlUsDaeyH7P7d2xbOKcXWfLcNtWtqqHLEE2pLsAWG8GehFeeI8KsYW61myuW2iiAxJliM0ktPWN6zbs12lv4F3u2FtK7AyxtITl07ug0UmNBGsVJ8W7b38W4NwWw4hWZFKh0I2YEmWXWD4HasmTp5T2s39H1ccEnJrtRJYdA+JNs2uY/KywGVcxCknKSGjQn6Fem7I5Lec5LCOLS3lJa5kdUzshKsSRGVzCk7kGNKo54ly9BbESSDJBgxp/KpXhXELT5s4yQpIY3dC39UDIST5CT84eOKUFVlefqfGlqaLpe4epwN0WMaXYWlFy2txIZHP8AxkzgMpiM3UCYNUPGYZltIsbLuT+Qqx8V48RinxNixcyiy6FvvAGcJAvZntLGXIIEbrpVdxN4MMmulvXRdW8dpAgeNNjxsqlkSLTjuEcvBWO/99lJhi2qIuYKFYAh1txKx0bwqF/1uRcH9jyNJul7jlyyOvtKAgIC94LsDOWdyaMxPHr1wYfFX76XStwMmGVApbUo0NuTEiCCsxvtVb4zasWMRYu4a9ntnl3QpUG5Zh55Tqe6WEbTqInQgmIw8x55m8agjvB8SFuPczMMttwCFzSzCFVh4GTv1A8K0zsVZe3azX1v537xBJIGxDFNg5gHadqzrDhsRiOaiEWw9k3CSsKhdUDPlCqJIkgDxPQmtu/0hykuPcT2LZchRMkBp0g6yD8vGqs8q2rkMNJ2/sV/jGJxDWr8YOSxJBV1DPHsMZX2tdR6gVnXaaxlx9xgHUl5Ko/Lef7LFSBMA7VtHZ/HWsfaa5hiSEfKWuWyhLFQ0CdhBU7a5qE4twCwzrdvKTeXKELW5AykspAQZTB139ajHrgqa2GmscpXHkqqB2a7YuXGuNbDC6WuWoUHvb7CBAJnfMNDpTPZ/sA4tXH5toXM5CK9rNKq2hLKQwYiNB799J3/AFZVhCIy5nz3NDF1pJBbMQQMzT129TXm/wBl2UXC9+6rsujZkKKQIB5ZU6rAOhA0ERUzbcaTr5ITRvtuM2mxdtvs1uzauASVZbwQmBvy2YuNRoBIkb707x02rJS7iTcsg/dhcmYEFSpIKgzGfNHSBTFrgjpbD87mQPagyzbFt9yZ+NBjh7Yi9aS5a+6Lobj3CRCqwfQTBJgifONiaqioydfU6LxaMTyY5ptJbVv8f4IfiFy7iLZdDctWEGmS7y4OXMWb/eORB8BIA85bC9s7trAXIthLqC0iu0s2VnhSc0loWR3juOkVa/2nlLeHBm1auBhcDGULNlYAArux2g9B5Vi93FG67lGcSc5Dtn0QllkxJIJ+ZrT4S4Ocsu7ct7v+e31JLEPcdoe/cZJ7wa5eI9zXHYRGs+um1WXsfwzhyqlzF2zF1QyKfvQhDsHDQoBUqLRkqSCGG29PxGLNsSTrBKiDEiIEiCPnrWlcIwGHsKjXvtFtBatWuabuHVDlUnLlR2YCdNe9r03pptqqIw+Hv4l/sEXuGDC40LbN7LZAVOWLWltxm5ZN1gIEwDrsNquGEw2FvEXHs23uppNwI9xBMgHfL1Pvql47ja3MTz7bq1tr4slhsA1hYP8A6iL7mJqNxPGV4dxK9fuC6RftKi27a5i7JkymJiQA499XTvwkUJ+1RrDBM2flpnjLmyjNl/q5omPKvC3cqhZnLGpCzI6woAn0ArMbvbniN/TDcOyA7NiHy+/J3T8Cajsfc47cXW7YWd1t90xodGZfUb1lpluxax26ufbeSFT7N94iv32uNdQFpmYyEqUAidjPSlVe7MYS8lpUvWipQmDzEnWdipI6nfXX3UqTI2nsPBKtx9+zeNfO924VVZZ7t9+WGUbEgKwnTWTGum1RH+g8Ij2/tHELbySWS2hcFQRpziwgnzHQ1DcW4zexBY3HLZjJH4RGwAGmkD4VGu2lQnN8ssekuGL4rwywQMPh2vAQfvmchTmnLlbeIGobxGo3B4/j7j2LF+0LKm6bytbtBVNsI4ySvScxMnUgL61WbFt3MIrMfBQSfgKY7SYK7YyhwUzaqZ3GnvG+xir8KalyU5XaHLHZ6/ecW5UFgTuSYG51gVLcWwXIW2hcw3MGmh+7fJp8jXOwWBW9bc3FFzK5AJY5g0AzoPA7z403xfC5ufy7OGVLbMrEhBclWZzlLAT3WUaSe6PSmbbluJSS2PPCu1aWUxOHWwjteBVLmkrKZcpME5QQzadTVaW+LTIIUxBaANTPzovE5UEIoERPy+etRuHsF2zGcoPxPRRTKK3Bze3wLzixlUmQB4wI+EIJ/iqv4/F5lgb5o6bFe6YEjfz6Gp7jV/KrEEjUwRIPhVPwd2bqyfa384BI980JBKWrsKvaLrroPHw86vfZDgGFvrc5lublu66E5niNCpyhsvWNR0q4YXs3hk2sW58con4xUPKlsQoNmT4W9h1OU4c3jtLXXSfMJbiPSTUzg+BPfgW+H3LYP4jcuKo85uKZ+dadh8JbtQLdtEEfgVV/IUSj/wAqqeXyHUDP/wD8bxKnEd5gSJQKIDLI9pifaHhtVbXguWxevatbttykeAA9ye+cskwAsDXdvEQNnS7qIPXTXUEVB8a7N279p7ZvXkVmNyFIYZpkjva6kzOutTjytPcJQVbFQ7Sfs+dltHDhAVthbssEUld2M7sSdT5dIqFt9n3w6l7eMQPEOtgXLjAmCUJtyCJjeAetaTc4KGck3FA/CxQXL22rG5fLgT5D30RZ4NY3deaQRBuk3QDtoHkL/CBUa3W5Okxm/ZxOIOf76+d2MNcAOYrqNQD5edSYw7qBiCvdA5ZBG7Lq8+EBh66+FbHasKPwgg6/KNPDQdKYfgeFzm5yULmdSJjNoY/qkjcjU9aZZq7EeGvMx3GYRnssLOHKqMrXSBnYnTVjBZQWIhe6NfZbcG4bgNq21xboFy7byIid/MWILCLAys38bKAPaHStuwFlLdsJaVURdAqgKB7hQPEeD22bmctM/wDXgZto9rfbSk8UnQZda/Z5fdiC+QE2y0heWe6ZhUgEqxI8IYx5yKcN4rawtzCKyfZ20Zgc9wW4hkta6ArICkddIq+Z9YC6jeNvLyp0hWBB1B3/AJUutvlEqFdwLsFjbWDwaJiFOFa67XTzWXKM0JaXOIA7i2wJjaN6urAEQYIPQ6g1VMVhw6lfERMTHT8pqNwq4rAgfZTz7A0+zXWgqP8AhXI7o/sNI8Iq2GTtIWUPIuFzgqOQQSp/vLt/VJ0PoRQuM4XC7vc8QQPyH+Ne+y3aexi2ZFz271sS9m6pR1E7xsw03BO4mJFS7HePGmljjJUEckouyp3OH5rTJbYKYMf2TvOgneobgvCsRbuXjiWD5yhQ5iwAC94CRoMxJjzrQblhWmRvuRofiNaZPCVMe17ySfHdprO8Ekml/suWaLabKVa4wmOW6YBW3dIyHvd1QVkqw0OUkxrqTWbdoLmFOJ5eFtKoKlXyqyd8OQyhIiQANYjXetzxXZ5MkKznliVBKwSAYB7s6zFfNWMzcx5DKxYmGBDCTIkHUHWr4Rae5RJ2SK4FsRiLdoHLncqCTmy9Sd9oEgae6p7B/s1u2ixTFKCVKyLWmv4SGJ0I6jbzqW7PdnLSsuJD3CUW33WKsBnVLhYGAYh2j1q5RUSn5BGJlfAUfC4W/ZuBAxuoysWTIArIA+afZJkbesa1p+HSQtzYsiCNCABJgEdNfkK66K0hlBB07wEGRrpQmGw64azltIzhRoqZAzaAaTlWYFDyNxpk6EnaJAJJiJPSKNt8Nc9APU1mWP7d3UeDhTbBkDOzK07SDliQfXapXh/7RrYyIXuJlIVjcHMBAUj2tW3jXeo0MNRcr+AYbpPprSrzw7tTbujuNbufuOJ+GtcqKRNsxW3jJHcRnn+qjMPioNE4XD4kmRhM/hnYKP7sgn06+FMYntMEBXDWxbBM5iFBO4nKogaHqT6VFvxzEkgm/c0/taf3Rp8qdYxXMuVn/SQOZUwqaAZe9ACknYSBqengPCoPtvhcZlW9iGtMFOXuAxLayQw11Xr4+de+HdtrywLqq69SJVoiPGPkKE7UdqHxKNbVAtvQ6959CDqdh9a1MYyT4IbTRH8FtjNczXzbCOpVQphySY7oOmgHTrV84jiMJ9kdEtIcT7b3OUgyz7SggaGNBHiazXBjKVJPUE+Ig1YLnFLQs3NSGaYkb+Wmx607QqIS/fhznGdcxBUHKCocEiRt3RE+dG/a/tF6wq2ktKGtAqk5DDDUBpI03kmTJnWonCd4hTJ3PrHT5VI8OZ3vqttCxB0C6nQ7xQw+BN9p9ciZgo9pifD+dV7B2A120iAks6LJ8WYDSNqtuKwqOcxAJA+GsxUDxW4VYBJBkRl9oGdCCNZ06UfAVOyz9k+L28NiMULzZUbIymCTmGhGgJmG+VG3v2hgEhLGYawWeJE75QtVLi6EuSAx2kAHSQDTnCez+IxB7iFVG7uCqj46n0E0uiPLHUnwi1Yf9oxzfeWIWPwtLT/FAijf9b79xgLOBuMNILSup88pWPfTnAOxtqwRcuNzX6SAFUzuAZk+Z+VWsD+XvnfeqpOF7IdKXc5grxKjOArR3gDmAJG2aNfhRDEa/Xp+dBvA01n3TvStCZ93y3quhwhV393zr18Pr/Kkbfn0n49K8sPragBxd/h/n6b16iNfSmCJ6+cyPrwr0vmfH8qkAmzdAPx+XlRxIIqIbx0+Hzouxf8AGlaJTPD2cpnWh7gIMyAPTrUnd13oK4KEDPM0orwSB6V1DTEDlg5biXAAGBC5jEhGYcwSekax5A7gV64Bx9zlS/aW0r5VsuHLA6QFeVGRm0I3E6TMTwVx7YYEEAgiCDsR1HpTRk4kNWWoDYUUVqs8K4lyYS+5KD2bpkwP6rt5dHO/Uzq09iMdbS3zS0qQGGUFiwOoyhdWMdBV6knuVNNDzGATEwsx4x0rI+1ty3duEG0LgQZW7hYI5zgaj2SNT6xWl4bj+HunKrOJ7vetXkEnQCXQAH31DsAJ6Tv59P5VXklVDxRW+H2TyC1q0RoAqSD3BaVVGZtzABE66+ZqXNsx69OoPUaUxh8E1t7jC4xVzIQxlU6loO+p8af5hG9VjDToRTL0Qbk/Qpm4N4oABxuHJVoCsSDKt7LeE6GPWPcagsX2Pw1warkcga2+6JjfKZH86shBrwRTbogoGL7AXAZs3laDoHBQj+ITr7hXKv8AtSqdciNKMpRLOJui2FLs5MPbUWmHmyHuEecg01xTstfsjN3XXplIzf3Tv/CTR3Ce09tFh7AG0lIj1ysd/KatnDOJLeQvZQRJnZddCZAkzqOlO3KIqSZlTLGh0IpxLpAgR8BWj8S4KcSDmS0rad8Z3Yf9sadJjTagcB2CXN95dZ41yKuQnXxJOlN4ka3I0vsUaCxncn62qbu9ncVatO7Wu7EnvKTA65QZ61fcH2Xw9hlurbGZTI7zMBrH4jv5xUhcUMe8Z+Ub7/U+dI8vkSoeZiXD1hrhO6j9df0q0fsvwefEXnOuS3l97tv8FNd7bcMs2mmyCrXNHXoNZB8jo2ngBUh+y+1lt4huhdFnyVSf/Kpk/ZshLegTD3CeaIOZCenjP6g1BYMZsXbzGAHDsQDotvvtp10Q1bcTYNu5eAHtsTOwCxqfjIqK7B4YX8a5b2QjSZiM7BP+0vWrNp0aijEnr0l07MXlZr7RBd1cKR3gpURPh194qxWbOxOsxMSfL6NUDt7jU+0BrBAdf6srG+nvEH3irtg3YohmcyqRPUEeJrnXe5tcdIWhJ0A+I+Jr0T4fppGk6xpTYxJBkg79Pjr404XiNJnwG3151ADSqT4DqSJHjTttNdPXcakxJ2060Lfxdq3q7ou8Zmj1OsaV4w/GsPsb1vcbMD0jcVZHHOXupv8AYRzjHl0Srke/brppXhG1g6T7z+fh+dDfbEfVGDgTEEH8vrSvauNgfA6z/P1pXFrZjJp7oI8994/zrhPv2896buXTqV2HjPQVxrgIB0Pz+f1vUAOFN/LpP516tjw8xXl2J/SZ199OKYPmdQKCQtX6QfrrTV9P1r0jyN9frpT1JwSRe29ercgGRpvRV+yCNADPj1phBHTSmsijqN8KdU0ILoBjUT0jb37U9zAOo95ApiA2wQSJMDqYn5U7xEo9xXyg5FyqWAkeJB6dKhr/ABrD2pz3ra+rD8qi8Z29wabM1w/2VP5mBRpfZBa7lomvDGs7xv7SWM8qwB4F2n3wP51V+I9qcXe0e8wB6L3R8taZYn3Ic0bM1NPtWMYPtLirQAS+8DYMQw+DTUzhv2iYkf0iW7nuKn5afKm8Jka0aOwNeDP1FVLC/tFsn+ks3F9CGH6HpUphu12DuD+mC+TAqfiRUaZLsTaJnT6iuRQ1viNtx3HR/DKwY/I/Oij66/WlKA2IPqOnUe7elWc9r8DewmI+12rhUO2+bvBuqwfaXrXasUL4F1FJ6VPdh/8Aal9P1pUqulwytcml4fcfXjRXDvauep/IUqVY2Xj2L9ofvN+lCPsn7w/8qVKoXAMoXbb+kf8A53/10ofsh7S+v6ClSrQ/dKu5Y+1O1390/rUF+zXbFelr/wCWlSq3L+iirF+ozvEP9sv/APMP5VoHBv6O1+5/40qVY+xpCbvsn1Neruz/ALo/IUqVQgMZ7Q/7dd9RUngulKlXq/RnuHB9Ie8T/DP6a3Vww/4/Q/kaVKuf6a/Vj8v8mr0V+m/n/gePX0Wmx1/5h/Ja5SrinUHTt7h+dPW/bP7w/OlSoZIWN1+utEeHv/IUqVVsZDVym7mwpUqEDBcT7J+utZf29/2k/XQV2lWjFyVy4Kp/OnBSpVpKj2leP512lUAN/wA/1rgpUqkDldPWlSoAbT2x6itS7Mf0aep/I1ylVeTgaIF+1X+hs/v/APgaVKlU4/dIlyf/2Q=="/>
          <p:cNvSpPr>
            <a:spLocks noChangeAspect="1" noChangeArrowheads="1"/>
          </p:cNvSpPr>
          <p:nvPr/>
        </p:nvSpPr>
        <p:spPr bwMode="auto">
          <a:xfrm flipV="1">
            <a:off x="155575" y="3281363"/>
            <a:ext cx="6854825" cy="35456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15" name="Group 14">
            <a:extLst>
              <a:ext uri="{FF2B5EF4-FFF2-40B4-BE49-F238E27FC236}">
                <a16:creationId xmlns:a16="http://schemas.microsoft.com/office/drawing/2014/main" id="{796A7303-02B9-1953-2EF7-E7B28D82AA36}"/>
              </a:ext>
            </a:extLst>
          </p:cNvPr>
          <p:cNvGrpSpPr/>
          <p:nvPr/>
        </p:nvGrpSpPr>
        <p:grpSpPr>
          <a:xfrm>
            <a:off x="0" y="5445580"/>
            <a:ext cx="9146821" cy="977460"/>
            <a:chOff x="1" y="5472275"/>
            <a:chExt cx="9146821" cy="977460"/>
          </a:xfrm>
        </p:grpSpPr>
        <p:sp>
          <p:nvSpPr>
            <p:cNvPr id="16" name="TextBox 15">
              <a:extLst>
                <a:ext uri="{FF2B5EF4-FFF2-40B4-BE49-F238E27FC236}">
                  <a16:creationId xmlns:a16="http://schemas.microsoft.com/office/drawing/2014/main" id="{52F9B6F3-C64D-2168-CEB3-C2D3C35A3F16}"/>
                </a:ext>
              </a:extLst>
            </p:cNvPr>
            <p:cNvSpPr txBox="1"/>
            <p:nvPr/>
          </p:nvSpPr>
          <p:spPr>
            <a:xfrm>
              <a:off x="2078" y="6324355"/>
              <a:ext cx="9144744" cy="115306"/>
            </a:xfrm>
            <a:prstGeom prst="rect">
              <a:avLst/>
            </a:prstGeom>
            <a:solidFill>
              <a:srgbClr val="0097CC"/>
            </a:solidFill>
          </p:spPr>
          <p:txBody>
            <a:bodyPr wrap="square" rtlCol="0">
              <a:spAutoFit/>
            </a:bodyPr>
            <a:lstStyle/>
            <a:p>
              <a:endParaRPr lang="en-US" sz="1000" dirty="0"/>
            </a:p>
          </p:txBody>
        </p:sp>
        <p:grpSp>
          <p:nvGrpSpPr>
            <p:cNvPr id="17" name="Group 16">
              <a:extLst>
                <a:ext uri="{FF2B5EF4-FFF2-40B4-BE49-F238E27FC236}">
                  <a16:creationId xmlns:a16="http://schemas.microsoft.com/office/drawing/2014/main" id="{D1F10BB4-85B3-D841-58F7-F79512559E36}"/>
                </a:ext>
              </a:extLst>
            </p:cNvPr>
            <p:cNvGrpSpPr/>
            <p:nvPr/>
          </p:nvGrpSpPr>
          <p:grpSpPr>
            <a:xfrm>
              <a:off x="1" y="5472275"/>
              <a:ext cx="9144037" cy="977460"/>
              <a:chOff x="1" y="5472275"/>
              <a:chExt cx="9144037" cy="977460"/>
            </a:xfrm>
          </p:grpSpPr>
          <p:sp>
            <p:nvSpPr>
              <p:cNvPr id="18" name="Wave 17">
                <a:extLst>
                  <a:ext uri="{FF2B5EF4-FFF2-40B4-BE49-F238E27FC236}">
                    <a16:creationId xmlns:a16="http://schemas.microsoft.com/office/drawing/2014/main" id="{CCB27A89-52D0-581C-72A5-979CA646CEA0}"/>
                  </a:ext>
                </a:extLst>
              </p:cNvPr>
              <p:cNvSpPr/>
              <p:nvPr/>
            </p:nvSpPr>
            <p:spPr>
              <a:xfrm>
                <a:off x="1" y="6001233"/>
                <a:ext cx="9144037" cy="448502"/>
              </a:xfrm>
              <a:prstGeom prst="wave">
                <a:avLst/>
              </a:prstGeom>
              <a:solidFill>
                <a:srgbClr val="009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picture containing text, sign, clock&#10;&#10;Description automatically generated">
                <a:extLst>
                  <a:ext uri="{FF2B5EF4-FFF2-40B4-BE49-F238E27FC236}">
                    <a16:creationId xmlns:a16="http://schemas.microsoft.com/office/drawing/2014/main" id="{C303A3FF-C677-05E1-82B8-DC6E78F1C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5472275"/>
                <a:ext cx="1030491" cy="813057"/>
              </a:xfrm>
              <a:prstGeom prst="rect">
                <a:avLst/>
              </a:prstGeom>
            </p:spPr>
          </p:pic>
        </p:grpSp>
      </p:grpSp>
    </p:spTree>
    <p:extLst>
      <p:ext uri="{BB962C8B-B14F-4D97-AF65-F5344CB8AC3E}">
        <p14:creationId xmlns:p14="http://schemas.microsoft.com/office/powerpoint/2010/main" val="404548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179409" y="919868"/>
            <a:ext cx="4771479" cy="4865555"/>
          </a:xfrm>
          <a:prstGeom prst="rect">
            <a:avLst/>
          </a:prstGeom>
          <a:solidFill>
            <a:schemeClr val="bg1">
              <a:lumMod val="95000"/>
            </a:schemeClr>
          </a:solidFill>
        </p:spPr>
        <p:txBody>
          <a:bodyPr vert="horz" lIns="182880" tIns="91440" rIns="91440" bIns="9144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marL="0" lvl="1" indent="0">
              <a:lnSpc>
                <a:spcPct val="100000"/>
              </a:lnSpc>
              <a:buFont typeface="Arial" panose="020B0604020202020204" pitchFamily="34" charset="0"/>
              <a:buNone/>
            </a:pPr>
            <a:r>
              <a:rPr lang="en-US" sz="2000" b="1" dirty="0">
                <a:solidFill>
                  <a:schemeClr val="bg2">
                    <a:lumMod val="50000"/>
                  </a:schemeClr>
                </a:solidFill>
              </a:rPr>
              <a:t>PURPOSE OF PRESENTATION</a:t>
            </a:r>
          </a:p>
          <a:p>
            <a:pPr marL="0" lvl="1" indent="0">
              <a:lnSpc>
                <a:spcPct val="100000"/>
              </a:lnSpc>
              <a:buNone/>
            </a:pPr>
            <a:endParaRPr lang="en-US" sz="800" dirty="0">
              <a:solidFill>
                <a:schemeClr val="bg2">
                  <a:lumMod val="50000"/>
                </a:schemeClr>
              </a:solidFill>
            </a:endParaRPr>
          </a:p>
          <a:p>
            <a:pPr marL="0" lvl="1" indent="0">
              <a:lnSpc>
                <a:spcPct val="100000"/>
              </a:lnSpc>
              <a:spcBef>
                <a:spcPts val="0"/>
              </a:spcBef>
              <a:spcAft>
                <a:spcPts val="600"/>
              </a:spcAft>
              <a:buNone/>
            </a:pPr>
            <a:r>
              <a:rPr lang="en-US" sz="1600" b="1" dirty="0">
                <a:solidFill>
                  <a:schemeClr val="bg2">
                    <a:lumMod val="50000"/>
                  </a:schemeClr>
                </a:solidFill>
              </a:rPr>
              <a:t>Comprehensive Plan Content:</a:t>
            </a:r>
          </a:p>
          <a:p>
            <a:pPr marL="285750" lvl="1" indent="-285750">
              <a:lnSpc>
                <a:spcPct val="100000"/>
              </a:lnSpc>
              <a:spcBef>
                <a:spcPts val="0"/>
              </a:spcBef>
              <a:spcAft>
                <a:spcPts val="600"/>
              </a:spcAft>
              <a:buFont typeface="Wingdings" panose="05000000000000000000" pitchFamily="2" charset="2"/>
              <a:buChar char="§"/>
            </a:pPr>
            <a:r>
              <a:rPr lang="en-US" sz="1973" dirty="0">
                <a:solidFill>
                  <a:schemeClr val="bg2">
                    <a:lumMod val="50000"/>
                  </a:schemeClr>
                </a:solidFill>
              </a:rPr>
              <a:t>Introduction and Vision Statement</a:t>
            </a:r>
          </a:p>
          <a:p>
            <a:pPr marL="285750" lvl="1" indent="-285750">
              <a:lnSpc>
                <a:spcPct val="100000"/>
              </a:lnSpc>
              <a:spcBef>
                <a:spcPts val="0"/>
              </a:spcBef>
              <a:spcAft>
                <a:spcPts val="600"/>
              </a:spcAft>
              <a:buFont typeface="Wingdings" panose="05000000000000000000" pitchFamily="2" charset="2"/>
              <a:buChar char="§"/>
            </a:pPr>
            <a:r>
              <a:rPr lang="en-US" sz="1973" dirty="0">
                <a:solidFill>
                  <a:schemeClr val="bg2">
                    <a:lumMod val="50000"/>
                  </a:schemeClr>
                </a:solidFill>
              </a:rPr>
              <a:t>Economic Vitality Element</a:t>
            </a:r>
          </a:p>
          <a:p>
            <a:pPr marL="285750" lvl="1" indent="-285750">
              <a:lnSpc>
                <a:spcPct val="100000"/>
              </a:lnSpc>
              <a:spcBef>
                <a:spcPts val="0"/>
              </a:spcBef>
              <a:spcAft>
                <a:spcPts val="1200"/>
              </a:spcAft>
              <a:buFont typeface="Wingdings" panose="05000000000000000000" pitchFamily="2" charset="2"/>
              <a:buChar char="§"/>
            </a:pPr>
            <a:r>
              <a:rPr lang="en-US" sz="1973" dirty="0">
                <a:solidFill>
                  <a:schemeClr val="bg2">
                    <a:lumMod val="50000"/>
                  </a:schemeClr>
                </a:solidFill>
              </a:rPr>
              <a:t>Changes to Land Use, Urban Center, and Neighborhoods</a:t>
            </a:r>
          </a:p>
        </p:txBody>
      </p:sp>
      <p:sp>
        <p:nvSpPr>
          <p:cNvPr id="3" name="Content Placeholder 2"/>
          <p:cNvSpPr>
            <a:spLocks noGrp="1"/>
          </p:cNvSpPr>
          <p:nvPr>
            <p:ph idx="1"/>
          </p:nvPr>
        </p:nvSpPr>
        <p:spPr>
          <a:xfrm>
            <a:off x="5105400" y="1035455"/>
            <a:ext cx="3852001" cy="4749968"/>
          </a:xfrm>
        </p:spPr>
        <p:txBody>
          <a:bodyPr vert="horz" lIns="0" tIns="0" rIns="0" bIns="0" rtlCol="0">
            <a:noAutofit/>
          </a:bodyPr>
          <a:lstStyle/>
          <a:p>
            <a:pPr marL="0" lvl="1" indent="0">
              <a:lnSpc>
                <a:spcPct val="100000"/>
              </a:lnSpc>
              <a:buNone/>
            </a:pPr>
            <a:r>
              <a:rPr lang="en-US" sz="2000" b="1" dirty="0">
                <a:solidFill>
                  <a:schemeClr val="bg2">
                    <a:lumMod val="50000"/>
                  </a:schemeClr>
                </a:solidFill>
              </a:rPr>
              <a:t>WHY IS THIS ISSUE IMPORTANT?</a:t>
            </a:r>
          </a:p>
          <a:p>
            <a:pPr marL="342900" lvl="1" indent="-342900">
              <a:lnSpc>
                <a:spcPct val="100000"/>
              </a:lnSpc>
              <a:buFont typeface="+mj-lt"/>
              <a:buAutoNum type="arabicPeriod"/>
            </a:pPr>
            <a:r>
              <a:rPr lang="en-US" sz="1800" dirty="0">
                <a:solidFill>
                  <a:schemeClr val="bg2">
                    <a:lumMod val="50000"/>
                  </a:schemeClr>
                </a:solidFill>
              </a:rPr>
              <a:t>The Planning Commission is the main community advisory group providing guidance to the Envision SeaTac 2044 project, and also has statutory responsibilities to review proposals to the Comprehensive Plan and its implementing code amendments and regulations.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180"/>
            <a:ext cx="9144000" cy="914400"/>
          </a:xfrm>
          <a:prstGeom prst="rect">
            <a:avLst/>
          </a:prstGeom>
        </p:spPr>
      </p:pic>
      <p:sp>
        <p:nvSpPr>
          <p:cNvPr id="20" name="Title 1"/>
          <p:cNvSpPr>
            <a:spLocks noGrp="1"/>
          </p:cNvSpPr>
          <p:nvPr>
            <p:ph type="title"/>
          </p:nvPr>
        </p:nvSpPr>
        <p:spPr>
          <a:xfrm>
            <a:off x="-10547" y="-48837"/>
            <a:ext cx="7467600" cy="921057"/>
          </a:xfrm>
          <a:noFill/>
        </p:spPr>
        <p:txBody>
          <a:bodyPr>
            <a:noAutofit/>
          </a:bodyPr>
          <a:lstStyle/>
          <a:p>
            <a:pPr marL="457190" lvl="1" algn="l" defTabSz="914380" rtl="0">
              <a:spcBef>
                <a:spcPct val="20000"/>
              </a:spcBef>
              <a:defRPr/>
            </a:pPr>
            <a:r>
              <a:rPr lang="en-US" sz="2600" kern="1200" dirty="0">
                <a:solidFill>
                  <a:schemeClr val="bg1"/>
                </a:solidFill>
                <a:latin typeface="+mn-lt"/>
                <a:ea typeface="+mn-ea"/>
                <a:cs typeface="+mn-cs"/>
              </a:rPr>
              <a:t>PRESENTATION OVERVIEW</a:t>
            </a:r>
          </a:p>
        </p:txBody>
      </p:sp>
      <p:grpSp>
        <p:nvGrpSpPr>
          <p:cNvPr id="16" name="Group 15">
            <a:extLst>
              <a:ext uri="{FF2B5EF4-FFF2-40B4-BE49-F238E27FC236}">
                <a16:creationId xmlns:a16="http://schemas.microsoft.com/office/drawing/2014/main" id="{7F418E37-95E8-8010-DBB0-B8CC88BB239E}"/>
              </a:ext>
            </a:extLst>
          </p:cNvPr>
          <p:cNvGrpSpPr/>
          <p:nvPr/>
        </p:nvGrpSpPr>
        <p:grpSpPr>
          <a:xfrm>
            <a:off x="0" y="5445580"/>
            <a:ext cx="9146821" cy="977460"/>
            <a:chOff x="1" y="5472275"/>
            <a:chExt cx="9146821" cy="977460"/>
          </a:xfrm>
        </p:grpSpPr>
        <p:sp>
          <p:nvSpPr>
            <p:cNvPr id="17" name="TextBox 16">
              <a:extLst>
                <a:ext uri="{FF2B5EF4-FFF2-40B4-BE49-F238E27FC236}">
                  <a16:creationId xmlns:a16="http://schemas.microsoft.com/office/drawing/2014/main" id="{5F51D44F-2026-1DDE-AA83-C4BE655508D9}"/>
                </a:ext>
              </a:extLst>
            </p:cNvPr>
            <p:cNvSpPr txBox="1"/>
            <p:nvPr/>
          </p:nvSpPr>
          <p:spPr>
            <a:xfrm>
              <a:off x="2078" y="6324355"/>
              <a:ext cx="9144744" cy="115306"/>
            </a:xfrm>
            <a:prstGeom prst="rect">
              <a:avLst/>
            </a:prstGeom>
            <a:solidFill>
              <a:srgbClr val="0097CC"/>
            </a:solidFill>
          </p:spPr>
          <p:txBody>
            <a:bodyPr wrap="square" rtlCol="0">
              <a:spAutoFit/>
            </a:bodyPr>
            <a:lstStyle/>
            <a:p>
              <a:endParaRPr lang="en-US" sz="1000" dirty="0"/>
            </a:p>
          </p:txBody>
        </p:sp>
        <p:grpSp>
          <p:nvGrpSpPr>
            <p:cNvPr id="18" name="Group 17">
              <a:extLst>
                <a:ext uri="{FF2B5EF4-FFF2-40B4-BE49-F238E27FC236}">
                  <a16:creationId xmlns:a16="http://schemas.microsoft.com/office/drawing/2014/main" id="{83A034C5-6127-0D37-EC92-3FA52A13CBC4}"/>
                </a:ext>
              </a:extLst>
            </p:cNvPr>
            <p:cNvGrpSpPr/>
            <p:nvPr/>
          </p:nvGrpSpPr>
          <p:grpSpPr>
            <a:xfrm>
              <a:off x="1" y="5472275"/>
              <a:ext cx="9144037" cy="977460"/>
              <a:chOff x="1" y="5472275"/>
              <a:chExt cx="9144037" cy="977460"/>
            </a:xfrm>
          </p:grpSpPr>
          <p:sp>
            <p:nvSpPr>
              <p:cNvPr id="22" name="Wave 21">
                <a:extLst>
                  <a:ext uri="{FF2B5EF4-FFF2-40B4-BE49-F238E27FC236}">
                    <a16:creationId xmlns:a16="http://schemas.microsoft.com/office/drawing/2014/main" id="{93519D3F-87F5-3632-585F-BFB261BDDD4F}"/>
                  </a:ext>
                </a:extLst>
              </p:cNvPr>
              <p:cNvSpPr/>
              <p:nvPr/>
            </p:nvSpPr>
            <p:spPr>
              <a:xfrm>
                <a:off x="1" y="6001233"/>
                <a:ext cx="9144037" cy="448502"/>
              </a:xfrm>
              <a:prstGeom prst="wave">
                <a:avLst/>
              </a:prstGeom>
              <a:solidFill>
                <a:srgbClr val="009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A picture containing text, sign, clock&#10;&#10;Description automatically generated">
                <a:extLst>
                  <a:ext uri="{FF2B5EF4-FFF2-40B4-BE49-F238E27FC236}">
                    <a16:creationId xmlns:a16="http://schemas.microsoft.com/office/drawing/2014/main" id="{D49E66DF-7D25-FC1B-9127-13C952A41E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5472275"/>
                <a:ext cx="1030491" cy="813057"/>
              </a:xfrm>
              <a:prstGeom prst="rect">
                <a:avLst/>
              </a:prstGeom>
            </p:spPr>
          </p:pic>
        </p:grpSp>
      </p:grpSp>
    </p:spTree>
    <p:extLst>
      <p:ext uri="{BB962C8B-B14F-4D97-AF65-F5344CB8AC3E}">
        <p14:creationId xmlns:p14="http://schemas.microsoft.com/office/powerpoint/2010/main" val="229019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22"/>
            <a:ext cx="9144000" cy="914400"/>
          </a:xfrm>
          <a:prstGeom prst="rect">
            <a:avLst/>
          </a:prstGeom>
        </p:spPr>
      </p:pic>
      <p:sp>
        <p:nvSpPr>
          <p:cNvPr id="11" name="Title 1"/>
          <p:cNvSpPr>
            <a:spLocks noGrp="1"/>
          </p:cNvSpPr>
          <p:nvPr>
            <p:ph type="title"/>
          </p:nvPr>
        </p:nvSpPr>
        <p:spPr>
          <a:xfrm>
            <a:off x="0" y="-6657"/>
            <a:ext cx="9144000" cy="921057"/>
          </a:xfrm>
          <a:noFill/>
        </p:spPr>
        <p:txBody>
          <a:bodyPr>
            <a:noAutofit/>
          </a:bodyPr>
          <a:lstStyle/>
          <a:p>
            <a:pPr marL="457190" lvl="1" algn="l" defTabSz="914380" rtl="0">
              <a:spcBef>
                <a:spcPct val="20000"/>
              </a:spcBef>
              <a:defRPr/>
            </a:pPr>
            <a:r>
              <a:rPr lang="en-US" sz="2600" kern="1200" dirty="0">
                <a:solidFill>
                  <a:schemeClr val="bg1"/>
                </a:solidFill>
                <a:latin typeface="+mn-lt"/>
                <a:ea typeface="+mn-ea"/>
                <a:cs typeface="+mn-cs"/>
              </a:rPr>
              <a:t>POTENTIAL COMMISSION ACTION</a:t>
            </a:r>
          </a:p>
        </p:txBody>
      </p:sp>
      <p:sp>
        <p:nvSpPr>
          <p:cNvPr id="8" name="Content Placeholder 7"/>
          <p:cNvSpPr>
            <a:spLocks noGrp="1"/>
          </p:cNvSpPr>
          <p:nvPr>
            <p:ph idx="1"/>
          </p:nvPr>
        </p:nvSpPr>
        <p:spPr>
          <a:xfrm>
            <a:off x="538169" y="1077344"/>
            <a:ext cx="8264722" cy="4851029"/>
          </a:xfrm>
        </p:spPr>
        <p:txBody>
          <a:bodyPr vert="horz" lIns="0" tIns="0" rIns="0" bIns="0" rtlCol="0" anchor="t">
            <a:noAutofit/>
          </a:bodyPr>
          <a:lstStyle/>
          <a:p>
            <a:pPr marL="0" indent="0">
              <a:lnSpc>
                <a:spcPct val="150000"/>
              </a:lnSpc>
              <a:buNone/>
            </a:pPr>
            <a:r>
              <a:rPr lang="en-US" sz="1800" b="1" dirty="0">
                <a:solidFill>
                  <a:schemeClr val="bg1">
                    <a:lumMod val="50000"/>
                  </a:schemeClr>
                </a:solidFill>
                <a:cs typeface="Calibri" panose="020F0502020204030204" pitchFamily="34" charset="0"/>
              </a:rPr>
              <a:t>ACTION REQUESTED: None. </a:t>
            </a:r>
            <a:r>
              <a:rPr lang="en-US" sz="1800" dirty="0">
                <a:solidFill>
                  <a:schemeClr val="bg1">
                    <a:lumMod val="50000"/>
                  </a:schemeClr>
                </a:solidFill>
                <a:cs typeface="Calibri" panose="020F0502020204030204" pitchFamily="34" charset="0"/>
              </a:rPr>
              <a:t>Meeting is an informational briefing and work session.</a:t>
            </a:r>
          </a:p>
          <a:p>
            <a:pPr marL="0" indent="0">
              <a:lnSpc>
                <a:spcPct val="150000"/>
              </a:lnSpc>
              <a:buNone/>
            </a:pPr>
            <a:r>
              <a:rPr lang="en-US" sz="1800" b="1" dirty="0">
                <a:solidFill>
                  <a:schemeClr val="bg1">
                    <a:lumMod val="50000"/>
                  </a:schemeClr>
                </a:solidFill>
                <a:cs typeface="Calibri" panose="020F0502020204030204" pitchFamily="34" charset="0"/>
              </a:rPr>
              <a:t>REVIEWS TO DATE: </a:t>
            </a:r>
          </a:p>
          <a:p>
            <a:pPr marL="212725" indent="-212725">
              <a:lnSpc>
                <a:spcPct val="150000"/>
              </a:lnSpc>
              <a:buFont typeface="Wingdings" panose="05000000000000000000" pitchFamily="2" charset="2"/>
              <a:buChar char="§"/>
            </a:pPr>
            <a:r>
              <a:rPr lang="en-US" sz="1800" b="1" dirty="0">
                <a:solidFill>
                  <a:schemeClr val="bg1">
                    <a:lumMod val="50000"/>
                  </a:schemeClr>
                </a:solidFill>
                <a:cs typeface="Calibri"/>
              </a:rPr>
              <a:t>Envision SeaTac 2044-Major Comprehensive Plan Update and Code Amendments Work: </a:t>
            </a:r>
          </a:p>
          <a:p>
            <a:pPr marL="639430" lvl="1" indent="-212725">
              <a:lnSpc>
                <a:spcPct val="150000"/>
              </a:lnSpc>
              <a:buFont typeface="Wingdings" panose="05000000000000000000" pitchFamily="2" charset="2"/>
              <a:buChar char="§"/>
            </a:pPr>
            <a:r>
              <a:rPr lang="en-US" sz="1600" b="1" dirty="0">
                <a:solidFill>
                  <a:schemeClr val="bg1">
                    <a:lumMod val="50000"/>
                  </a:schemeClr>
                </a:solidFill>
                <a:cs typeface="Calibri"/>
              </a:rPr>
              <a:t>2022: </a:t>
            </a:r>
            <a:r>
              <a:rPr lang="en-US" sz="1600" dirty="0">
                <a:solidFill>
                  <a:schemeClr val="bg1">
                    <a:lumMod val="50000"/>
                  </a:schemeClr>
                </a:solidFill>
                <a:cs typeface="Calibri"/>
              </a:rPr>
              <a:t>9/20/2022</a:t>
            </a:r>
          </a:p>
          <a:p>
            <a:pPr marL="639430" lvl="1" indent="-212725">
              <a:lnSpc>
                <a:spcPct val="150000"/>
              </a:lnSpc>
              <a:buFont typeface="Wingdings" panose="05000000000000000000" pitchFamily="2" charset="2"/>
              <a:buChar char="§"/>
            </a:pPr>
            <a:r>
              <a:rPr lang="en-US" sz="1600" b="1" dirty="0">
                <a:solidFill>
                  <a:schemeClr val="bg1">
                    <a:lumMod val="50000"/>
                  </a:schemeClr>
                </a:solidFill>
                <a:cs typeface="Calibri"/>
              </a:rPr>
              <a:t>2023</a:t>
            </a:r>
            <a:r>
              <a:rPr lang="en-US" sz="1600" dirty="0">
                <a:solidFill>
                  <a:schemeClr val="bg1">
                    <a:lumMod val="50000"/>
                  </a:schemeClr>
                </a:solidFill>
                <a:cs typeface="Calibri"/>
              </a:rPr>
              <a:t>: 8/15/2023, 9/19/2023, 10/17/2023, 11/21/2023, </a:t>
            </a:r>
          </a:p>
          <a:p>
            <a:pPr marL="639430" lvl="1" indent="-212725">
              <a:lnSpc>
                <a:spcPct val="150000"/>
              </a:lnSpc>
              <a:buFont typeface="Wingdings" panose="05000000000000000000" pitchFamily="2" charset="2"/>
              <a:buChar char="§"/>
            </a:pPr>
            <a:r>
              <a:rPr lang="en-US" sz="1600" b="1" dirty="0">
                <a:solidFill>
                  <a:schemeClr val="bg1">
                    <a:lumMod val="50000"/>
                  </a:schemeClr>
                </a:solidFill>
                <a:cs typeface="Calibri"/>
              </a:rPr>
              <a:t>2024</a:t>
            </a:r>
            <a:r>
              <a:rPr lang="en-US" sz="1600" dirty="0">
                <a:solidFill>
                  <a:schemeClr val="bg1">
                    <a:lumMod val="50000"/>
                  </a:schemeClr>
                </a:solidFill>
                <a:cs typeface="Calibri"/>
              </a:rPr>
              <a:t>: 1/2/2024, 1/30/2024, 2/6/2024, 3/19/2024, 4/16/2024, 4/30/2024, 5/7/2024, 5/21/2024, 6/4/2024, 6/18/2024, 7/2/2024, 7/16/2024, 7/30/2024, 8/6/2024</a:t>
            </a:r>
            <a:endParaRPr lang="en-US" sz="1600" dirty="0">
              <a:solidFill>
                <a:schemeClr val="bg1">
                  <a:lumMod val="50000"/>
                </a:schemeClr>
              </a:solidFill>
              <a:cs typeface="Calibri" panose="020F0502020204030204" pitchFamily="34" charset="0"/>
            </a:endParaRPr>
          </a:p>
          <a:p>
            <a:pPr>
              <a:lnSpc>
                <a:spcPct val="150000"/>
              </a:lnSpc>
              <a:buFont typeface="Wingdings" panose="05000000000000000000" pitchFamily="2" charset="2"/>
              <a:buChar char="§"/>
            </a:pPr>
            <a:endParaRPr lang="en-US" sz="1800" dirty="0">
              <a:solidFill>
                <a:schemeClr val="bg1">
                  <a:lumMod val="50000"/>
                </a:schemeClr>
              </a:solidFill>
              <a:cs typeface="Calibri" panose="020F0502020204030204" pitchFamily="34" charset="0"/>
            </a:endParaRPr>
          </a:p>
        </p:txBody>
      </p:sp>
      <p:sp>
        <p:nvSpPr>
          <p:cNvPr id="43014" name="AutoShape 6"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3016" name="AutoShape 8"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3018" name="AutoShape 10" descr="data:image/jpeg;base64,/9j/4AAQSkZJRgABAQAAAQABAAD/2wCEAAkGBxMSEhUTExMVFRUVGBYYFxgXFxcXGBgYGBcdGBcVIBgYHSggHholGxgWITEiJykrLy4uFx8zODMsNygtLisBCgoKDg0OGxAQGy0lHyUuLS0tLS0tLS0tLS8tLS8tLS0tLy8tLSstLS0tLS0tLS0tLS0tLS0vLS0tLS0tLS0tLf/AABEIAKEBOAMBIgACEQEDEQH/xAAcAAABBQEBAQAAAAAAAAAAAAAEAAMFBgcBAgj/xABIEAACAQIEAwUFBQQGCQQDAAABAhEAAwQSITEFE0EGIlFhcTKBkaHwFCNCscEHcoLRM1JikuHxFRY0U2NzorLCk7PDxBclg//EABoBAAIDAQEAAAAAAAAAAAAAAAACAQMEBQb/xAAxEQACAgEDAgIJBAIDAAAAAAAAAQIRAxIhMQRBE1EFFCIyYXGh0fAzgZGxweEVI0L/2gAMAwEAAhEDEQA/AITLXMtPZa5lr0ZyLGctLLTuWlloCxnLXMtPZaWWgmxnLSK07lpFaAsYy0stO5aWWoJGctLLT2WlloAZyUstPZaWWgBnLXnLT+WllqCbGMldyU9lruWgBjJXMlEZa5lqKCwfJXClE5a5kqKJsFKU2UospXgpStDJgjJXgpRTJXgpVbQyYPkruWngtLLS0TYzkpZKfyV3JRQA+Su5KfyUslBIxkrmSiMle7OGZzCqSfIfUVD2JQJkpZKs3DeytxxmudweGzf4fA1Z+HcDs2dllv6x3+O/u2rDm9IYceydv4GmHS5Jc7FGwPZ69dI7mUeLafLf4wPOrHw/sdbXW4cx8P8ADb4zVmXTQRHyrwxrl5fSGWe0dkbcfSQjzuN2MNbtgBVAA+Xp4e6lXh8SsxMkbgd4j1jb30qwu27ZpW3BTslcKUTkrhSvfHk7BslLJRGSuZKAsHy0slP5KWSgLB8tIrRGSuFKCbBstLLRGSlkoCwfLSy0RkpZKAsHyV3JT+Su8uoCwbJSyUTkrmSgmwfJXclEZKXLqAsHyUslE5KXLoJsGyVzJRXLrnLqAsFKV4a3RhSh719VBJO31+tJJpcjK2Dtbpo26cbGLlkfDwoFuLLJ02qmWWC5ZbGEn2CuXS5decPjUbyNF2ireyQfSiMovhg01yD8uu8uixarvKp6FsFWyToASfKpbAdm7lyCe6vid/r6irN2fwii0jZRmI1MedSF2+AwU+0fwgFm/urLfKuLn9IT1OGOPG1nSxdJHSpTZEYfs3YUEEFjB1O4IH14VJWsKlsQihY8B9fKkuLXNlJRND7bgN8EDZf4iKFv4/WBqfBe9r4aae+a5eaWZv23ZtxrHXsoOJjrTNzEgHTX0kx6xt76CKXX6Afvd4/3Rp8f8nFwAI77M8e5fgNB8appFx4ucQ6DfwHePwXT500UuP0gf2zv/CBHxBo9EVfZUecCfiB/Ou5DqNvl8h+potABrw+YDsT5Duj4ClXu9igpKgMxBggd0fKTPu1+dKjcUhMleTbo3lV5Nqvd2eSAzbrmSjOVXOVU2AJkpZKL5Vc5VFgCZKWSiXAG9M4S+l0EoZglT4gjoQaXxI6tN7jaZVqrYbyUslF8qlyqaxbBMlLl0Xy/GAPE7ChsfeRELi4mkH2liJ30PhWfN1MMVJ9/IuxYZZLr6nOXS5deuH31vW1uLsfMGCNxI86J5VXqSatFT2dAuSucui+XS5dAWC8uu8uieXXeXQFgvLpZKL5Vd5dFhYHy6XLovl1xkioJsrfHMSVIUaTufLrUMMxQwdBvr0M/HY1P47CK1wtn1OmXcz0EDpUfjsCVkqV21AA1+v1Nc3KpNtm7G0lRF3Uk91vakmfX8qZaxsDAPU9IneikRtAgBny0bSRv6aV4x8gjMoXRdBtBka+fjWZruXpjJTaJE+uv1rRnCrpQmEZumnjQ1lczAemnhPl+lT2D4feQhgND+HoZ8/n7qfEm5WhcjSVMlbduQDEeRpy3aE67V4u4rKB3CT4DcD0orDOHErXRtPazHutyY4ZhcRcX7tG5YAANw8pBEmYVpYGR+M+nhK4bswT/AEt2Vj2bICLqdRMBSNBvJ+FP4C+xsIqnIQmjAKWEeGcEfLrQ1/AqwJuFrp3+8YuJGxCewD6KK85l6iEZtLzOxDDKUUyVsYDDWlZVt2/ZO8ufidB6CoS4Qvgo84X8/wCVSlk6n0NRxwNuSSsmeuvyNYMmXXK2bMePQtgN8YmwJY+Cifz/AEHSkDdba2B5uZ+X+FSAWNAIHlArjDXT68v8qWx6Avsdxvbun0UQPT6FdwNoK1wDaV3M9J/WaNnwofD+3d/eH/tqaLCgu57th+VKlcNKkBlTwfFEdSWhI/rEa+JHvo3D3FuDMjAjyrOcTjMxkdPjp194r3Z4m6GVJGhGnh4fCvWLrle5519H5Gj8qlyqr/AePIFi4TJ261LJx20YOoWWEnxGX+fz8q0rqINLczSwTTewTyqHxj5BtqdPjRfELihfa38BPyqvXrjMSsEmI2Ovh8vrSmlloiGO9xY3FMpVGdhnDQVQZQcrMFLEmCQjR+7Vc7G3Lv2sjNK3FJclfayjuxECQdJ9a0MkMqzZQsApAyBjIzWwYIOsMw85rK8b2gu28TdZCgcvdgxsC5JgDuj4dK4+LLWXU7Opkx/9elGo8qkLVC4Hi9y5ZDwgGUEzaSQQCWHeXU91tv5VODh+LFoXO6pZgoXlW1aJjMe7oJj861f8l7VKLM3qG28lYDZwRckBM8AmIzbDeKp2EsY7EjF2WwrgSBa+5Kfjy5QxABGUTJPvqzPxC+2kMwGU6KFiQpB0AOzD6FDNxgEMG3Bk/wAM9PjWHqOo8aepI24MHhQqyE7AWAtq6x0JuxrpoEUgR6sfjUrd4oExHKcgKUzLCszE5oIhZ0jWY0rPODccxFgylwwgz5G1QsCu69dh8OlXns92u+1YrN93ZLK3MQyc5A7vLMHYmSGI0J3rT61kgko8Io9WhOTvlk3fYKrMNYBMeNO8qucd4ncXDXiHgi3cIgagcvrpvObbyr1wXEJdw9u4rBgVWTM94CGBMDUGelauk6t5b1GbqumWKqOcqu8qn7xgaedRtzFk6bGdRsY6VrllSMqg2FFRXoW6quO4xLFRrqdZ+GlTGAxo0JJggR/P5GqY9TGTotlgaVklyqD4ohCTUlcxCqJbTSahMTxtGkKRsdKbJmglVkY8U27ort+605Ro8axJ6jpuB1iNaHv4oiARsdZHdI6Axr/nT97F21Dk6s2x6e/zmajL917mpMAwsCBPhA6+PvrnPJ5M3qHmEWsZbQEqoHTLpC9SsR0I08tOgrpul2RmUfestosI0l0KtA/FCz5zUaliZgAkbCILD1mPH6mi3SEHLOqsD6MDAMmI3FJ4r7jeGuxIcLwyXrcgd8Fp01MHKNOsZZn+1UrbtogySSp9mSIDeEgxp8arnDse6LykiJObKASSWkyT+GenX406mLcqVLaQZ300HlodAD0injmSSpCPG23bLLg+Hqpm7GZtBlOh+BmaOw9hFfKpHppp8KqGCV82QER4kwVB31Ow73rrpUrwu6qkgqtw6jMJVtjoT9dKuhnS7FbxN9zR8AIRf3f0qMxOKujFvZkG2oB9k/js5xJiNzG/SpDhjTaQ+NtT8VFN4/hs4l8QLilSAFUB8wHJVDqe77QY6ePjXnbTlNv4nappRSDbHX0NM3B+tPWOvp+tD3+prL3NHY4a8k0JjuL2rTi25hzlIWVBIb2d2G9BYvtJbS/9nI+9FwWyuujFsu4BG58auWKb3oreSPFkstD4f2r374/9q3RNvamcN7V39/8A+NB+lKhx5hrSr3cOtKlBmFgxHwpwtGnh/L6086LXhOV0DuxDtoQsaTBAB1OpG3nXcJZF51VSvedEzRl1OVR7UEyCDHpXblCUeTlxnGXAfw/s7iHhu7bBgg3GjQ9YUE1ZuG8AREC3L6sQztCgAd4KI70zGTeOtD4W9duLnW3ZAJITmYjDoXAMErncGBoD57TRycOxpj7m0JEgG/mldpHLLA9fhXRgukjvbf8AP2McvHltS+hLLbthQsggeLCfnFcYr0IHoR+lVniWKawWF0WLRVsuVnbm67MbKBnURB1EaiCZpzB3Ld8tkxNqFGYnlYqAJGbe0JIXMY65QOsjUuq6dcP6P7FPgZfIL7R2HezmtE820c6ROYj8ajrJABEblAOtUzD8WxNsyrKOvsiT13EHfzq9f6HX8GKttcBIFt7V2wWZdWAa4BqBqdDFU6/2G5eUDieB1j2rj29OpAK6xVOXqMEnXKLseHIlfBbuyf7RbVkgYuxcLf71XLgf/wAmOnqJNadw/i+Fx9s8i8lwEagGGX95DDD0IFYNi+yC2sv/AO3wneEjW4ARqJDagiQR7j6Vy12aAIdOMcNDDUN9oZCD5NkkVlawf+di5PJ33NB7X9kWaWtkqR+Ek5T5jwrNLi3LL5LishzNodNJMmesgjWta7CcYjCPZxmNw2IvLccW2GJt3eYhRSpVpzN3y66iZBHSq/b7QIxDMLLkaqQVkHx1kVQ4RldclqlLgyfhHDL2JvPZs22uXWTRFGurpqZgBdZkwKHxOFexce3cVrd220EEwyMPT3EEeRGlbZiO2otffRy3ICZwcyMBJUOsdNYYSRmOlDdocLhOMW1uXctjEBRkvpqpU7B1OuX/AB1FJbXvKv6J0eRRh2qW5g7lq6RzTbYBgD3ywCwY0DTJJ0EHyqP7L8XNi06jrczf9Kg/lTnEewuJRc9grilUS3JzF18+WdWXzWd9hVYwyMXAWZHy11og4q9JE03tI1PgvHkfuPdUT1O3v8NYije03L5LXbbQ4CMsRoGaDPumqBh7ObvFlzEyY011M+EVN3bTultlViCMhcLIhQuWYGo1MHyPvaXUPTTK1061WiDe6Scvnp6Ufw7iJVhLd1ToPQxp50NhbBLCASwInyjUmPKuJg21zqykEb+Eany1iqlKi5x8ya4hxUuNTp9aVCG5EmatfAuweKxIBZRYt6HPckSIOqodW6eAPjV9wfYzhmGRS6C8yGTcut3SY2yA5Sv9kg++jU3uyYx7RRh1x51O1EWbykBZA1EmIjWTrudvqa07tdheG4nMeQy3f95Zi0CfNTIb1Kz51TrPZ2yo1LsfGY+Q/wAaR5oo34/RXU5Femvn+WQlvPmTKGPeAUgE9/QhZG+gFN4q83MZXzg5gCJgg6QIOo9DVv8AsduLakdy2xeCWkkiCQVIg5THXYeFQN3hYN9rzOXJaVB72g0XMxEsYA+A1q3DCebeK28zN1GCXTvTOr+af5+5EF3tyDpDFQQJ2AaJ8e+Po1IcJwN4wzI4RpBeGyiNpPSdNfMVJvwy3cHeHiTGgJK5c0eOx9QPKvOP4Dnytayo66Zsx766kAiO6QdBuIPlVs+nyw7Wvh+WZ04sHxU2S2YSGgEDUEKSH39N684bHqGkCFB28PfUthuBm9aPMMOsKLhfTfMy5Gy6mZkTttIigP8AU7Fr3oQqdmV1Ob0H84qlyvYiMa3ZqHBzNi2f+En/AGiiH2prg9srZtqREW0BHhCjSiLgEfD86475Z1FwerA3+utD3xINEWevu/Oh3BO01X3H7FC7dgnjGHXSIwg3/d6VE4583G7mo/2x/Ge7e+HStE412bxVziFq+gtclTYLZltFoQLmglMwOh69BEVF4vs5i1xj32yco3mcBRbkqXJGy5iRp1muvfs/scxL2ieXYUxhPx/vt+g/Sn7Y0pnAD2vO4/8A3kfpXLOiP3KVdalUAY7xXiqLfsKjPcXJZQk93Muebmm6uWG/SvfELrHG23FsIlmzeuqiiEtm2tzKBGntW7QnqdetVjH3kZwwZ4G5gEzJOYajxHhFWXhfFS3D765yxlVYwQWLOrIDO8Il71nWdK7ds5ehJsir/EbhdUw8kvktrZyg5oORU94iYjV22rVsf+zLEYh1uXbeHIyWkC811ZVW2qldLZAMgkx1JrJ+yF9lxJKaXMs2mjNkuLcR1eCGH4TuCPKtS4X2/wAcbi2Lt1A4c2nc21LasFzwgC6Egzouk7aUWo2Gm6Mu7WWmbF3mS2/La66W+6cpFuFCgxByqF06aVIcMsulllTEhLpeXQZoCwMpJjKB7UnypvjNi5h75zObiK932XcahQueDEE5o88p1IoDgWNK4tIKjmxbOacnfIAmOgYIfdQpNq0O4xjL4Go2MQbrhrpJui3flyqsYayS5BAXUlRrAmNhNQ3HO0aYU2LlrK7WkyZXtCGcsz8xtf7X/TXcBhcZYD22xFl+VZvKpBtnewwt+0s5QY1PhGtRnaDs1fdg1teYGts7yQFGTQtmAywdCAPdptXjj3b2RqzZsE1UY02BXO074u9ZF8W0FxkzsUmAJjKNMoOfaYMCpTiuAsckMGAOcggJlmCRmJk6w/h199E8d7P4a3hLIW2RfiFcsJGU6Z1ViDplGmo0giKrWK4j3FV72HIUloVbuaYEAZkGuk6+Io1N+7wUw8FRanHftQ7j77YdsIGUKVDOj9WXQoxBkGIOvrVS4cGDKyA5h7JEaN79PHepDF4g3sjZxpzwCQFgZFMaDxJNCAoq6PJ0gDYbzPyirUmkZ21exO4oi7ftqgRbly3aS4SqqpuqGBIy6a5V1gSZ0E0PZt32+7OZc4QrvBUNlOUgElZB2P4T4ChMLeBZSGUEEEExE7ZiCIEb9dq9W+KMVtIuUPZZyjEZgASCNDKkAydusbQKh3wMqJ7E4JrOIv4c4m7c5QhQM9tT3CYKvsuq+simsfwu0t8Lhb4v/cqTly5c50YBgxBPWDsGHur97FXc7XC7O7MJeTJYayT10HjVg7L4PEjPftMtsuptkk6kZwzGIMSVUe40knpjbZZjxvLLTCLf2PPBsLikYslhiqk55VWykCT3TrMEdNjVmfEX7nKD4prJuN3V5WoXb8WXcgAfvdaFHEQqMLwR7pBYpJTPAhG0MgQANNiOoNSvAPszm3ZgxcFi+8DmNakhuSrRKAkmPGD4zSVq3HlB4/ZfPz/P7AeO4O4pLtdYgloBWDABJA8YUT0qu/bMxuIbpkkATsASFgn4CtK4ffRBiHFyGt27ikHXJKczUEye7BIBEbeMZjj8PaYLcEAwO9tIG0iYnpI1099V40naY2XElTi+UaDxLtNizbz4d3dULqAqq7QNVTLkPSIgnbWoHjHal7ZLXUdu8yAzqxViGgMug0J8NvGmMHirZs2yBkY6h3UXEEyrEqd4JJ8RpqRoXH7Jm7w25fN83eW7uuaEMCVeJzEguphZExIInVnpcty3HLP061x2v5P7j1ji1y53rdkOsKS3MtjKGUN3gYI0M+6meKcc5SqWygMJgakAOUJMa7g1U+GWXcsq3YflkwQ55uQSEhRHSAToKsOJ7GYi+ba5uWeQhaTIJRbYNvKggE3Hc6kmZ0EatFRxS1OtvPcfJ13U5Y6NT38qX9JBa4wMmfPbAJA9o6g/imIy+p6UsSrpJ5bsR0VWafMFVIHviqxZwN3CvetuvetZSw3gESG9CusjpvFaD2Y7UX04lcw9oK6Ey6NsAAozqejaj1HoK3PrMmm7OZ4e9dytYDiD3bxsJaYXACxVpBAC5iTI00jfxFE8RxjYdFe4yrmZ1QRJblnK7KQ2UoG0zEiTtNNdp+B3lutijddmu3LrXgFZciZiVGadRlgdI0qv8VxzYy6jIwtrZt2bVpEnKqW1CiNZnMWadfaqF1U33B42i18O4lcY3Dba4DbCksqqJDbEMLokV6vcZvIq3FdyHd5zWocvAlmKs+uu58CCanP2fqjWznw1zYqbyqBbuJqCC2hJ6GJ26Gpe7hcBBRlChkNycrZlObJtBEy3/TO1Y8vWTbqSZfDptXDBeO9rEwmHtsCt244RYDCASuYs0eQO3Wq9Z7dkP3cNYYsdxcZNzO5U+FTP+hOGtoOfc9wOvj7IryuB4cpIyYgkbjMPfoDWSM8aT2e5qeDK3t2+BZOB4pnwlu6EJZywINwMQVcr7YUZtR4U/hpuLmVW0JBEaqQYIPw9+9V+9fwV2wmHOGu3bauXVe9IOuuZGme8w3rtjiVrA2772sM1kZWcl2YZiiHIvf1JLQoEnVqqUFJ7J8kyWSHPBP30KiWGUeJ0HzoW9afXutpMaHqKoX7LzfxDPz7mIuMYy812e0Egh3AcnvTIBHmPGvXaLH47hmNFoYm5ctGLyzcYKtnOA1soxyysEQN8w9Bqj0r332KJZkkn3L/h7bRJBnzrzwnKQ/it0z/Hcudf4PnQuJ45dtcRx2HuXLhtLYGItBWgqqBWYLEHZnG/4BUd2b7e4VXurcF26HKZGFs3XBBYlGiS0ZiQ2ukjpqnq/O4vrHaiwOKVWPEJZX2gB6oQPjEUqr9WfmW+sLyPnvC9hsUeW7WwofIShDIQjbmGA72/dHWp/FdjLVlHsi8tu5cZD94wVQFW4s9ySPbYbTpQuC4jfxV+3bbCX0S3mJYl1c5RBHsATnB013PhUhxcW35bqjqWYoWZQVgHXvmFBBMkAD2jrWrXMrajJ7kP2c7M3bZuvae2YPLGcZkuLAZ+8BI70LpqMpHnR4W/Yt4z7Vy5vslzMjGQRnkHOssCYMdI13pvDcWNnnLmJUEoIJAJLCbqsRExoPf4zUZjsM166Ldt35EZhcchrkQJBA0z5j6RB8qsjGU3TRCcMdy5oq/FLkknoCOrE7E9T5CvXGOA38LdCXMpOkFGzDUnfYjbrFO3strUCQt4tG5Khsu56kA1JcZx5xF8XACOZlbaBJG2mgC7RJ8yTJrTpS2Mt9wBrl4DI5uDPAUEnUECAoO4iNugFSvZDta+Gz4dlS9YchlVy6wwgEqwIiRMjUEx7y+zXEBh7z/1DYvlhvqIKsPFgfkT41XbQYYhWlCcyhR7UAbHTT/Os7Wq4svlSSki49qOF2LTC7YKBbgJyq2ueZY94yNfHTUa1SMfwgBtXykgEju3JnWZRo1q3cTw/OQKSVG/d3PlPhvUTxTBWbdoBFgjzJPvNEI6e5E5qXYrGyH+ybg28Qi0FU8lq3yySzyx2CCJ/eLifZE6detBtaB6D4VaikHsCBI/ypYG4UbOGIZdQR56flRaW42im7GYNMAgQBKqdBMAyNd+vlUsDaeyH7P7d2xbOKcXWfLcNtWtqqHLEE2pLsAWG8GehFeeI8KsYW61myuW2iiAxJliM0ktPWN6zbs12lv4F3u2FtK7AyxtITl07ug0UmNBGsVJ8W7b38W4NwWw4hWZFKh0I2YEmWXWD4HasmTp5T2s39H1ccEnJrtRJYdA+JNs2uY/KywGVcxCknKSGjQn6Fem7I5Lec5LCOLS3lJa5kdUzshKsSRGVzCk7kGNKo54ly9BbESSDJBgxp/KpXhXELT5s4yQpIY3dC39UDIST5CT84eOKUFVlefqfGlqaLpe4epwN0WMaXYWlFy2txIZHP8AxkzgMpiM3UCYNUPGYZltIsbLuT+Qqx8V48RinxNixcyiy6FvvAGcJAvZntLGXIIEbrpVdxN4MMmulvXRdW8dpAgeNNjxsqlkSLTjuEcvBWO/99lJhi2qIuYKFYAh1txKx0bwqF/1uRcH9jyNJul7jlyyOvtKAgIC94LsDOWdyaMxPHr1wYfFX76XStwMmGVApbUo0NuTEiCCsxvtVb4zasWMRYu4a9ntnl3QpUG5Zh55Tqe6WEbTqInQgmIw8x55m8agjvB8SFuPczMMttwCFzSzCFVh4GTv1A8K0zsVZe3azX1v537xBJIGxDFNg5gHadqzrDhsRiOaiEWw9k3CSsKhdUDPlCqJIkgDxPQmtu/0hykuPcT2LZchRMkBp0g6yD8vGqs8q2rkMNJ2/sV/jGJxDWr8YOSxJBV1DPHsMZX2tdR6gVnXaaxlx9xgHUl5Ko/Lef7LFSBMA7VtHZ/HWsfaa5hiSEfKWuWyhLFQ0CdhBU7a5qE4twCwzrdvKTeXKELW5AykspAQZTB139ajHrgqa2GmscpXHkqqB2a7YuXGuNbDC6WuWoUHvb7CBAJnfMNDpTPZ/sA4tXH5toXM5CK9rNKq2hLKQwYiNB799J3/AFZVhCIy5nz3NDF1pJBbMQQMzT129TXm/wBl2UXC9+6rsujZkKKQIB5ZU6rAOhA0ERUzbcaTr5ITRvtuM2mxdtvs1uzauASVZbwQmBvy2YuNRoBIkb707x02rJS7iTcsg/dhcmYEFSpIKgzGfNHSBTFrgjpbD87mQPagyzbFt9yZ+NBjh7Yi9aS5a+6Lobj3CRCqwfQTBJgifONiaqioydfU6LxaMTyY5ptJbVv8f4IfiFy7iLZdDctWEGmS7y4OXMWb/eORB8BIA85bC9s7trAXIthLqC0iu0s2VnhSc0loWR3juOkVa/2nlLeHBm1auBhcDGULNlYAArux2g9B5Vi93FG67lGcSc5Dtn0QllkxJIJ+ZrT4S4Ocsu7ct7v+e31JLEPcdoe/cZJ7wa5eI9zXHYRGs+um1WXsfwzhyqlzF2zF1QyKfvQhDsHDQoBUqLRkqSCGG29PxGLNsSTrBKiDEiIEiCPnrWlcIwGHsKjXvtFtBatWuabuHVDlUnLlR2YCdNe9r03pptqqIw+Hv4l/sEXuGDC40LbN7LZAVOWLWltxm5ZN1gIEwDrsNquGEw2FvEXHs23uppNwI9xBMgHfL1Pvql47ja3MTz7bq1tr4slhsA1hYP8A6iL7mJqNxPGV4dxK9fuC6RftKi27a5i7JkymJiQA499XTvwkUJ+1RrDBM2flpnjLmyjNl/q5omPKvC3cqhZnLGpCzI6woAn0ArMbvbniN/TDcOyA7NiHy+/J3T8Cajsfc47cXW7YWd1t90xodGZfUb1lpluxax26ufbeSFT7N94iv32uNdQFpmYyEqUAidjPSlVe7MYS8lpUvWipQmDzEnWdipI6nfXX3UqTI2nsPBKtx9+zeNfO924VVZZ7t9+WGUbEgKwnTWTGum1RH+g8Ij2/tHELbySWS2hcFQRpziwgnzHQ1DcW4zexBY3HLZjJH4RGwAGmkD4VGu2lQnN8ssekuGL4rwywQMPh2vAQfvmchTmnLlbeIGobxGo3B4/j7j2LF+0LKm6bytbtBVNsI4ySvScxMnUgL61WbFt3MIrMfBQSfgKY7SYK7YyhwUzaqZ3GnvG+xir8KalyU5XaHLHZ6/ecW5UFgTuSYG51gVLcWwXIW2hcw3MGmh+7fJp8jXOwWBW9bc3FFzK5AJY5g0AzoPA7z403xfC5ufy7OGVLbMrEhBclWZzlLAT3WUaSe6PSmbbluJSS2PPCu1aWUxOHWwjteBVLmkrKZcpME5QQzadTVaW+LTIIUxBaANTPzovE5UEIoERPy+etRuHsF2zGcoPxPRRTKK3Bze3wLzixlUmQB4wI+EIJ/iqv4/F5lgb5o6bFe6YEjfz6Gp7jV/KrEEjUwRIPhVPwd2bqyfa384BI980JBKWrsKvaLrroPHw86vfZDgGFvrc5lublu66E5niNCpyhsvWNR0q4YXs3hk2sW58con4xUPKlsQoNmT4W9h1OU4c3jtLXXSfMJbiPSTUzg+BPfgW+H3LYP4jcuKo85uKZ+dadh8JbtQLdtEEfgVV/IUSj/wAqqeXyHUDP/wD8bxKnEd5gSJQKIDLI9pifaHhtVbXguWxevatbttykeAA9ye+cskwAsDXdvEQNnS7qIPXTXUEVB8a7N279p7ZvXkVmNyFIYZpkjva6kzOutTjytPcJQVbFQ7Sfs+dltHDhAVthbssEUld2M7sSdT5dIqFt9n3w6l7eMQPEOtgXLjAmCUJtyCJjeAetaTc4KGck3FA/CxQXL22rG5fLgT5D30RZ4NY3deaQRBuk3QDtoHkL/CBUa3W5Okxm/ZxOIOf76+d2MNcAOYrqNQD5edSYw7qBiCvdA5ZBG7Lq8+EBh66+FbHasKPwgg6/KNPDQdKYfgeFzm5yULmdSJjNoY/qkjcjU9aZZq7EeGvMx3GYRnssLOHKqMrXSBnYnTVjBZQWIhe6NfZbcG4bgNq21xboFy7byIid/MWILCLAys38bKAPaHStuwFlLdsJaVURdAqgKB7hQPEeD22bmctM/wDXgZto9rfbSk8UnQZda/Z5fdiC+QE2y0heWe6ZhUgEqxI8IYx5yKcN4rawtzCKyfZ20Zgc9wW4hkta6ArICkddIq+Z9YC6jeNvLyp0hWBB1B3/AJUutvlEqFdwLsFjbWDwaJiFOFa67XTzWXKM0JaXOIA7i2wJjaN6urAEQYIPQ6g1VMVhw6lfERMTHT8pqNwq4rAgfZTz7A0+zXWgqP8AhXI7o/sNI8Iq2GTtIWUPIuFzgqOQQSp/vLt/VJ0PoRQuM4XC7vc8QQPyH+Ne+y3aexi2ZFz271sS9m6pR1E7xsw03BO4mJFS7HePGmljjJUEckouyp3OH5rTJbYKYMf2TvOgneobgvCsRbuXjiWD5yhQ5iwAC94CRoMxJjzrQblhWmRvuRofiNaZPCVMe17ySfHdprO8Ekml/suWaLabKVa4wmOW6YBW3dIyHvd1QVkqw0OUkxrqTWbdoLmFOJ5eFtKoKlXyqyd8OQyhIiQANYjXetzxXZ5MkKznliVBKwSAYB7s6zFfNWMzcx5DKxYmGBDCTIkHUHWr4Rae5RJ2SK4FsRiLdoHLncqCTmy9Sd9oEgae6p7B/s1u2ixTFKCVKyLWmv4SGJ0I6jbzqW7PdnLSsuJD3CUW33WKsBnVLhYGAYh2j1q5RUSn5BGJlfAUfC4W/ZuBAxuoysWTIArIA+afZJkbesa1p+HSQtzYsiCNCABJgEdNfkK66K0hlBB07wEGRrpQmGw64azltIzhRoqZAzaAaTlWYFDyNxpk6EnaJAJJiJPSKNt8Nc9APU1mWP7d3UeDhTbBkDOzK07SDliQfXapXh/7RrYyIXuJlIVjcHMBAUj2tW3jXeo0MNRcr+AYbpPprSrzw7tTbujuNbufuOJ+GtcqKRNsxW3jJHcRnn+qjMPioNE4XD4kmRhM/hnYKP7sgn06+FMYntMEBXDWxbBM5iFBO4nKogaHqT6VFvxzEkgm/c0/taf3Rp8qdYxXMuVn/SQOZUwqaAZe9ACknYSBqengPCoPtvhcZlW9iGtMFOXuAxLayQw11Xr4+de+HdtrywLqq69SJVoiPGPkKE7UdqHxKNbVAtvQ6959CDqdh9a1MYyT4IbTRH8FtjNczXzbCOpVQphySY7oOmgHTrV84jiMJ9kdEtIcT7b3OUgyz7SggaGNBHiazXBjKVJPUE+Ig1YLnFLQs3NSGaYkb+Wmx607QqIS/fhznGdcxBUHKCocEiRt3RE+dG/a/tF6wq2ktKGtAqk5DDDUBpI03kmTJnWonCd4hTJ3PrHT5VI8OZ3vqttCxB0C6nQ7xQw+BN9p9ciZgo9pifD+dV7B2A120iAks6LJ8WYDSNqtuKwqOcxAJA+GsxUDxW4VYBJBkRl9oGdCCNZ06UfAVOyz9k+L28NiMULzZUbIymCTmGhGgJmG+VG3v2hgEhLGYawWeJE75QtVLi6EuSAx2kAHSQDTnCez+IxB7iFVG7uCqj46n0E0uiPLHUnwi1Yf9oxzfeWIWPwtLT/FAijf9b79xgLOBuMNILSup88pWPfTnAOxtqwRcuNzX6SAFUzuAZk+Z+VWsD+XvnfeqpOF7IdKXc5grxKjOArR3gDmAJG2aNfhRDEa/Xp+dBvA01n3TvStCZ93y3quhwhV393zr18Pr/Kkbfn0n49K8sPragBxd/h/n6b16iNfSmCJ6+cyPrwr0vmfH8qkAmzdAPx+XlRxIIqIbx0+Hzouxf8AGlaJTPD2cpnWh7gIMyAPTrUnd13oK4KEDPM0orwSB6V1DTEDlg5biXAAGBC5jEhGYcwSekax5A7gV64Bx9zlS/aW0r5VsuHLA6QFeVGRm0I3E6TMTwVx7YYEEAgiCDsR1HpTRk4kNWWoDYUUVqs8K4lyYS+5KD2bpkwP6rt5dHO/Uzq09iMdbS3zS0qQGGUFiwOoyhdWMdBV6knuVNNDzGATEwsx4x0rI+1ty3duEG0LgQZW7hYI5zgaj2SNT6xWl4bj+HunKrOJ7vetXkEnQCXQAH31DsAJ6Tv59P5VXklVDxRW+H2TyC1q0RoAqSD3BaVVGZtzABE66+ZqXNsx69OoPUaUxh8E1t7jC4xVzIQxlU6loO+p8af5hG9VjDToRTL0Qbk/Qpm4N4oABxuHJVoCsSDKt7LeE6GPWPcagsX2Pw1warkcga2+6JjfKZH86shBrwRTbogoGL7AXAZs3laDoHBQj+ITr7hXKv8AtSqdciNKMpRLOJui2FLs5MPbUWmHmyHuEecg01xTstfsjN3XXplIzf3Tv/CTR3Ce09tFh7AG0lIj1ysd/KatnDOJLeQvZQRJnZddCZAkzqOlO3KIqSZlTLGh0IpxLpAgR8BWj8S4KcSDmS0rad8Z3Yf9sadJjTagcB2CXN95dZ41yKuQnXxJOlN4ka3I0vsUaCxncn62qbu9ncVatO7Wu7EnvKTA65QZ61fcH2Xw9hlurbGZTI7zMBrH4jv5xUhcUMe8Z+Ub7/U+dI8vkSoeZiXD1hrhO6j9df0q0fsvwefEXnOuS3l97tv8FNd7bcMs2mmyCrXNHXoNZB8jo2ngBUh+y+1lt4huhdFnyVSf/Kpk/ZshLegTD3CeaIOZCenjP6g1BYMZsXbzGAHDsQDotvvtp10Q1bcTYNu5eAHtsTOwCxqfjIqK7B4YX8a5b2QjSZiM7BP+0vWrNp0aijEnr0l07MXlZr7RBd1cKR3gpURPh194qxWbOxOsxMSfL6NUDt7jU+0BrBAdf6srG+nvEH3irtg3YohmcyqRPUEeJrnXe5tcdIWhJ0A+I+Jr0T4fppGk6xpTYxJBkg79Pjr404XiNJnwG3151ADSqT4DqSJHjTttNdPXcakxJ2060Lfxdq3q7ou8Zmj1OsaV4w/GsPsb1vcbMD0jcVZHHOXupv8AYRzjHl0Srke/brppXhG1g6T7z+fh+dDfbEfVGDgTEEH8vrSvauNgfA6z/P1pXFrZjJp7oI8994/zrhPv2896buXTqV2HjPQVxrgIB0Pz+f1vUAOFN/LpP516tjw8xXl2J/SZ199OKYPmdQKCQtX6QfrrTV9P1r0jyN9frpT1JwSRe29ercgGRpvRV+yCNADPj1phBHTSmsijqN8KdU0ILoBjUT0jb37U9zAOo95ApiA2wQSJMDqYn5U7xEo9xXyg5FyqWAkeJB6dKhr/ABrD2pz3ra+rD8qi8Z29wabM1w/2VP5mBRpfZBa7lomvDGs7xv7SWM8qwB4F2n3wP51V+I9qcXe0e8wB6L3R8taZYn3Ic0bM1NPtWMYPtLirQAS+8DYMQw+DTUzhv2iYkf0iW7nuKn5afKm8Jka0aOwNeDP1FVLC/tFsn+ks3F9CGH6HpUphu12DuD+mC+TAqfiRUaZLsTaJnT6iuRQ1viNtx3HR/DKwY/I/Oij66/WlKA2IPqOnUe7elWc9r8DewmI+12rhUO2+bvBuqwfaXrXasUL4F1FJ6VPdh/8Aal9P1pUqulwytcml4fcfXjRXDvauep/IUqVY2Xj2L9ofvN+lCPsn7w/8qVKoXAMoXbb+kf8A53/10ofsh7S+v6ClSrQ/dKu5Y+1O1390/rUF+zXbFelr/wCWlSq3L+iirF+ozvEP9sv/APMP5VoHBv6O1+5/40qVY+xpCbvsn1Neruz/ALo/IUqVQgMZ7Q/7dd9RUngulKlXq/RnuHB9Ie8T/DP6a3Vww/4/Q/kaVKuf6a/Vj8v8mr0V+m/n/gePX0Wmx1/5h/Ja5SrinUHTt7h+dPW/bP7w/OlSoZIWN1+utEeHv/IUqVVsZDVym7mwpUqEDBcT7J+utZf29/2k/XQV2lWjFyVy4Kp/OnBSpVpKj2leP512lUAN/wA/1rgpUqkDldPWlSoAbT2x6itS7Mf0aep/I1ylVeTgaIF+1X+hs/v/APgaVKlU4/dIlyf/2Q=="/>
          <p:cNvSpPr>
            <a:spLocks noChangeAspect="1" noChangeArrowheads="1"/>
          </p:cNvSpPr>
          <p:nvPr/>
        </p:nvSpPr>
        <p:spPr bwMode="auto">
          <a:xfrm flipV="1">
            <a:off x="155575" y="3281363"/>
            <a:ext cx="6854825" cy="35456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15" name="Group 14">
            <a:extLst>
              <a:ext uri="{FF2B5EF4-FFF2-40B4-BE49-F238E27FC236}">
                <a16:creationId xmlns:a16="http://schemas.microsoft.com/office/drawing/2014/main" id="{796A7303-02B9-1953-2EF7-E7B28D82AA36}"/>
              </a:ext>
            </a:extLst>
          </p:cNvPr>
          <p:cNvGrpSpPr/>
          <p:nvPr/>
        </p:nvGrpSpPr>
        <p:grpSpPr>
          <a:xfrm>
            <a:off x="0" y="5445580"/>
            <a:ext cx="9146821" cy="977460"/>
            <a:chOff x="1" y="5472275"/>
            <a:chExt cx="9146821" cy="977460"/>
          </a:xfrm>
        </p:grpSpPr>
        <p:sp>
          <p:nvSpPr>
            <p:cNvPr id="16" name="TextBox 15">
              <a:extLst>
                <a:ext uri="{FF2B5EF4-FFF2-40B4-BE49-F238E27FC236}">
                  <a16:creationId xmlns:a16="http://schemas.microsoft.com/office/drawing/2014/main" id="{52F9B6F3-C64D-2168-CEB3-C2D3C35A3F16}"/>
                </a:ext>
              </a:extLst>
            </p:cNvPr>
            <p:cNvSpPr txBox="1"/>
            <p:nvPr/>
          </p:nvSpPr>
          <p:spPr>
            <a:xfrm>
              <a:off x="2078" y="6324355"/>
              <a:ext cx="9144744" cy="115306"/>
            </a:xfrm>
            <a:prstGeom prst="rect">
              <a:avLst/>
            </a:prstGeom>
            <a:solidFill>
              <a:srgbClr val="0097CC"/>
            </a:solidFill>
          </p:spPr>
          <p:txBody>
            <a:bodyPr wrap="square" rtlCol="0">
              <a:spAutoFit/>
            </a:bodyPr>
            <a:lstStyle/>
            <a:p>
              <a:endParaRPr lang="en-US" sz="1000" dirty="0"/>
            </a:p>
          </p:txBody>
        </p:sp>
        <p:grpSp>
          <p:nvGrpSpPr>
            <p:cNvPr id="17" name="Group 16">
              <a:extLst>
                <a:ext uri="{FF2B5EF4-FFF2-40B4-BE49-F238E27FC236}">
                  <a16:creationId xmlns:a16="http://schemas.microsoft.com/office/drawing/2014/main" id="{D1F10BB4-85B3-D841-58F7-F79512559E36}"/>
                </a:ext>
              </a:extLst>
            </p:cNvPr>
            <p:cNvGrpSpPr/>
            <p:nvPr/>
          </p:nvGrpSpPr>
          <p:grpSpPr>
            <a:xfrm>
              <a:off x="1" y="5472275"/>
              <a:ext cx="9144037" cy="977460"/>
              <a:chOff x="1" y="5472275"/>
              <a:chExt cx="9144037" cy="977460"/>
            </a:xfrm>
          </p:grpSpPr>
          <p:sp>
            <p:nvSpPr>
              <p:cNvPr id="18" name="Wave 17">
                <a:extLst>
                  <a:ext uri="{FF2B5EF4-FFF2-40B4-BE49-F238E27FC236}">
                    <a16:creationId xmlns:a16="http://schemas.microsoft.com/office/drawing/2014/main" id="{CCB27A89-52D0-581C-72A5-979CA646CEA0}"/>
                  </a:ext>
                </a:extLst>
              </p:cNvPr>
              <p:cNvSpPr/>
              <p:nvPr/>
            </p:nvSpPr>
            <p:spPr>
              <a:xfrm>
                <a:off x="1" y="6001233"/>
                <a:ext cx="9144037" cy="448502"/>
              </a:xfrm>
              <a:prstGeom prst="wave">
                <a:avLst/>
              </a:prstGeom>
              <a:solidFill>
                <a:srgbClr val="009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picture containing text, sign, clock&#10;&#10;Description automatically generated">
                <a:extLst>
                  <a:ext uri="{FF2B5EF4-FFF2-40B4-BE49-F238E27FC236}">
                    <a16:creationId xmlns:a16="http://schemas.microsoft.com/office/drawing/2014/main" id="{C303A3FF-C677-05E1-82B8-DC6E78F1C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5472275"/>
                <a:ext cx="1030491" cy="813057"/>
              </a:xfrm>
              <a:prstGeom prst="rect">
                <a:avLst/>
              </a:prstGeom>
            </p:spPr>
          </p:pic>
        </p:grpSp>
      </p:grpSp>
    </p:spTree>
    <p:extLst>
      <p:ext uri="{BB962C8B-B14F-4D97-AF65-F5344CB8AC3E}">
        <p14:creationId xmlns:p14="http://schemas.microsoft.com/office/powerpoint/2010/main" val="397561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822"/>
            <a:ext cx="9144000" cy="914400"/>
          </a:xfrm>
          <a:prstGeom prst="rect">
            <a:avLst/>
          </a:prstGeom>
        </p:spPr>
      </p:pic>
      <p:sp>
        <p:nvSpPr>
          <p:cNvPr id="11" name="Title 1"/>
          <p:cNvSpPr>
            <a:spLocks noGrp="1"/>
          </p:cNvSpPr>
          <p:nvPr>
            <p:ph type="title"/>
          </p:nvPr>
        </p:nvSpPr>
        <p:spPr>
          <a:xfrm>
            <a:off x="0" y="-6657"/>
            <a:ext cx="9144000" cy="718229"/>
          </a:xfrm>
          <a:noFill/>
        </p:spPr>
        <p:txBody>
          <a:bodyPr>
            <a:noAutofit/>
          </a:bodyPr>
          <a:lstStyle/>
          <a:p>
            <a:pPr marL="285750" lvl="1" algn="l" defTabSz="914380" rtl="0">
              <a:spcBef>
                <a:spcPct val="20000"/>
              </a:spcBef>
              <a:defRPr/>
            </a:pPr>
            <a:r>
              <a:rPr lang="en-US" sz="2600" kern="1200" dirty="0">
                <a:solidFill>
                  <a:schemeClr val="bg1"/>
                </a:solidFill>
                <a:effectLst>
                  <a:outerShdw blurRad="38100" dist="38100" dir="2700000" algn="tl">
                    <a:srgbClr val="000000">
                      <a:alpha val="43137"/>
                    </a:srgbClr>
                  </a:outerShdw>
                </a:effectLst>
                <a:latin typeface="+mn-lt"/>
                <a:ea typeface="+mn-ea"/>
                <a:cs typeface="+mn-cs"/>
              </a:rPr>
              <a:t>ENVISION SEATAC 2044 PROJECT: PHASES &amp; TIMELINE</a:t>
            </a:r>
          </a:p>
        </p:txBody>
      </p:sp>
      <p:sp>
        <p:nvSpPr>
          <p:cNvPr id="43014" name="AutoShape 6"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796A7303-02B9-1953-2EF7-E7B28D82AA36}"/>
              </a:ext>
            </a:extLst>
          </p:cNvPr>
          <p:cNvGrpSpPr/>
          <p:nvPr/>
        </p:nvGrpSpPr>
        <p:grpSpPr>
          <a:xfrm>
            <a:off x="0" y="5445580"/>
            <a:ext cx="9146821" cy="977460"/>
            <a:chOff x="1" y="5472275"/>
            <a:chExt cx="9146821" cy="977460"/>
          </a:xfrm>
        </p:grpSpPr>
        <p:sp>
          <p:nvSpPr>
            <p:cNvPr id="16" name="TextBox 15">
              <a:extLst>
                <a:ext uri="{FF2B5EF4-FFF2-40B4-BE49-F238E27FC236}">
                  <a16:creationId xmlns:a16="http://schemas.microsoft.com/office/drawing/2014/main" id="{52F9B6F3-C64D-2168-CEB3-C2D3C35A3F16}"/>
                </a:ext>
              </a:extLst>
            </p:cNvPr>
            <p:cNvSpPr txBox="1"/>
            <p:nvPr/>
          </p:nvSpPr>
          <p:spPr>
            <a:xfrm>
              <a:off x="2078" y="6324355"/>
              <a:ext cx="9144744" cy="115306"/>
            </a:xfrm>
            <a:prstGeom prst="rect">
              <a:avLst/>
            </a:prstGeom>
            <a:solidFill>
              <a:srgbClr val="0097CC"/>
            </a:solidFill>
          </p:spPr>
          <p:txBody>
            <a:bodyPr wrap="square" rtlCol="0">
              <a:spAutoFit/>
            </a:bodyPr>
            <a:lstStyle/>
            <a:p>
              <a:endParaRPr lang="en-US" sz="1000"/>
            </a:p>
          </p:txBody>
        </p:sp>
        <p:grpSp>
          <p:nvGrpSpPr>
            <p:cNvPr id="17" name="Group 16">
              <a:extLst>
                <a:ext uri="{FF2B5EF4-FFF2-40B4-BE49-F238E27FC236}">
                  <a16:creationId xmlns:a16="http://schemas.microsoft.com/office/drawing/2014/main" id="{D1F10BB4-85B3-D841-58F7-F79512559E36}"/>
                </a:ext>
              </a:extLst>
            </p:cNvPr>
            <p:cNvGrpSpPr/>
            <p:nvPr/>
          </p:nvGrpSpPr>
          <p:grpSpPr>
            <a:xfrm>
              <a:off x="1" y="5472275"/>
              <a:ext cx="9144037" cy="977460"/>
              <a:chOff x="1" y="5472275"/>
              <a:chExt cx="9144037" cy="977460"/>
            </a:xfrm>
          </p:grpSpPr>
          <p:sp>
            <p:nvSpPr>
              <p:cNvPr id="18" name="Wave 17">
                <a:extLst>
                  <a:ext uri="{FF2B5EF4-FFF2-40B4-BE49-F238E27FC236}">
                    <a16:creationId xmlns:a16="http://schemas.microsoft.com/office/drawing/2014/main" id="{CCB27A89-52D0-581C-72A5-979CA646CEA0}"/>
                  </a:ext>
                </a:extLst>
              </p:cNvPr>
              <p:cNvSpPr/>
              <p:nvPr/>
            </p:nvSpPr>
            <p:spPr>
              <a:xfrm>
                <a:off x="1" y="6001233"/>
                <a:ext cx="9144037" cy="448502"/>
              </a:xfrm>
              <a:prstGeom prst="wave">
                <a:avLst/>
              </a:prstGeom>
              <a:solidFill>
                <a:srgbClr val="009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 sign, clock&#10;&#10;Description automatically generated">
                <a:extLst>
                  <a:ext uri="{FF2B5EF4-FFF2-40B4-BE49-F238E27FC236}">
                    <a16:creationId xmlns:a16="http://schemas.microsoft.com/office/drawing/2014/main" id="{C303A3FF-C677-05E1-82B8-DC6E78F1C05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72400" y="5472275"/>
                <a:ext cx="1030491" cy="813057"/>
              </a:xfrm>
              <a:prstGeom prst="rect">
                <a:avLst/>
              </a:prstGeom>
            </p:spPr>
          </p:pic>
        </p:grpSp>
      </p:grpSp>
      <p:graphicFrame>
        <p:nvGraphicFramePr>
          <p:cNvPr id="3" name="Table 3">
            <a:extLst>
              <a:ext uri="{FF2B5EF4-FFF2-40B4-BE49-F238E27FC236}">
                <a16:creationId xmlns:a16="http://schemas.microsoft.com/office/drawing/2014/main" id="{660ADB25-E5DE-D979-01E2-F7EA97274A63}"/>
              </a:ext>
            </a:extLst>
          </p:cNvPr>
          <p:cNvGraphicFramePr>
            <a:graphicFrameLocks noGrp="1"/>
          </p:cNvGraphicFramePr>
          <p:nvPr/>
        </p:nvGraphicFramePr>
        <p:xfrm>
          <a:off x="4154" y="711572"/>
          <a:ext cx="9144744" cy="5792834"/>
        </p:xfrm>
        <a:graphic>
          <a:graphicData uri="http://schemas.openxmlformats.org/drawingml/2006/table">
            <a:tbl>
              <a:tblPr firstRow="1" bandRow="1">
                <a:tableStyleId>{5C22544A-7EE6-4342-B048-85BDC9FD1C3A}</a:tableStyleId>
              </a:tblPr>
              <a:tblGrid>
                <a:gridCol w="1091375">
                  <a:extLst>
                    <a:ext uri="{9D8B030D-6E8A-4147-A177-3AD203B41FA5}">
                      <a16:colId xmlns:a16="http://schemas.microsoft.com/office/drawing/2014/main" val="407421027"/>
                    </a:ext>
                  </a:extLst>
                </a:gridCol>
                <a:gridCol w="6175705">
                  <a:extLst>
                    <a:ext uri="{9D8B030D-6E8A-4147-A177-3AD203B41FA5}">
                      <a16:colId xmlns:a16="http://schemas.microsoft.com/office/drawing/2014/main" val="1774450493"/>
                    </a:ext>
                  </a:extLst>
                </a:gridCol>
                <a:gridCol w="1877664">
                  <a:extLst>
                    <a:ext uri="{9D8B030D-6E8A-4147-A177-3AD203B41FA5}">
                      <a16:colId xmlns:a16="http://schemas.microsoft.com/office/drawing/2014/main" val="3595922751"/>
                    </a:ext>
                  </a:extLst>
                </a:gridCol>
              </a:tblGrid>
              <a:tr h="401700">
                <a:tc>
                  <a:txBody>
                    <a:bodyPr/>
                    <a:lstStyle/>
                    <a:p>
                      <a:r>
                        <a:rPr lang="en-US" sz="2000" i="0">
                          <a:solidFill>
                            <a:schemeClr val="accent5">
                              <a:lumMod val="20000"/>
                              <a:lumOff val="80000"/>
                            </a:schemeClr>
                          </a:solidFill>
                        </a:rPr>
                        <a:t>Phase</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75000"/>
                        <a:lumOff val="25000"/>
                      </a:schemeClr>
                    </a:solidFill>
                  </a:tcPr>
                </a:tc>
                <a:tc>
                  <a:txBody>
                    <a:bodyPr/>
                    <a:lstStyle/>
                    <a:p>
                      <a:r>
                        <a:rPr lang="en-US" sz="2000" i="0" dirty="0">
                          <a:solidFill>
                            <a:schemeClr val="accent5">
                              <a:lumMod val="20000"/>
                              <a:lumOff val="80000"/>
                            </a:schemeClr>
                          </a:solidFill>
                        </a:rPr>
                        <a:t>Topics &amp; Comprehensive Plan Elements Under Review</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75000"/>
                        <a:lumOff val="25000"/>
                      </a:schemeClr>
                    </a:solidFill>
                  </a:tcPr>
                </a:tc>
                <a:tc>
                  <a:txBody>
                    <a:bodyPr/>
                    <a:lstStyle/>
                    <a:p>
                      <a:r>
                        <a:rPr lang="en-US" sz="2000" i="0" dirty="0">
                          <a:solidFill>
                            <a:schemeClr val="accent5">
                              <a:lumMod val="20000"/>
                              <a:lumOff val="80000"/>
                            </a:schemeClr>
                          </a:solidFill>
                        </a:rPr>
                        <a:t>Timeline</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318856037"/>
                  </a:ext>
                </a:extLst>
              </a:tr>
              <a:tr h="617544">
                <a:tc>
                  <a:txBody>
                    <a:bodyPr/>
                    <a:lstStyle/>
                    <a:p>
                      <a:r>
                        <a:rPr lang="en-US" sz="1800" b="1" dirty="0">
                          <a:solidFill>
                            <a:schemeClr val="bg2">
                              <a:lumMod val="50000"/>
                            </a:schemeClr>
                          </a:solidFill>
                        </a:rPr>
                        <a:t>Phase 1</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r>
                        <a:rPr lang="en-US" sz="1800" b="1" dirty="0">
                          <a:solidFill>
                            <a:schemeClr val="bg2">
                              <a:lumMod val="50000"/>
                            </a:schemeClr>
                          </a:solidFill>
                        </a:rPr>
                        <a:t>Community Vision and Priorities for SeaTac’s Future</a:t>
                      </a:r>
                    </a:p>
                    <a:p>
                      <a:r>
                        <a:rPr lang="en-US" sz="1600" b="0" dirty="0">
                          <a:solidFill>
                            <a:schemeClr val="bg2">
                              <a:lumMod val="50000"/>
                            </a:schemeClr>
                          </a:solidFill>
                        </a:rPr>
                        <a:t>(Under review: Introduction &amp; Framework Chapter)S</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r>
                        <a:rPr lang="en-US" sz="1800" b="0" dirty="0">
                          <a:solidFill>
                            <a:schemeClr val="bg2">
                              <a:lumMod val="50000"/>
                            </a:schemeClr>
                          </a:solidFill>
                        </a:rPr>
                        <a:t>Fall 2023</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54943487"/>
                  </a:ext>
                </a:extLst>
              </a:tr>
              <a:tr h="925893">
                <a:tc>
                  <a:txBody>
                    <a:bodyPr/>
                    <a:lstStyle/>
                    <a:p>
                      <a:r>
                        <a:rPr lang="en-US" sz="1800" b="1" dirty="0">
                          <a:solidFill>
                            <a:schemeClr val="bg2">
                              <a:lumMod val="50000"/>
                            </a:schemeClr>
                          </a:solidFill>
                        </a:rPr>
                        <a:t>Phase 2</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r>
                        <a:rPr lang="en-US" sz="1800" b="1" dirty="0">
                          <a:solidFill>
                            <a:schemeClr val="bg2">
                              <a:lumMod val="50000"/>
                            </a:schemeClr>
                          </a:solidFill>
                        </a:rPr>
                        <a:t>Where and How Will SeaTac Grow Over Next 20 Years:   </a:t>
                      </a:r>
                    </a:p>
                    <a:p>
                      <a:r>
                        <a:rPr lang="en-US" sz="1800" b="1" dirty="0">
                          <a:solidFill>
                            <a:schemeClr val="bg2">
                              <a:lumMod val="50000"/>
                            </a:schemeClr>
                          </a:solidFill>
                        </a:rPr>
                        <a:t>Urban Villages and Complete Neighborhoods</a:t>
                      </a:r>
                    </a:p>
                    <a:p>
                      <a:pPr marL="0" marR="0" lvl="0" indent="0" algn="l" defTabSz="853410" rtl="0" eaLnBrk="1" fontAlgn="auto" latinLnBrk="0" hangingPunct="1">
                        <a:lnSpc>
                          <a:spcPct val="100000"/>
                        </a:lnSpc>
                        <a:spcBef>
                          <a:spcPts val="0"/>
                        </a:spcBef>
                        <a:spcAft>
                          <a:spcPts val="0"/>
                        </a:spcAft>
                        <a:buClrTx/>
                        <a:buSzTx/>
                        <a:buFontTx/>
                        <a:buNone/>
                        <a:tabLst/>
                        <a:defRPr/>
                      </a:pPr>
                      <a:r>
                        <a:rPr lang="en-US" sz="1600" b="0" dirty="0">
                          <a:solidFill>
                            <a:schemeClr val="bg2">
                              <a:lumMod val="50000"/>
                            </a:schemeClr>
                          </a:solidFill>
                        </a:rPr>
                        <a:t>(Under review: Land Use, </a:t>
                      </a:r>
                      <a:r>
                        <a:rPr lang="en-US" sz="1600" b="0" i="1" dirty="0">
                          <a:solidFill>
                            <a:schemeClr val="bg2">
                              <a:lumMod val="50000"/>
                            </a:schemeClr>
                          </a:solidFill>
                        </a:rPr>
                        <a:t>new</a:t>
                      </a:r>
                      <a:r>
                        <a:rPr lang="en-US" sz="1600" b="0" dirty="0">
                          <a:solidFill>
                            <a:schemeClr val="bg2">
                              <a:lumMod val="50000"/>
                            </a:schemeClr>
                          </a:solidFill>
                        </a:rPr>
                        <a:t> Urban Center, </a:t>
                      </a:r>
                      <a:r>
                        <a:rPr lang="en-US" sz="1600" b="0" i="1" dirty="0">
                          <a:solidFill>
                            <a:schemeClr val="bg2">
                              <a:lumMod val="50000"/>
                            </a:schemeClr>
                          </a:solidFill>
                        </a:rPr>
                        <a:t>new</a:t>
                      </a:r>
                      <a:r>
                        <a:rPr lang="en-US" sz="1600" b="0" dirty="0">
                          <a:solidFill>
                            <a:schemeClr val="bg2">
                              <a:lumMod val="50000"/>
                            </a:schemeClr>
                          </a:solidFill>
                        </a:rPr>
                        <a:t> Neighborhoods)</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r>
                        <a:rPr lang="en-US" sz="1800" b="0" dirty="0">
                          <a:solidFill>
                            <a:schemeClr val="bg2">
                              <a:lumMod val="50000"/>
                            </a:schemeClr>
                          </a:solidFill>
                        </a:rPr>
                        <a:t>Fall 2023 &amp;</a:t>
                      </a:r>
                    </a:p>
                    <a:p>
                      <a:r>
                        <a:rPr lang="en-US" sz="1800" b="0" dirty="0">
                          <a:solidFill>
                            <a:schemeClr val="bg2">
                              <a:lumMod val="50000"/>
                            </a:schemeClr>
                          </a:solidFill>
                        </a:rPr>
                        <a:t>Winter/</a:t>
                      </a:r>
                    </a:p>
                    <a:p>
                      <a:r>
                        <a:rPr lang="en-US" sz="1800" b="0" dirty="0">
                          <a:solidFill>
                            <a:schemeClr val="bg2">
                              <a:lumMod val="50000"/>
                            </a:schemeClr>
                          </a:solidFill>
                        </a:rPr>
                        <a:t>Spring 2024</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96677884"/>
                  </a:ext>
                </a:extLst>
              </a:tr>
              <a:tr h="895058">
                <a:tc>
                  <a:txBody>
                    <a:bodyPr/>
                    <a:lstStyle/>
                    <a:p>
                      <a:r>
                        <a:rPr lang="en-US" sz="1800" b="1" dirty="0">
                          <a:solidFill>
                            <a:schemeClr val="bg2">
                              <a:lumMod val="50000"/>
                            </a:schemeClr>
                          </a:solidFill>
                        </a:rPr>
                        <a:t>Phase 3</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r>
                        <a:rPr lang="en-US" sz="1800" b="1" dirty="0">
                          <a:solidFill>
                            <a:schemeClr val="bg2">
                              <a:lumMod val="50000"/>
                            </a:schemeClr>
                          </a:solidFill>
                        </a:rPr>
                        <a:t>Housing, Human Services, and Economic Development to Support SeaTac’s Future</a:t>
                      </a:r>
                    </a:p>
                    <a:p>
                      <a:pPr marL="0" marR="0" lvl="0" indent="0" algn="l" defTabSz="853410" rtl="0" eaLnBrk="1" fontAlgn="auto" latinLnBrk="0" hangingPunct="1">
                        <a:lnSpc>
                          <a:spcPct val="100000"/>
                        </a:lnSpc>
                        <a:spcBef>
                          <a:spcPts val="0"/>
                        </a:spcBef>
                        <a:spcAft>
                          <a:spcPts val="0"/>
                        </a:spcAft>
                        <a:buClrTx/>
                        <a:buSzTx/>
                        <a:buFontTx/>
                        <a:buNone/>
                        <a:tabLst/>
                        <a:defRPr/>
                      </a:pPr>
                      <a:r>
                        <a:rPr lang="en-US" sz="1600" b="0" dirty="0">
                          <a:solidFill>
                            <a:schemeClr val="bg2">
                              <a:lumMod val="50000"/>
                            </a:schemeClr>
                          </a:solidFill>
                        </a:rPr>
                        <a:t>(Under review: Housing &amp; Human Services, Economic Vitality)</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r>
                        <a:rPr lang="en-US" sz="1800" b="0" dirty="0">
                          <a:solidFill>
                            <a:schemeClr val="bg2">
                              <a:lumMod val="50000"/>
                            </a:schemeClr>
                          </a:solidFill>
                        </a:rPr>
                        <a:t>Winter/Spring/ Summer 2024</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26693676"/>
                  </a:ext>
                </a:extLst>
              </a:tr>
              <a:tr h="630853">
                <a:tc>
                  <a:txBody>
                    <a:bodyPr/>
                    <a:lstStyle/>
                    <a:p>
                      <a:r>
                        <a:rPr lang="en-US" sz="1800" b="1" dirty="0">
                          <a:solidFill>
                            <a:schemeClr val="bg2">
                              <a:lumMod val="50000"/>
                            </a:schemeClr>
                          </a:solidFill>
                        </a:rPr>
                        <a:t>Phase 4</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r>
                        <a:rPr lang="en-US" sz="1800" b="1" dirty="0">
                          <a:solidFill>
                            <a:schemeClr val="bg2">
                              <a:lumMod val="50000"/>
                            </a:schemeClr>
                          </a:solidFill>
                        </a:rPr>
                        <a:t>SeaTac’s Future Transportation and Parks &amp; Recreation Systems</a:t>
                      </a:r>
                    </a:p>
                    <a:p>
                      <a:pPr marL="0" marR="0" lvl="0" indent="0" algn="l" defTabSz="853410" rtl="0" eaLnBrk="1" fontAlgn="auto" latinLnBrk="0" hangingPunct="1">
                        <a:lnSpc>
                          <a:spcPct val="100000"/>
                        </a:lnSpc>
                        <a:spcBef>
                          <a:spcPts val="0"/>
                        </a:spcBef>
                        <a:spcAft>
                          <a:spcPts val="0"/>
                        </a:spcAft>
                        <a:buClrTx/>
                        <a:buSzTx/>
                        <a:buFontTx/>
                        <a:buNone/>
                        <a:tabLst/>
                        <a:defRPr/>
                      </a:pPr>
                      <a:r>
                        <a:rPr lang="en-US" sz="1600" b="0" dirty="0">
                          <a:solidFill>
                            <a:schemeClr val="bg2">
                              <a:lumMod val="50000"/>
                            </a:schemeClr>
                          </a:solidFill>
                        </a:rPr>
                        <a:t>(Under review: Transportation &amp; Parks, Recreation &amp; Open Space)</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r>
                        <a:rPr lang="en-US" sz="1800" b="0" dirty="0">
                          <a:solidFill>
                            <a:schemeClr val="bg2">
                              <a:lumMod val="50000"/>
                            </a:schemeClr>
                          </a:solidFill>
                        </a:rPr>
                        <a:t>Spring/</a:t>
                      </a:r>
                    </a:p>
                    <a:p>
                      <a:r>
                        <a:rPr lang="en-US" sz="1800" b="0" dirty="0">
                          <a:solidFill>
                            <a:schemeClr val="bg2">
                              <a:lumMod val="50000"/>
                            </a:schemeClr>
                          </a:solidFill>
                        </a:rPr>
                        <a:t>Summer 2024</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99922340"/>
                  </a:ext>
                </a:extLst>
              </a:tr>
              <a:tr h="653470">
                <a:tc>
                  <a:txBody>
                    <a:bodyPr/>
                    <a:lstStyle/>
                    <a:p>
                      <a:r>
                        <a:rPr lang="en-US" sz="1800" b="1" dirty="0">
                          <a:solidFill>
                            <a:schemeClr val="bg2">
                              <a:lumMod val="50000"/>
                            </a:schemeClr>
                          </a:solidFill>
                        </a:rPr>
                        <a:t>Phase 5</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r>
                        <a:rPr lang="en-US" sz="1800" b="1" dirty="0">
                          <a:solidFill>
                            <a:schemeClr val="bg2">
                              <a:lumMod val="50000"/>
                            </a:schemeClr>
                          </a:solidFill>
                        </a:rPr>
                        <a:t>Resilient Built and Natural Environments for SeaTac’s Future</a:t>
                      </a:r>
                    </a:p>
                    <a:p>
                      <a:pPr marL="0" marR="0" lvl="0" indent="0" algn="l" defTabSz="853410" rtl="0" eaLnBrk="1" fontAlgn="auto" latinLnBrk="0" hangingPunct="1">
                        <a:lnSpc>
                          <a:spcPct val="100000"/>
                        </a:lnSpc>
                        <a:spcBef>
                          <a:spcPts val="0"/>
                        </a:spcBef>
                        <a:spcAft>
                          <a:spcPts val="0"/>
                        </a:spcAft>
                        <a:buClrTx/>
                        <a:buSzTx/>
                        <a:buFontTx/>
                        <a:buNone/>
                        <a:tabLst/>
                        <a:defRPr/>
                      </a:pPr>
                      <a:r>
                        <a:rPr lang="en-US" sz="1600" b="0" dirty="0">
                          <a:solidFill>
                            <a:schemeClr val="bg2">
                              <a:lumMod val="50000"/>
                            </a:schemeClr>
                          </a:solidFill>
                        </a:rPr>
                        <a:t>(Under review: Environment, Utilities &amp; Capital Facilities)</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r>
                        <a:rPr lang="en-US" sz="1800" b="0" dirty="0">
                          <a:solidFill>
                            <a:schemeClr val="bg2">
                              <a:lumMod val="50000"/>
                            </a:schemeClr>
                          </a:solidFill>
                        </a:rPr>
                        <a:t>Spring/</a:t>
                      </a:r>
                    </a:p>
                    <a:p>
                      <a:r>
                        <a:rPr lang="en-US" sz="1800" b="0" dirty="0">
                          <a:solidFill>
                            <a:schemeClr val="bg2">
                              <a:lumMod val="50000"/>
                            </a:schemeClr>
                          </a:solidFill>
                        </a:rPr>
                        <a:t>Summer 2024</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758124198"/>
                  </a:ext>
                </a:extLst>
              </a:tr>
              <a:tr h="621169">
                <a:tc>
                  <a:txBody>
                    <a:bodyPr/>
                    <a:lstStyle/>
                    <a:p>
                      <a:r>
                        <a:rPr lang="en-US" sz="1400" b="0" i="1" dirty="0">
                          <a:solidFill>
                            <a:schemeClr val="bg2">
                              <a:lumMod val="50000"/>
                            </a:schemeClr>
                          </a:solidFill>
                        </a:rPr>
                        <a:t>Policy Implement-</a:t>
                      </a:r>
                      <a:r>
                        <a:rPr lang="en-US" sz="1400" b="0" i="1" dirty="0" err="1">
                          <a:solidFill>
                            <a:schemeClr val="bg2">
                              <a:lumMod val="50000"/>
                            </a:schemeClr>
                          </a:solidFill>
                        </a:rPr>
                        <a:t>ation</a:t>
                      </a:r>
                      <a:r>
                        <a:rPr lang="en-US" sz="1400" b="0" i="1" dirty="0">
                          <a:solidFill>
                            <a:schemeClr val="bg2">
                              <a:lumMod val="50000"/>
                            </a:schemeClr>
                          </a:solidFill>
                        </a:rPr>
                        <a:t> Tasks</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lvl="0" indent="0" algn="l" defTabSz="853410" rtl="0" eaLnBrk="1" fontAlgn="auto" latinLnBrk="0" hangingPunct="1">
                        <a:lnSpc>
                          <a:spcPct val="100000"/>
                        </a:lnSpc>
                        <a:spcBef>
                          <a:spcPts val="0"/>
                        </a:spcBef>
                        <a:spcAft>
                          <a:spcPts val="0"/>
                        </a:spcAft>
                        <a:buClrTx/>
                        <a:buSzTx/>
                        <a:buFontTx/>
                        <a:buNone/>
                        <a:tabLst/>
                        <a:defRPr/>
                      </a:pPr>
                      <a:r>
                        <a:rPr lang="en-US" sz="1800" b="1" dirty="0">
                          <a:solidFill>
                            <a:schemeClr val="bg2">
                              <a:lumMod val="50000"/>
                            </a:schemeClr>
                          </a:solidFill>
                        </a:rPr>
                        <a:t>Envision Project Code Amendments &amp; Proposed Rezoning</a:t>
                      </a:r>
                    </a:p>
                    <a:p>
                      <a:pPr marL="0" marR="0" lvl="0" indent="0" algn="l" defTabSz="853410" rtl="0" eaLnBrk="1" fontAlgn="auto" latinLnBrk="0" hangingPunct="1">
                        <a:lnSpc>
                          <a:spcPct val="100000"/>
                        </a:lnSpc>
                        <a:spcBef>
                          <a:spcPts val="0"/>
                        </a:spcBef>
                        <a:spcAft>
                          <a:spcPts val="0"/>
                        </a:spcAft>
                        <a:buClrTx/>
                        <a:buSzTx/>
                        <a:buFontTx/>
                        <a:buNone/>
                        <a:tabLst/>
                        <a:defRPr/>
                      </a:pPr>
                      <a:r>
                        <a:rPr lang="en-US" sz="1600" b="0" dirty="0">
                          <a:solidFill>
                            <a:schemeClr val="bg2">
                              <a:lumMod val="50000"/>
                            </a:schemeClr>
                          </a:solidFill>
                        </a:rPr>
                        <a:t>(Under review)</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r>
                        <a:rPr lang="en-US" sz="1800" b="0" dirty="0">
                          <a:solidFill>
                            <a:schemeClr val="bg2">
                              <a:lumMod val="50000"/>
                            </a:schemeClr>
                          </a:solidFill>
                        </a:rPr>
                        <a:t>Spring/</a:t>
                      </a:r>
                    </a:p>
                    <a:p>
                      <a:r>
                        <a:rPr lang="en-US" sz="1800" b="0" dirty="0">
                          <a:solidFill>
                            <a:schemeClr val="bg2">
                              <a:lumMod val="50000"/>
                            </a:schemeClr>
                          </a:solidFill>
                        </a:rPr>
                        <a:t>Summer 2024</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39798622"/>
                  </a:ext>
                </a:extLst>
              </a:tr>
              <a:tr h="925893">
                <a:tc>
                  <a:txBody>
                    <a:bodyPr/>
                    <a:lstStyle/>
                    <a:p>
                      <a:r>
                        <a:rPr lang="en-US" sz="1800" b="1">
                          <a:solidFill>
                            <a:schemeClr val="tx1"/>
                          </a:solidFill>
                        </a:rPr>
                        <a:t>Phase 6</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800" b="1" dirty="0">
                          <a:solidFill>
                            <a:schemeClr val="tx1"/>
                          </a:solidFill>
                        </a:rPr>
                        <a:t>Draft and Final SeaTac 2044 Plan Reviews</a:t>
                      </a:r>
                    </a:p>
                    <a:p>
                      <a:r>
                        <a:rPr lang="en-US" sz="1800" b="0" dirty="0">
                          <a:solidFill>
                            <a:srgbClr val="C00000"/>
                          </a:solidFill>
                        </a:rPr>
                        <a:t>State requires adoption by December 31, 2024</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800" b="1" dirty="0">
                          <a:solidFill>
                            <a:schemeClr val="tx1"/>
                          </a:solidFill>
                        </a:rPr>
                        <a:t>Summer/Fall 2024</a:t>
                      </a:r>
                    </a:p>
                  </a:txBody>
                  <a:tcPr marL="92279" marR="92279" marT="46139" marB="46139">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0016754"/>
                  </a:ext>
                </a:extLst>
              </a:tr>
            </a:tbl>
          </a:graphicData>
        </a:graphic>
      </p:graphicFrame>
    </p:spTree>
    <p:extLst>
      <p:ext uri="{BB962C8B-B14F-4D97-AF65-F5344CB8AC3E}">
        <p14:creationId xmlns:p14="http://schemas.microsoft.com/office/powerpoint/2010/main" val="407200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a:off x="0" y="-7252"/>
            <a:ext cx="9144000" cy="6294838"/>
          </a:xfrm>
          <a:prstGeom prst="rect">
            <a:avLst/>
          </a:prstGeom>
        </p:spPr>
      </p:pic>
      <p:sp>
        <p:nvSpPr>
          <p:cNvPr id="11" name="Title 1"/>
          <p:cNvSpPr>
            <a:spLocks noGrp="1"/>
          </p:cNvSpPr>
          <p:nvPr>
            <p:ph type="title"/>
          </p:nvPr>
        </p:nvSpPr>
        <p:spPr>
          <a:xfrm>
            <a:off x="533400" y="1285875"/>
            <a:ext cx="8269491" cy="4159705"/>
          </a:xfrm>
          <a:noFill/>
        </p:spPr>
        <p:txBody>
          <a:bodyPr>
            <a:noAutofit/>
          </a:bodyPr>
          <a:lstStyle/>
          <a:p>
            <a:pPr marL="456565" lvl="1" algn="r" defTabSz="914380" rtl="0">
              <a:spcBef>
                <a:spcPct val="20000"/>
              </a:spcBef>
              <a:defRPr/>
            </a:pPr>
            <a:r>
              <a:rPr lang="en-US" sz="3600" b="1" kern="1200" dirty="0">
                <a:solidFill>
                  <a:schemeClr val="bg1"/>
                </a:solidFill>
                <a:effectLst>
                  <a:outerShdw blurRad="38100" dist="38100" dir="2700000" algn="tl">
                    <a:srgbClr val="000000">
                      <a:alpha val="43137"/>
                    </a:srgbClr>
                  </a:outerShdw>
                </a:effectLst>
                <a:latin typeface="+mn-lt"/>
                <a:ea typeface="+mn-ea"/>
                <a:cs typeface="+mn-cs"/>
              </a:rPr>
              <a:t>COMPREHENSIVE PLAN UPDATES:</a:t>
            </a:r>
            <a:br>
              <a:rPr lang="en-US" sz="3600" b="1" kern="1200" dirty="0">
                <a:solidFill>
                  <a:schemeClr val="bg1"/>
                </a:solidFill>
                <a:effectLst>
                  <a:outerShdw blurRad="38100" dist="38100" dir="2700000" algn="tl">
                    <a:srgbClr val="000000">
                      <a:alpha val="43137"/>
                    </a:srgbClr>
                  </a:outerShdw>
                </a:effectLst>
                <a:latin typeface="+mn-lt"/>
                <a:ea typeface="+mn-ea"/>
                <a:cs typeface="+mn-cs"/>
              </a:rPr>
            </a:br>
            <a:r>
              <a:rPr lang="en-US" sz="2400" b="1" kern="1200" dirty="0">
                <a:solidFill>
                  <a:schemeClr val="bg1"/>
                </a:solidFill>
                <a:effectLst>
                  <a:outerShdw blurRad="38100" dist="38100" dir="2700000" algn="tl">
                    <a:srgbClr val="000000">
                      <a:alpha val="43137"/>
                    </a:srgbClr>
                  </a:outerShdw>
                </a:effectLst>
                <a:latin typeface="+mn-lt"/>
                <a:ea typeface="+mn-ea"/>
                <a:cs typeface="+mn-cs"/>
              </a:rPr>
              <a:t>Introduction and Vision Statement</a:t>
            </a:r>
            <a:br>
              <a:rPr lang="en-US" sz="2400" b="1" kern="1200" dirty="0">
                <a:solidFill>
                  <a:schemeClr val="bg1"/>
                </a:solidFill>
                <a:effectLst>
                  <a:outerShdw blurRad="38100" dist="38100" dir="2700000" algn="tl">
                    <a:srgbClr val="000000">
                      <a:alpha val="43137"/>
                    </a:srgbClr>
                  </a:outerShdw>
                </a:effectLst>
                <a:latin typeface="+mn-lt"/>
                <a:ea typeface="+mn-ea"/>
                <a:cs typeface="+mn-cs"/>
              </a:rPr>
            </a:br>
            <a:r>
              <a:rPr lang="en-US" sz="2400" b="1" kern="1200" dirty="0">
                <a:solidFill>
                  <a:schemeClr val="bg1"/>
                </a:solidFill>
                <a:effectLst>
                  <a:outerShdw blurRad="38100" dist="38100" dir="2700000" algn="tl">
                    <a:srgbClr val="000000">
                      <a:alpha val="43137"/>
                    </a:srgbClr>
                  </a:outerShdw>
                </a:effectLst>
                <a:latin typeface="+mn-lt"/>
                <a:ea typeface="+mn-ea"/>
                <a:cs typeface="+mn-cs"/>
              </a:rPr>
              <a:t>Economic Vitality Element</a:t>
            </a:r>
            <a:br>
              <a:rPr lang="en-US" sz="2400" b="1" kern="1200" dirty="0">
                <a:solidFill>
                  <a:schemeClr val="bg1"/>
                </a:solidFill>
                <a:effectLst>
                  <a:outerShdw blurRad="38100" dist="38100" dir="2700000" algn="tl">
                    <a:srgbClr val="000000">
                      <a:alpha val="43137"/>
                    </a:srgbClr>
                  </a:outerShdw>
                </a:effectLst>
                <a:latin typeface="+mn-lt"/>
                <a:ea typeface="+mn-ea"/>
                <a:cs typeface="+mn-cs"/>
              </a:rPr>
            </a:br>
            <a:r>
              <a:rPr lang="en-US" sz="2400" b="1" kern="1200" dirty="0">
                <a:solidFill>
                  <a:schemeClr val="bg1"/>
                </a:solidFill>
                <a:effectLst>
                  <a:outerShdw blurRad="38100" dist="38100" dir="2700000" algn="tl">
                    <a:srgbClr val="000000">
                      <a:alpha val="43137"/>
                    </a:srgbClr>
                  </a:outerShdw>
                </a:effectLst>
                <a:latin typeface="+mn-lt"/>
                <a:ea typeface="+mn-ea"/>
                <a:cs typeface="+mn-cs"/>
              </a:rPr>
              <a:t>Land Use, Urban Center, and Neighborhoods</a:t>
            </a:r>
            <a:br>
              <a:rPr lang="en-US" sz="2400" b="1" kern="1200" dirty="0">
                <a:solidFill>
                  <a:schemeClr val="bg1"/>
                </a:solidFill>
                <a:effectLst>
                  <a:outerShdw blurRad="38100" dist="38100" dir="2700000" algn="tl">
                    <a:srgbClr val="000000">
                      <a:alpha val="43137"/>
                    </a:srgbClr>
                  </a:outerShdw>
                </a:effectLst>
                <a:latin typeface="+mn-lt"/>
                <a:ea typeface="+mn-ea"/>
                <a:cs typeface="+mn-cs"/>
              </a:rPr>
            </a:br>
            <a:br>
              <a:rPr lang="en-US" sz="2400" b="1" kern="1200" dirty="0">
                <a:solidFill>
                  <a:schemeClr val="bg1"/>
                </a:solidFill>
                <a:effectLst>
                  <a:outerShdw blurRad="38100" dist="38100" dir="2700000" algn="tl">
                    <a:srgbClr val="000000">
                      <a:alpha val="43137"/>
                    </a:srgbClr>
                  </a:outerShdw>
                </a:effectLst>
                <a:latin typeface="+mn-lt"/>
                <a:ea typeface="+mn-ea"/>
                <a:cs typeface="+mn-cs"/>
              </a:rPr>
            </a:br>
            <a:endParaRPr lang="en-US" sz="2400" dirty="0">
              <a:solidFill>
                <a:schemeClr val="bg1"/>
              </a:solidFill>
              <a:ea typeface="+mn-ea"/>
              <a:cs typeface="+mn-cs"/>
            </a:endParaRPr>
          </a:p>
        </p:txBody>
      </p:sp>
      <p:sp>
        <p:nvSpPr>
          <p:cNvPr id="43014" name="AutoShape 6"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8" name="AutoShape 10" descr="data:image/jpeg;base64,/9j/4AAQSkZJRgABAQAAAQABAAD/2wCEAAkGBxMSEhUTExMVFRUVGBYYFxgXFxcXGBgYGBcdGBcVIBgYHSggHholGxgWITEiJykrLy4uFx8zODMsNygtLisBCgoKDg0OGxAQGy0lHyUuLS0tLS0tLS0tLS8tLS8tLS0tLy8tLSstLS0tLS0tLS0tLS0tLS0vLS0tLS0tLS0tLf/AABEIAKEBOAMBIgACEQEDEQH/xAAcAAABBQEBAQAAAAAAAAAAAAAEAAMFBgcBAgj/xABIEAACAQIEAwUFBQQGCQQDAAABAhEAAwQSITEFE0EGIlFhcTKBkaHwFCNCscEHcoLRM1JikuHxFRY0U2NzorLCk7PDxBclg//EABoBAAIDAQEAAAAAAAAAAAAAAAACAQMEBQb/xAAxEQACAgEDAgIJBAIDAAAAAAAAAQIRAxIhMQRBE1EFFCIyYXGh0fAzgZGxweEVI0L/2gAMAwEAAhEDEQA/AITLXMtPZa5lr0ZyLGctLLTuWlloCxnLXMtPZaWWgmxnLSK07lpFaAsYy0stO5aWWoJGctLLT2WlloAZyUstPZaWWgBnLXnLT+WllqCbGMldyU9lruWgBjJXMlEZa5lqKCwfJXClE5a5kqKJsFKU2UospXgpStDJgjJXgpRTJXgpVbQyYPkruWngtLLS0TYzkpZKfyV3JRQA+Su5KfyUslBIxkrmSiMle7OGZzCqSfIfUVD2JQJkpZKs3DeytxxmudweGzf4fA1Z+HcDs2dllv6x3+O/u2rDm9IYceydv4GmHS5Jc7FGwPZ69dI7mUeLafLf4wPOrHw/sdbXW4cx8P8ADb4zVmXTQRHyrwxrl5fSGWe0dkbcfSQjzuN2MNbtgBVAA+Xp4e6lXh8SsxMkbgd4j1jb30qwu27ZpW3BTslcKUTkrhSvfHk7BslLJRGSuZKAsHy0slP5KWSgLB8tIrRGSuFKCbBstLLRGSlkoCwfLSy0RkpZKAsHyV3JT+Su8uoCwbJSyUTkrmSgmwfJXclEZKXLqAsHyUslE5KXLoJsGyVzJRXLrnLqAsFKV4a3RhSh719VBJO31+tJJpcjK2Dtbpo26cbGLlkfDwoFuLLJ02qmWWC5ZbGEn2CuXS5decPjUbyNF2ireyQfSiMovhg01yD8uu8uixarvKp6FsFWyToASfKpbAdm7lyCe6vid/r6irN2fwii0jZRmI1MedSF2+AwU+0fwgFm/urLfKuLn9IT1OGOPG1nSxdJHSpTZEYfs3YUEEFjB1O4IH14VJWsKlsQihY8B9fKkuLXNlJRND7bgN8EDZf4iKFv4/WBqfBe9r4aae+a5eaWZv23ZtxrHXsoOJjrTNzEgHTX0kx6xt76CKXX6Afvd4/3Rp8f8nFwAI77M8e5fgNB8appFx4ucQ6DfwHePwXT500UuP0gf2zv/CBHxBo9EVfZUecCfiB/Ou5DqNvl8h+potABrw+YDsT5Duj4ClXu9igpKgMxBggd0fKTPu1+dKjcUhMleTbo3lV5Nqvd2eSAzbrmSjOVXOVU2AJkpZKL5Vc5VFgCZKWSiXAG9M4S+l0EoZglT4gjoQaXxI6tN7jaZVqrYbyUslF8qlyqaxbBMlLl0Xy/GAPE7ChsfeRELi4mkH2liJ30PhWfN1MMVJ9/IuxYZZLr6nOXS5deuH31vW1uLsfMGCNxI86J5VXqSatFT2dAuSucui+XS5dAWC8uu8uieXXeXQFgvLpZKL5Vd5dFhYHy6XLovl1xkioJsrfHMSVIUaTufLrUMMxQwdBvr0M/HY1P47CK1wtn1OmXcz0EDpUfjsCVkqV21AA1+v1Nc3KpNtm7G0lRF3Uk91vakmfX8qZaxsDAPU9IneikRtAgBny0bSRv6aV4x8gjMoXRdBtBka+fjWZruXpjJTaJE+uv1rRnCrpQmEZumnjQ1lczAemnhPl+lT2D4feQhgND+HoZ8/n7qfEm5WhcjSVMlbduQDEeRpy3aE67V4u4rKB3CT4DcD0orDOHErXRtPazHutyY4ZhcRcX7tG5YAANw8pBEmYVpYGR+M+nhK4bswT/AEt2Vj2bICLqdRMBSNBvJ+FP4C+xsIqnIQmjAKWEeGcEfLrQ1/AqwJuFrp3+8YuJGxCewD6KK85l6iEZtLzOxDDKUUyVsYDDWlZVt2/ZO8ufidB6CoS4Qvgo84X8/wCVSlk6n0NRxwNuSSsmeuvyNYMmXXK2bMePQtgN8YmwJY+Cifz/AEHSkDdba2B5uZ+X+FSAWNAIHlArjDXT68v8qWx6Avsdxvbun0UQPT6FdwNoK1wDaV3M9J/WaNnwofD+3d/eH/tqaLCgu57th+VKlcNKkBlTwfFEdSWhI/rEa+JHvo3D3FuDMjAjyrOcTjMxkdPjp194r3Z4m6GVJGhGnh4fCvWLrle5519H5Gj8qlyqr/AePIFi4TJ261LJx20YOoWWEnxGX+fz8q0rqINLczSwTTewTyqHxj5BtqdPjRfELihfa38BPyqvXrjMSsEmI2Ovh8vrSmlloiGO9xY3FMpVGdhnDQVQZQcrMFLEmCQjR+7Vc7G3Lv2sjNK3FJclfayjuxECQdJ9a0MkMqzZQsApAyBjIzWwYIOsMw85rK8b2gu28TdZCgcvdgxsC5JgDuj4dK4+LLWXU7Opkx/9elGo8qkLVC4Hi9y5ZDwgGUEzaSQQCWHeXU91tv5VODh+LFoXO6pZgoXlW1aJjMe7oJj861f8l7VKLM3qG28lYDZwRckBM8AmIzbDeKp2EsY7EjF2WwrgSBa+5Kfjy5QxABGUTJPvqzPxC+2kMwGU6KFiQpB0AOzD6FDNxgEMG3Bk/wAM9PjWHqOo8aepI24MHhQqyE7AWAtq6x0JuxrpoEUgR6sfjUrd4oExHKcgKUzLCszE5oIhZ0jWY0rPODccxFgylwwgz5G1QsCu69dh8OlXns92u+1YrN93ZLK3MQyc5A7vLMHYmSGI0J3rT61kgko8Io9WhOTvlk3fYKrMNYBMeNO8qucd4ncXDXiHgi3cIgagcvrpvObbyr1wXEJdw9u4rBgVWTM94CGBMDUGelauk6t5b1GbqumWKqOcqu8qn7xgaedRtzFk6bGdRsY6VrllSMqg2FFRXoW6quO4xLFRrqdZ+GlTGAxo0JJggR/P5GqY9TGTotlgaVklyqD4ohCTUlcxCqJbTSahMTxtGkKRsdKbJmglVkY8U27ort+605Ro8axJ6jpuB1iNaHv4oiARsdZHdI6Axr/nT97F21Dk6s2x6e/zmajL917mpMAwsCBPhA6+PvrnPJ5M3qHmEWsZbQEqoHTLpC9SsR0I08tOgrpul2RmUfestosI0l0KtA/FCz5zUaliZgAkbCILD1mPH6mi3SEHLOqsD6MDAMmI3FJ4r7jeGuxIcLwyXrcgd8Fp01MHKNOsZZn+1UrbtogySSp9mSIDeEgxp8arnDse6LykiJObKASSWkyT+GenX406mLcqVLaQZ300HlodAD0injmSSpCPG23bLLg+Hqpm7GZtBlOh+BmaOw9hFfKpHppp8KqGCV82QER4kwVB31Ow73rrpUrwu6qkgqtw6jMJVtjoT9dKuhnS7FbxN9zR8AIRf3f0qMxOKujFvZkG2oB9k/js5xJiNzG/SpDhjTaQ+NtT8VFN4/hs4l8QLilSAFUB8wHJVDqe77QY6ePjXnbTlNv4nappRSDbHX0NM3B+tPWOvp+tD3+prL3NHY4a8k0JjuL2rTi25hzlIWVBIb2d2G9BYvtJbS/9nI+9FwWyuujFsu4BG58auWKb3oreSPFkstD4f2r374/9q3RNvamcN7V39/8A+NB+lKhx5hrSr3cOtKlBmFgxHwpwtGnh/L6086LXhOV0DuxDtoQsaTBAB1OpG3nXcJZF51VSvedEzRl1OVR7UEyCDHpXblCUeTlxnGXAfw/s7iHhu7bBgg3GjQ9YUE1ZuG8AREC3L6sQztCgAd4KI70zGTeOtD4W9duLnW3ZAJITmYjDoXAMErncGBoD57TRycOxpj7m0JEgG/mldpHLLA9fhXRgukjvbf8AP2McvHltS+hLLbthQsggeLCfnFcYr0IHoR+lVniWKawWF0WLRVsuVnbm67MbKBnURB1EaiCZpzB3Ld8tkxNqFGYnlYqAJGbe0JIXMY65QOsjUuq6dcP6P7FPgZfIL7R2HezmtE820c6ROYj8ajrJABEblAOtUzD8WxNsyrKOvsiT13EHfzq9f6HX8GKttcBIFt7V2wWZdWAa4BqBqdDFU6/2G5eUDieB1j2rj29OpAK6xVOXqMEnXKLseHIlfBbuyf7RbVkgYuxcLf71XLgf/wAmOnqJNadw/i+Fx9s8i8lwEagGGX95DDD0IFYNi+yC2sv/AO3wneEjW4ARqJDagiQR7j6Vy12aAIdOMcNDDUN9oZCD5NkkVlawf+di5PJ33NB7X9kWaWtkqR+Ek5T5jwrNLi3LL5LishzNodNJMmesgjWta7CcYjCPZxmNw2IvLccW2GJt3eYhRSpVpzN3y66iZBHSq/b7QIxDMLLkaqQVkHx1kVQ4RldclqlLgyfhHDL2JvPZs22uXWTRFGurpqZgBdZkwKHxOFexce3cVrd220EEwyMPT3EEeRGlbZiO2otffRy3ICZwcyMBJUOsdNYYSRmOlDdocLhOMW1uXctjEBRkvpqpU7B1OuX/AB1FJbXvKv6J0eRRh2qW5g7lq6RzTbYBgD3ywCwY0DTJJ0EHyqP7L8XNi06jrczf9Kg/lTnEewuJRc9grilUS3JzF18+WdWXzWd9hVYwyMXAWZHy11og4q9JE03tI1PgvHkfuPdUT1O3v8NYije03L5LXbbQ4CMsRoGaDPumqBh7ObvFlzEyY011M+EVN3bTultlViCMhcLIhQuWYGo1MHyPvaXUPTTK1061WiDe6Scvnp6Ufw7iJVhLd1ToPQxp50NhbBLCASwInyjUmPKuJg21zqykEb+Eany1iqlKi5x8ya4hxUuNTp9aVCG5EmatfAuweKxIBZRYt6HPckSIOqodW6eAPjV9wfYzhmGRS6C8yGTcut3SY2yA5Sv9kg++jU3uyYx7RRh1x51O1EWbykBZA1EmIjWTrudvqa07tdheG4nMeQy3f95Zi0CfNTIb1Kz51TrPZ2yo1LsfGY+Q/wAaR5oo34/RXU5Femvn+WQlvPmTKGPeAUgE9/QhZG+gFN4q83MZXzg5gCJgg6QIOo9DVv8AsduLakdy2xeCWkkiCQVIg5THXYeFQN3hYN9rzOXJaVB72g0XMxEsYA+A1q3DCebeK28zN1GCXTvTOr+af5+5EF3tyDpDFQQJ2AaJ8e+Po1IcJwN4wzI4RpBeGyiNpPSdNfMVJvwy3cHeHiTGgJK5c0eOx9QPKvOP4Dnytayo66Zsx766kAiO6QdBuIPlVs+nyw7Wvh+WZ04sHxU2S2YSGgEDUEKSH39N684bHqGkCFB28PfUthuBm9aPMMOsKLhfTfMy5Gy6mZkTttIigP8AU7Fr3oQqdmV1Ob0H84qlyvYiMa3ZqHBzNi2f+En/AGiiH2prg9srZtqREW0BHhCjSiLgEfD86475Z1FwerA3+utD3xINEWevu/Oh3BO01X3H7FC7dgnjGHXSIwg3/d6VE4583G7mo/2x/Ge7e+HStE412bxVziFq+gtclTYLZltFoQLmglMwOh69BEVF4vs5i1xj32yco3mcBRbkqXJGy5iRp1muvfs/scxL2ieXYUxhPx/vt+g/Sn7Y0pnAD2vO4/8A3kfpXLOiP3KVdalUAY7xXiqLfsKjPcXJZQk93Muebmm6uWG/SvfELrHG23FsIlmzeuqiiEtm2tzKBGntW7QnqdetVjH3kZwwZ4G5gEzJOYajxHhFWXhfFS3D765yxlVYwQWLOrIDO8Il71nWdK7ds5ehJsir/EbhdUw8kvktrZyg5oORU94iYjV22rVsf+zLEYh1uXbeHIyWkC811ZVW2qldLZAMgkx1JrJ+yF9lxJKaXMs2mjNkuLcR1eCGH4TuCPKtS4X2/wAcbi2Lt1A4c2nc21LasFzwgC6Egzouk7aUWo2Gm6Mu7WWmbF3mS2/La66W+6cpFuFCgxByqF06aVIcMsulllTEhLpeXQZoCwMpJjKB7UnypvjNi5h75zObiK932XcahQueDEE5o88p1IoDgWNK4tIKjmxbOacnfIAmOgYIfdQpNq0O4xjL4Go2MQbrhrpJui3flyqsYayS5BAXUlRrAmNhNQ3HO0aYU2LlrK7WkyZXtCGcsz8xtf7X/TXcBhcZYD22xFl+VZvKpBtnewwt+0s5QY1PhGtRnaDs1fdg1teYGts7yQFGTQtmAywdCAPdptXjj3b2RqzZsE1UY02BXO074u9ZF8W0FxkzsUmAJjKNMoOfaYMCpTiuAsckMGAOcggJlmCRmJk6w/h199E8d7P4a3hLIW2RfiFcsJGU6Z1ViDplGmo0giKrWK4j3FV72HIUloVbuaYEAZkGuk6+Io1N+7wUw8FRanHftQ7j77YdsIGUKVDOj9WXQoxBkGIOvrVS4cGDKyA5h7JEaN79PHepDF4g3sjZxpzwCQFgZFMaDxJNCAoq6PJ0gDYbzPyirUmkZ21exO4oi7ftqgRbly3aS4SqqpuqGBIy6a5V1gSZ0E0PZt32+7OZc4QrvBUNlOUgElZB2P4T4ChMLeBZSGUEEEExE7ZiCIEb9dq9W+KMVtIuUPZZyjEZgASCNDKkAydusbQKh3wMqJ7E4JrOIv4c4m7c5QhQM9tT3CYKvsuq+simsfwu0t8Lhb4v/cqTly5c50YBgxBPWDsGHur97FXc7XC7O7MJeTJYayT10HjVg7L4PEjPftMtsuptkk6kZwzGIMSVUe40knpjbZZjxvLLTCLf2PPBsLikYslhiqk55VWykCT3TrMEdNjVmfEX7nKD4prJuN3V5WoXb8WXcgAfvdaFHEQqMLwR7pBYpJTPAhG0MgQANNiOoNSvAPszm3ZgxcFi+8DmNakhuSrRKAkmPGD4zSVq3HlB4/ZfPz/P7AeO4O4pLtdYgloBWDABJA8YUT0qu/bMxuIbpkkATsASFgn4CtK4ffRBiHFyGt27ikHXJKczUEye7BIBEbeMZjj8PaYLcEAwO9tIG0iYnpI1099V40naY2XElTi+UaDxLtNizbz4d3dULqAqq7QNVTLkPSIgnbWoHjHal7ZLXUdu8yAzqxViGgMug0J8NvGmMHirZs2yBkY6h3UXEEyrEqd4JJ8RpqRoXH7Jm7w25fN83eW7uuaEMCVeJzEguphZExIInVnpcty3HLP061x2v5P7j1ji1y53rdkOsKS3MtjKGUN3gYI0M+6meKcc5SqWygMJgakAOUJMa7g1U+GWXcsq3YflkwQ55uQSEhRHSAToKsOJ7GYi+ba5uWeQhaTIJRbYNvKggE3Hc6kmZ0EatFRxS1OtvPcfJ13U5Y6NT38qX9JBa4wMmfPbAJA9o6g/imIy+p6UsSrpJ5bsR0VWafMFVIHviqxZwN3CvetuvetZSw3gESG9CusjpvFaD2Y7UX04lcw9oK6Ey6NsAAozqejaj1HoK3PrMmm7OZ4e9dytYDiD3bxsJaYXACxVpBAC5iTI00jfxFE8RxjYdFe4yrmZ1QRJblnK7KQ2UoG0zEiTtNNdp+B3lutijddmu3LrXgFZciZiVGadRlgdI0qv8VxzYy6jIwtrZt2bVpEnKqW1CiNZnMWadfaqF1U33B42i18O4lcY3Dba4DbCksqqJDbEMLokV6vcZvIq3FdyHd5zWocvAlmKs+uu58CCanP2fqjWznw1zYqbyqBbuJqCC2hJ6GJ26Gpe7hcBBRlChkNycrZlObJtBEy3/TO1Y8vWTbqSZfDptXDBeO9rEwmHtsCt244RYDCASuYs0eQO3Wq9Z7dkP3cNYYsdxcZNzO5U+FTP+hOGtoOfc9wOvj7IryuB4cpIyYgkbjMPfoDWSM8aT2e5qeDK3t2+BZOB4pnwlu6EJZywINwMQVcr7YUZtR4U/hpuLmVW0JBEaqQYIPw9+9V+9fwV2wmHOGu3bauXVe9IOuuZGme8w3rtjiVrA2772sM1kZWcl2YZiiHIvf1JLQoEnVqqUFJ7J8kyWSHPBP30KiWGUeJ0HzoW9afXutpMaHqKoX7LzfxDPz7mIuMYy812e0Egh3AcnvTIBHmPGvXaLH47hmNFoYm5ctGLyzcYKtnOA1soxyysEQN8w9Bqj0r332KJZkkn3L/h7bRJBnzrzwnKQ/it0z/Hcudf4PnQuJ45dtcRx2HuXLhtLYGItBWgqqBWYLEHZnG/4BUd2b7e4VXurcF26HKZGFs3XBBYlGiS0ZiQ2ukjpqnq/O4vrHaiwOKVWPEJZX2gB6oQPjEUqr9WfmW+sLyPnvC9hsUeW7WwofIShDIQjbmGA72/dHWp/FdjLVlHsi8tu5cZD94wVQFW4s9ySPbYbTpQuC4jfxV+3bbCX0S3mJYl1c5RBHsATnB013PhUhxcW35bqjqWYoWZQVgHXvmFBBMkAD2jrWrXMrajJ7kP2c7M3bZuvae2YPLGcZkuLAZ+8BI70LpqMpHnR4W/Yt4z7Vy5vslzMjGQRnkHOssCYMdI13pvDcWNnnLmJUEoIJAJLCbqsRExoPf4zUZjsM166Ldt35EZhcchrkQJBA0z5j6RB8qsjGU3TRCcMdy5oq/FLkknoCOrE7E9T5CvXGOA38LdCXMpOkFGzDUnfYjbrFO3strUCQt4tG5Khsu56kA1JcZx5xF8XACOZlbaBJG2mgC7RJ8yTJrTpS2Mt9wBrl4DI5uDPAUEnUECAoO4iNugFSvZDta+Gz4dlS9YchlVy6wwgEqwIiRMjUEx7y+zXEBh7z/1DYvlhvqIKsPFgfkT41XbQYYhWlCcyhR7UAbHTT/Os7Wq4svlSSki49qOF2LTC7YKBbgJyq2ueZY94yNfHTUa1SMfwgBtXykgEju3JnWZRo1q3cTw/OQKSVG/d3PlPhvUTxTBWbdoBFgjzJPvNEI6e5E5qXYrGyH+ybg28Qi0FU8lq3yySzyx2CCJ/eLifZE6detBtaB6D4VaikHsCBI/ypYG4UbOGIZdQR56flRaW42im7GYNMAgQBKqdBMAyNd+vlUsDaeyH7P7d2xbOKcXWfLcNtWtqqHLEE2pLsAWG8GehFeeI8KsYW61myuW2iiAxJliM0ktPWN6zbs12lv4F3u2FtK7AyxtITl07ug0UmNBGsVJ8W7b38W4NwWw4hWZFKh0I2YEmWXWD4HasmTp5T2s39H1ccEnJrtRJYdA+JNs2uY/KywGVcxCknKSGjQn6Fem7I5Lec5LCOLS3lJa5kdUzshKsSRGVzCk7kGNKo54ly9BbESSDJBgxp/KpXhXELT5s4yQpIY3dC39UDIST5CT84eOKUFVlefqfGlqaLpe4epwN0WMaXYWlFy2txIZHP8AxkzgMpiM3UCYNUPGYZltIsbLuT+Qqx8V48RinxNixcyiy6FvvAGcJAvZntLGXIIEbrpVdxN4MMmulvXRdW8dpAgeNNjxsqlkSLTjuEcvBWO/99lJhi2qIuYKFYAh1txKx0bwqF/1uRcH9jyNJul7jlyyOvtKAgIC94LsDOWdyaMxPHr1wYfFX76XStwMmGVApbUo0NuTEiCCsxvtVb4zasWMRYu4a9ntnl3QpUG5Zh55Tqe6WEbTqInQgmIw8x55m8agjvB8SFuPczMMttwCFzSzCFVh4GTv1A8K0zsVZe3azX1v537xBJIGxDFNg5gHadqzrDhsRiOaiEWw9k3CSsKhdUDPlCqJIkgDxPQmtu/0hykuPcT2LZchRMkBp0g6yD8vGqs8q2rkMNJ2/sV/jGJxDWr8YOSxJBV1DPHsMZX2tdR6gVnXaaxlx9xgHUl5Ko/Lef7LFSBMA7VtHZ/HWsfaa5hiSEfKWuWyhLFQ0CdhBU7a5qE4twCwzrdvKTeXKELW5AykspAQZTB139ajHrgqa2GmscpXHkqqB2a7YuXGuNbDC6WuWoUHvb7CBAJnfMNDpTPZ/sA4tXH5toXM5CK9rNKq2hLKQwYiNB799J3/AFZVhCIy5nz3NDF1pJBbMQQMzT129TXm/wBl2UXC9+6rsujZkKKQIB5ZU6rAOhA0ERUzbcaTr5ITRvtuM2mxdtvs1uzauASVZbwQmBvy2YuNRoBIkb707x02rJS7iTcsg/dhcmYEFSpIKgzGfNHSBTFrgjpbD87mQPagyzbFt9yZ+NBjh7Yi9aS5a+6Lobj3CRCqwfQTBJgifONiaqioydfU6LxaMTyY5ptJbVv8f4IfiFy7iLZdDctWEGmS7y4OXMWb/eORB8BIA85bC9s7trAXIthLqC0iu0s2VnhSc0loWR3juOkVa/2nlLeHBm1auBhcDGULNlYAArux2g9B5Vi93FG67lGcSc5Dtn0QllkxJIJ+ZrT4S4Ocsu7ct7v+e31JLEPcdoe/cZJ7wa5eI9zXHYRGs+um1WXsfwzhyqlzF2zF1QyKfvQhDsHDQoBUqLRkqSCGG29PxGLNsSTrBKiDEiIEiCPnrWlcIwGHsKjXvtFtBatWuabuHVDlUnLlR2YCdNe9r03pptqqIw+Hv4l/sEXuGDC40LbN7LZAVOWLWltxm5ZN1gIEwDrsNquGEw2FvEXHs23uppNwI9xBMgHfL1Pvql47ja3MTz7bq1tr4slhsA1hYP8A6iL7mJqNxPGV4dxK9fuC6RftKi27a5i7JkymJiQA499XTvwkUJ+1RrDBM2flpnjLmyjNl/q5omPKvC3cqhZnLGpCzI6woAn0ArMbvbniN/TDcOyA7NiHy+/J3T8Cajsfc47cXW7YWd1t90xodGZfUb1lpluxax26ufbeSFT7N94iv32uNdQFpmYyEqUAidjPSlVe7MYS8lpUvWipQmDzEnWdipI6nfXX3UqTI2nsPBKtx9+zeNfO924VVZZ7t9+WGUbEgKwnTWTGum1RH+g8Ij2/tHELbySWS2hcFQRpziwgnzHQ1DcW4zexBY3HLZjJH4RGwAGmkD4VGu2lQnN8ssekuGL4rwywQMPh2vAQfvmchTmnLlbeIGobxGo3B4/j7j2LF+0LKm6bytbtBVNsI4ySvScxMnUgL61WbFt3MIrMfBQSfgKY7SYK7YyhwUzaqZ3GnvG+xir8KalyU5XaHLHZ6/ecW5UFgTuSYG51gVLcWwXIW2hcw3MGmh+7fJp8jXOwWBW9bc3FFzK5AJY5g0AzoPA7z403xfC5ufy7OGVLbMrEhBclWZzlLAT3WUaSe6PSmbbluJSS2PPCu1aWUxOHWwjteBVLmkrKZcpME5QQzadTVaW+LTIIUxBaANTPzovE5UEIoERPy+etRuHsF2zGcoPxPRRTKK3Bze3wLzixlUmQB4wI+EIJ/iqv4/F5lgb5o6bFe6YEjfz6Gp7jV/KrEEjUwRIPhVPwd2bqyfa384BI980JBKWrsKvaLrroPHw86vfZDgGFvrc5lublu66E5niNCpyhsvWNR0q4YXs3hk2sW58con4xUPKlsQoNmT4W9h1OU4c3jtLXXSfMJbiPSTUzg+BPfgW+H3LYP4jcuKo85uKZ+dadh8JbtQLdtEEfgVV/IUSj/wAqqeXyHUDP/wD8bxKnEd5gSJQKIDLI9pifaHhtVbXguWxevatbttykeAA9ye+cskwAsDXdvEQNnS7qIPXTXUEVB8a7N279p7ZvXkVmNyFIYZpkjva6kzOutTjytPcJQVbFQ7Sfs+dltHDhAVthbssEUld2M7sSdT5dIqFt9n3w6l7eMQPEOtgXLjAmCUJtyCJjeAetaTc4KGck3FA/CxQXL22rG5fLgT5D30RZ4NY3deaQRBuk3QDtoHkL/CBUa3W5Okxm/ZxOIOf76+d2MNcAOYrqNQD5edSYw7qBiCvdA5ZBG7Lq8+EBh66+FbHasKPwgg6/KNPDQdKYfgeFzm5yULmdSJjNoY/qkjcjU9aZZq7EeGvMx3GYRnssLOHKqMrXSBnYnTVjBZQWIhe6NfZbcG4bgNq21xboFy7byIid/MWILCLAys38bKAPaHStuwFlLdsJaVURdAqgKB7hQPEeD22bmctM/wDXgZto9rfbSk8UnQZda/Z5fdiC+QE2y0heWe6ZhUgEqxI8IYx5yKcN4rawtzCKyfZ20Zgc9wW4hkta6ArICkddIq+Z9YC6jeNvLyp0hWBB1B3/AJUutvlEqFdwLsFjbWDwaJiFOFa67XTzWXKM0JaXOIA7i2wJjaN6urAEQYIPQ6g1VMVhw6lfERMTHT8pqNwq4rAgfZTz7A0+zXWgqP8AhXI7o/sNI8Iq2GTtIWUPIuFzgqOQQSp/vLt/VJ0PoRQuM4XC7vc8QQPyH+Ne+y3aexi2ZFz271sS9m6pR1E7xsw03BO4mJFS7HePGmljjJUEckouyp3OH5rTJbYKYMf2TvOgneobgvCsRbuXjiWD5yhQ5iwAC94CRoMxJjzrQblhWmRvuRofiNaZPCVMe17ySfHdprO8Ekml/suWaLabKVa4wmOW6YBW3dIyHvd1QVkqw0OUkxrqTWbdoLmFOJ5eFtKoKlXyqyd8OQyhIiQANYjXetzxXZ5MkKznliVBKwSAYB7s6zFfNWMzcx5DKxYmGBDCTIkHUHWr4Rae5RJ2SK4FsRiLdoHLncqCTmy9Sd9oEgae6p7B/s1u2ixTFKCVKyLWmv4SGJ0I6jbzqW7PdnLSsuJD3CUW33WKsBnVLhYGAYh2j1q5RUSn5BGJlfAUfC4W/ZuBAxuoysWTIArIA+afZJkbesa1p+HSQtzYsiCNCABJgEdNfkK66K0hlBB07wEGRrpQmGw64azltIzhRoqZAzaAaTlWYFDyNxpk6EnaJAJJiJPSKNt8Nc9APU1mWP7d3UeDhTbBkDOzK07SDliQfXapXh/7RrYyIXuJlIVjcHMBAUj2tW3jXeo0MNRcr+AYbpPprSrzw7tTbujuNbufuOJ+GtcqKRNsxW3jJHcRnn+qjMPioNE4XD4kmRhM/hnYKP7sgn06+FMYntMEBXDWxbBM5iFBO4nKogaHqT6VFvxzEkgm/c0/taf3Rp8qdYxXMuVn/SQOZUwqaAZe9ACknYSBqengPCoPtvhcZlW9iGtMFOXuAxLayQw11Xr4+de+HdtrywLqq69SJVoiPGPkKE7UdqHxKNbVAtvQ6959CDqdh9a1MYyT4IbTRH8FtjNczXzbCOpVQphySY7oOmgHTrV84jiMJ9kdEtIcT7b3OUgyz7SggaGNBHiazXBjKVJPUE+Ig1YLnFLQs3NSGaYkb+Wmx607QqIS/fhznGdcxBUHKCocEiRt3RE+dG/a/tF6wq2ktKGtAqk5DDDUBpI03kmTJnWonCd4hTJ3PrHT5VI8OZ3vqttCxB0C6nQ7xQw+BN9p9ciZgo9pifD+dV7B2A120iAks6LJ8WYDSNqtuKwqOcxAJA+GsxUDxW4VYBJBkRl9oGdCCNZ06UfAVOyz9k+L28NiMULzZUbIymCTmGhGgJmG+VG3v2hgEhLGYawWeJE75QtVLi6EuSAx2kAHSQDTnCez+IxB7iFVG7uCqj46n0E0uiPLHUnwi1Yf9oxzfeWIWPwtLT/FAijf9b79xgLOBuMNILSup88pWPfTnAOxtqwRcuNzX6SAFUzuAZk+Z+VWsD+XvnfeqpOF7IdKXc5grxKjOArR3gDmAJG2aNfhRDEa/Xp+dBvA01n3TvStCZ93y3quhwhV393zr18Pr/Kkbfn0n49K8sPragBxd/h/n6b16iNfSmCJ6+cyPrwr0vmfH8qkAmzdAPx+XlRxIIqIbx0+Hzouxf8AGlaJTPD2cpnWh7gIMyAPTrUnd13oK4KEDPM0orwSB6V1DTEDlg5biXAAGBC5jEhGYcwSekax5A7gV64Bx9zlS/aW0r5VsuHLA6QFeVGRm0I3E6TMTwVx7YYEEAgiCDsR1HpTRk4kNWWoDYUUVqs8K4lyYS+5KD2bpkwP6rt5dHO/Uzq09iMdbS3zS0qQGGUFiwOoyhdWMdBV6knuVNNDzGATEwsx4x0rI+1ty3duEG0LgQZW7hYI5zgaj2SNT6xWl4bj+HunKrOJ7vetXkEnQCXQAH31DsAJ6Tv59P5VXklVDxRW+H2TyC1q0RoAqSD3BaVVGZtzABE66+ZqXNsx69OoPUaUxh8E1t7jC4xVzIQxlU6loO+p8af5hG9VjDToRTL0Qbk/Qpm4N4oABxuHJVoCsSDKt7LeE6GPWPcagsX2Pw1warkcga2+6JjfKZH86shBrwRTbogoGL7AXAZs3laDoHBQj+ITr7hXKv8AtSqdciNKMpRLOJui2FLs5MPbUWmHmyHuEecg01xTstfsjN3XXplIzf3Tv/CTR3Ce09tFh7AG0lIj1ysd/KatnDOJLeQvZQRJnZddCZAkzqOlO3KIqSZlTLGh0IpxLpAgR8BWj8S4KcSDmS0rad8Z3Yf9sadJjTagcB2CXN95dZ41yKuQnXxJOlN4ka3I0vsUaCxncn62qbu9ncVatO7Wu7EnvKTA65QZ61fcH2Xw9hlurbGZTI7zMBrH4jv5xUhcUMe8Z+Ub7/U+dI8vkSoeZiXD1hrhO6j9df0q0fsvwefEXnOuS3l97tv8FNd7bcMs2mmyCrXNHXoNZB8jo2ngBUh+y+1lt4huhdFnyVSf/Kpk/ZshLegTD3CeaIOZCenjP6g1BYMZsXbzGAHDsQDotvvtp10Q1bcTYNu5eAHtsTOwCxqfjIqK7B4YX8a5b2QjSZiM7BP+0vWrNp0aijEnr0l07MXlZr7RBd1cKR3gpURPh194qxWbOxOsxMSfL6NUDt7jU+0BrBAdf6srG+nvEH3irtg3YohmcyqRPUEeJrnXe5tcdIWhJ0A+I+Jr0T4fppGk6xpTYxJBkg79Pjr404XiNJnwG3151ADSqT4DqSJHjTttNdPXcakxJ2060Lfxdq3q7ou8Zmj1OsaV4w/GsPsb1vcbMD0jcVZHHOXupv8AYRzjHl0Srke/brppXhG1g6T7z+fh+dDfbEfVGDgTEEH8vrSvauNgfA6z/P1pXFrZjJp7oI8994/zrhPv2896buXTqV2HjPQVxrgIB0Pz+f1vUAOFN/LpP516tjw8xXl2J/SZ199OKYPmdQKCQtX6QfrrTV9P1r0jyN9frpT1JwSRe29ercgGRpvRV+yCNADPj1phBHTSmsijqN8KdU0ILoBjUT0jb37U9zAOo95ApiA2wQSJMDqYn5U7xEo9xXyg5FyqWAkeJB6dKhr/ABrD2pz3ra+rD8qi8Z29wabM1w/2VP5mBRpfZBa7lomvDGs7xv7SWM8qwB4F2n3wP51V+I9qcXe0e8wB6L3R8taZYn3Ic0bM1NPtWMYPtLirQAS+8DYMQw+DTUzhv2iYkf0iW7nuKn5afKm8Jka0aOwNeDP1FVLC/tFsn+ks3F9CGH6HpUphu12DuD+mC+TAqfiRUaZLsTaJnT6iuRQ1viNtx3HR/DKwY/I/Oij66/WlKA2IPqOnUe7elWc9r8DewmI+12rhUO2+bvBuqwfaXrXasUL4F1FJ6VPdh/8Aal9P1pUqulwytcml4fcfXjRXDvauep/IUqVY2Xj2L9ofvN+lCPsn7w/8qVKoXAMoXbb+kf8A53/10ofsh7S+v6ClSrQ/dKu5Y+1O1390/rUF+zXbFelr/wCWlSq3L+iirF+ozvEP9sv/APMP5VoHBv6O1+5/40qVY+xpCbvsn1Neruz/ALo/IUqVQgMZ7Q/7dd9RUngulKlXq/RnuHB9Ie8T/DP6a3Vww/4/Q/kaVKuf6a/Vj8v8mr0V+m/n/gePX0Wmx1/5h/Ja5SrinUHTt7h+dPW/bP7w/OlSoZIWN1+utEeHv/IUqVVsZDVym7mwpUqEDBcT7J+utZf29/2k/XQV2lWjFyVy4Kp/OnBSpVpKj2leP512lUAN/wA/1rgpUqkDldPWlSoAbT2x6itS7Mf0aep/I1ylVeTgaIF+1X+hs/v/APgaVKlU4/dIlyf/2Q=="/>
          <p:cNvSpPr>
            <a:spLocks noChangeAspect="1" noChangeArrowheads="1"/>
          </p:cNvSpPr>
          <p:nvPr/>
        </p:nvSpPr>
        <p:spPr bwMode="auto">
          <a:xfrm flipV="1">
            <a:off x="155575" y="3281363"/>
            <a:ext cx="6854825" cy="3545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796A7303-02B9-1953-2EF7-E7B28D82AA36}"/>
              </a:ext>
            </a:extLst>
          </p:cNvPr>
          <p:cNvGrpSpPr/>
          <p:nvPr/>
        </p:nvGrpSpPr>
        <p:grpSpPr>
          <a:xfrm>
            <a:off x="0" y="5445580"/>
            <a:ext cx="9146821" cy="977460"/>
            <a:chOff x="1" y="5472275"/>
            <a:chExt cx="9146821" cy="977460"/>
          </a:xfrm>
        </p:grpSpPr>
        <p:sp>
          <p:nvSpPr>
            <p:cNvPr id="16" name="TextBox 15">
              <a:extLst>
                <a:ext uri="{FF2B5EF4-FFF2-40B4-BE49-F238E27FC236}">
                  <a16:creationId xmlns:a16="http://schemas.microsoft.com/office/drawing/2014/main" id="{52F9B6F3-C64D-2168-CEB3-C2D3C35A3F16}"/>
                </a:ext>
              </a:extLst>
            </p:cNvPr>
            <p:cNvSpPr txBox="1"/>
            <p:nvPr/>
          </p:nvSpPr>
          <p:spPr>
            <a:xfrm>
              <a:off x="2078" y="6324355"/>
              <a:ext cx="9144744" cy="115306"/>
            </a:xfrm>
            <a:prstGeom prst="rect">
              <a:avLst/>
            </a:prstGeom>
            <a:solidFill>
              <a:srgbClr val="0097CC"/>
            </a:solidFill>
          </p:spPr>
          <p:txBody>
            <a:bodyPr wrap="square" rtlCol="0">
              <a:spAutoFit/>
            </a:bodyPr>
            <a:lstStyle/>
            <a:p>
              <a:endParaRPr lang="en-US" sz="1000"/>
            </a:p>
          </p:txBody>
        </p:sp>
        <p:grpSp>
          <p:nvGrpSpPr>
            <p:cNvPr id="17" name="Group 16">
              <a:extLst>
                <a:ext uri="{FF2B5EF4-FFF2-40B4-BE49-F238E27FC236}">
                  <a16:creationId xmlns:a16="http://schemas.microsoft.com/office/drawing/2014/main" id="{D1F10BB4-85B3-D841-58F7-F79512559E36}"/>
                </a:ext>
              </a:extLst>
            </p:cNvPr>
            <p:cNvGrpSpPr/>
            <p:nvPr/>
          </p:nvGrpSpPr>
          <p:grpSpPr>
            <a:xfrm>
              <a:off x="1" y="5472275"/>
              <a:ext cx="9144037" cy="977460"/>
              <a:chOff x="1" y="5472275"/>
              <a:chExt cx="9144037" cy="977460"/>
            </a:xfrm>
          </p:grpSpPr>
          <p:sp>
            <p:nvSpPr>
              <p:cNvPr id="18" name="Wave 17">
                <a:extLst>
                  <a:ext uri="{FF2B5EF4-FFF2-40B4-BE49-F238E27FC236}">
                    <a16:creationId xmlns:a16="http://schemas.microsoft.com/office/drawing/2014/main" id="{CCB27A89-52D0-581C-72A5-979CA646CEA0}"/>
                  </a:ext>
                </a:extLst>
              </p:cNvPr>
              <p:cNvSpPr/>
              <p:nvPr/>
            </p:nvSpPr>
            <p:spPr>
              <a:xfrm>
                <a:off x="1" y="6001233"/>
                <a:ext cx="9144037" cy="448502"/>
              </a:xfrm>
              <a:prstGeom prst="wave">
                <a:avLst/>
              </a:prstGeom>
              <a:solidFill>
                <a:srgbClr val="009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 sign, clock&#10;&#10;Description automatically generated">
                <a:extLst>
                  <a:ext uri="{FF2B5EF4-FFF2-40B4-BE49-F238E27FC236}">
                    <a16:creationId xmlns:a16="http://schemas.microsoft.com/office/drawing/2014/main" id="{C303A3FF-C677-05E1-82B8-DC6E78F1C05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72400" y="5472275"/>
                <a:ext cx="1030491" cy="813057"/>
              </a:xfrm>
              <a:prstGeom prst="rect">
                <a:avLst/>
              </a:prstGeom>
            </p:spPr>
          </p:pic>
        </p:grpSp>
      </p:grpSp>
    </p:spTree>
    <p:extLst>
      <p:ext uri="{BB962C8B-B14F-4D97-AF65-F5344CB8AC3E}">
        <p14:creationId xmlns:p14="http://schemas.microsoft.com/office/powerpoint/2010/main" val="36833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11" name="Title 1"/>
          <p:cNvSpPr>
            <a:spLocks noGrp="1"/>
          </p:cNvSpPr>
          <p:nvPr>
            <p:ph type="title"/>
          </p:nvPr>
        </p:nvSpPr>
        <p:spPr>
          <a:xfrm>
            <a:off x="0" y="0"/>
            <a:ext cx="8893098" cy="921057"/>
          </a:xfrm>
          <a:noFill/>
        </p:spPr>
        <p:txBody>
          <a:bodyPr>
            <a:noAutofit/>
          </a:bodyPr>
          <a:lstStyle/>
          <a:p>
            <a:pPr marL="396875" lvl="1" algn="l" defTabSz="914380" rtl="0">
              <a:spcBef>
                <a:spcPct val="20000"/>
              </a:spcBef>
              <a:defRPr/>
            </a:pPr>
            <a:r>
              <a:rPr lang="en-US" sz="2800" b="1" kern="1200" dirty="0">
                <a:solidFill>
                  <a:schemeClr val="bg1"/>
                </a:solidFill>
                <a:effectLst>
                  <a:outerShdw blurRad="38100" dist="38100" dir="2700000" algn="tl">
                    <a:srgbClr val="000000">
                      <a:alpha val="43137"/>
                    </a:srgbClr>
                  </a:outerShdw>
                </a:effectLst>
                <a:latin typeface="+mn-lt"/>
                <a:ea typeface="+mn-ea"/>
                <a:cs typeface="+mn-cs"/>
              </a:rPr>
              <a:t>Introduction and Vision Statement</a:t>
            </a:r>
            <a:endParaRPr lang="en-US" sz="2600" kern="1200" dirty="0">
              <a:solidFill>
                <a:schemeClr val="bg1"/>
              </a:solidFill>
              <a:latin typeface="+mn-lt"/>
              <a:ea typeface="+mn-ea"/>
              <a:cs typeface="+mn-cs"/>
            </a:endParaRPr>
          </a:p>
        </p:txBody>
      </p:sp>
      <p:sp>
        <p:nvSpPr>
          <p:cNvPr id="8" name="Content Placeholder 7"/>
          <p:cNvSpPr>
            <a:spLocks noGrp="1"/>
          </p:cNvSpPr>
          <p:nvPr>
            <p:ph idx="1"/>
          </p:nvPr>
        </p:nvSpPr>
        <p:spPr>
          <a:xfrm>
            <a:off x="460374" y="1148263"/>
            <a:ext cx="8302626" cy="4542084"/>
          </a:xfrm>
        </p:spPr>
        <p:txBody>
          <a:bodyPr vert="horz" lIns="0" tIns="0" rIns="0" bIns="0" rtlCol="0">
            <a:noAutofit/>
          </a:bodyPr>
          <a:lstStyle/>
          <a:p>
            <a:pPr marL="0" indent="0">
              <a:buNone/>
            </a:pPr>
            <a:r>
              <a:rPr lang="en-US" sz="2000" b="1" i="1" dirty="0"/>
              <a:t>SeaTac’s Comprehensive Plan Vision Statement:</a:t>
            </a:r>
          </a:p>
          <a:p>
            <a:pPr marL="0" indent="0">
              <a:buNone/>
            </a:pPr>
            <a:r>
              <a:rPr lang="en-US" sz="1800" i="1" dirty="0"/>
              <a:t>The City of SeaTac will be a people-oriented, multicultural place with well-connected, complete neighborhoods. Economically vibrant, environmentally sensitive, visually pleasing, socially diverse, SeaTac will convey a positive identity and strong sense of place, as a livable, equitable, and sustainable city of the future. </a:t>
            </a:r>
          </a:p>
          <a:p>
            <a:pPr marL="0" indent="0">
              <a:buNone/>
            </a:pPr>
            <a:r>
              <a:rPr lang="en-US" sz="1800" i="1" dirty="0"/>
              <a:t>There will be expanded access to opportunities for all people living, working, and doing business in the community, as well as those who come to visit. The strength of SeaTac’s collective spirit will be found in those who call SeaTac home and within the entrepreneurs working hard to support thriving businesses and start new ones.</a:t>
            </a:r>
          </a:p>
          <a:p>
            <a:pPr marL="0" indent="0">
              <a:buNone/>
            </a:pPr>
            <a:r>
              <a:rPr lang="en-US" sz="1800" i="1" dirty="0"/>
              <a:t>As an international hub of hospitality, visitors traveling through SeaTac International Airport will enjoy premier destination opportunities. Residents and visitors alike will enjoy great parks and recreation activities.</a:t>
            </a:r>
          </a:p>
          <a:p>
            <a:pPr marL="0" indent="0">
              <a:buNone/>
            </a:pPr>
            <a:r>
              <a:rPr lang="en-US" sz="1800" i="1" dirty="0"/>
              <a:t>SeaTac’s transportation network, park and recreation facilities, utility systems and other public and private facilities, as well as the natural environmental setting—will be designed and maintained to enhance the quality of life and enrich the human spirit of this strong community.</a:t>
            </a:r>
          </a:p>
        </p:txBody>
      </p:sp>
      <p:sp>
        <p:nvSpPr>
          <p:cNvPr id="43014" name="AutoShape 6"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0" y="5748831"/>
            <a:ext cx="9144000" cy="655066"/>
            <a:chOff x="0" y="5748831"/>
            <a:chExt cx="9144000" cy="655066"/>
          </a:xfrm>
        </p:grpSpPr>
        <p:grpSp>
          <p:nvGrpSpPr>
            <p:cNvPr id="21" name="Group 20"/>
            <p:cNvGrpSpPr/>
            <p:nvPr/>
          </p:nvGrpSpPr>
          <p:grpSpPr>
            <a:xfrm>
              <a:off x="0" y="5993864"/>
              <a:ext cx="9144000" cy="410033"/>
              <a:chOff x="0" y="5993864"/>
              <a:chExt cx="9144000" cy="410033"/>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24" name="Picture 23"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spTree>
    <p:extLst>
      <p:ext uri="{BB962C8B-B14F-4D97-AF65-F5344CB8AC3E}">
        <p14:creationId xmlns:p14="http://schemas.microsoft.com/office/powerpoint/2010/main" val="889302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11" name="Title 1"/>
          <p:cNvSpPr>
            <a:spLocks noGrp="1"/>
          </p:cNvSpPr>
          <p:nvPr>
            <p:ph type="title"/>
          </p:nvPr>
        </p:nvSpPr>
        <p:spPr>
          <a:xfrm>
            <a:off x="0" y="0"/>
            <a:ext cx="8893098" cy="921057"/>
          </a:xfrm>
          <a:noFill/>
        </p:spPr>
        <p:txBody>
          <a:bodyPr>
            <a:noAutofit/>
          </a:bodyPr>
          <a:lstStyle/>
          <a:p>
            <a:pPr marL="396875" lvl="1" algn="l" defTabSz="914380" rtl="0">
              <a:spcBef>
                <a:spcPct val="20000"/>
              </a:spcBef>
              <a:defRPr/>
            </a:pPr>
            <a:r>
              <a:rPr lang="en-US" sz="2800" b="1" kern="1200" dirty="0">
                <a:solidFill>
                  <a:schemeClr val="bg1"/>
                </a:solidFill>
                <a:effectLst>
                  <a:outerShdw blurRad="38100" dist="38100" dir="2700000" algn="tl">
                    <a:srgbClr val="000000">
                      <a:alpha val="43137"/>
                    </a:srgbClr>
                  </a:outerShdw>
                </a:effectLst>
                <a:latin typeface="+mn-lt"/>
                <a:ea typeface="+mn-ea"/>
                <a:cs typeface="+mn-cs"/>
              </a:rPr>
              <a:t>Introduction and Vision Statement Cont.</a:t>
            </a:r>
            <a:endParaRPr lang="en-US" sz="2600" kern="1200" dirty="0">
              <a:solidFill>
                <a:schemeClr val="bg1"/>
              </a:solidFill>
              <a:latin typeface="+mn-lt"/>
              <a:ea typeface="+mn-ea"/>
              <a:cs typeface="+mn-cs"/>
            </a:endParaRPr>
          </a:p>
        </p:txBody>
      </p:sp>
      <p:sp>
        <p:nvSpPr>
          <p:cNvPr id="8" name="Content Placeholder 7"/>
          <p:cNvSpPr>
            <a:spLocks noGrp="1"/>
          </p:cNvSpPr>
          <p:nvPr>
            <p:ph idx="1"/>
          </p:nvPr>
        </p:nvSpPr>
        <p:spPr>
          <a:xfrm>
            <a:off x="460374" y="1148263"/>
            <a:ext cx="8302626" cy="4542084"/>
          </a:xfrm>
        </p:spPr>
        <p:txBody>
          <a:bodyPr vert="horz" lIns="0" tIns="0" rIns="0" bIns="0" rtlCol="0">
            <a:noAutofit/>
          </a:bodyPr>
          <a:lstStyle/>
          <a:p>
            <a:pPr marL="0" indent="0">
              <a:buNone/>
            </a:pPr>
            <a:r>
              <a:rPr lang="en-US" sz="2000" b="1" i="1" dirty="0"/>
              <a:t>SeaTac’s Comprehensive Plan Vision Statement Cont.:</a:t>
            </a:r>
          </a:p>
          <a:p>
            <a:pPr marL="0" indent="0">
              <a:buNone/>
            </a:pPr>
            <a:r>
              <a:rPr lang="en-US" sz="1800" i="1" dirty="0"/>
              <a:t>By 2044:</a:t>
            </a:r>
          </a:p>
          <a:p>
            <a:pPr marL="0" indent="0">
              <a:buNone/>
            </a:pPr>
            <a:r>
              <a:rPr lang="en-US" sz="1800" i="1" dirty="0"/>
              <a:t>•	Urban villages along the International Boulevard corridor, will anchor SeaTac’s Urban Center and provide vibrant, higher density business and residential districts adjacent to the light rail stations where most job and housing growth will be concentrated and there are a variety of amenities and activities for residents, workers, and visitors to enjoy.</a:t>
            </a:r>
          </a:p>
          <a:p>
            <a:pPr marL="0" indent="0">
              <a:buNone/>
            </a:pPr>
            <a:r>
              <a:rPr lang="en-US" sz="1800" i="1" dirty="0"/>
              <a:t>•	Neighborhood villages will emerge and expand at central locations outside of the Urban Center as important community where people can easily walk to access healthy foods, shops, work, schools, parks, and daily services.</a:t>
            </a:r>
          </a:p>
          <a:p>
            <a:pPr marL="0" indent="0">
              <a:buNone/>
            </a:pPr>
            <a:r>
              <a:rPr lang="en-US" sz="1800" i="1" dirty="0"/>
              <a:t>•	Corner stores will provide new opportunities for entrepreneurship and local businesses, while providing access to daily goods and services in walking distance of people’s homes.</a:t>
            </a:r>
          </a:p>
          <a:p>
            <a:pPr marL="0" indent="0">
              <a:buNone/>
            </a:pPr>
            <a:r>
              <a:rPr lang="en-US" sz="1800" i="1" dirty="0"/>
              <a:t>•	Flexible, warehouse, industrial districts will provide new jobs and economic opportunities that support the international airport and other regional commerce activities.</a:t>
            </a:r>
          </a:p>
          <a:p>
            <a:pPr marL="0" indent="0">
              <a:buNone/>
            </a:pPr>
            <a:r>
              <a:rPr lang="en-US" sz="1800" i="1" dirty="0"/>
              <a:t>GO TO WORD DOCUMENT AND SCAN THROUGH REVISIONS PROPOSED.</a:t>
            </a:r>
          </a:p>
        </p:txBody>
      </p:sp>
      <p:sp>
        <p:nvSpPr>
          <p:cNvPr id="43014" name="AutoShape 6"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0" y="5748831"/>
            <a:ext cx="9144000" cy="655066"/>
            <a:chOff x="0" y="5748831"/>
            <a:chExt cx="9144000" cy="655066"/>
          </a:xfrm>
        </p:grpSpPr>
        <p:grpSp>
          <p:nvGrpSpPr>
            <p:cNvPr id="21" name="Group 20"/>
            <p:cNvGrpSpPr/>
            <p:nvPr/>
          </p:nvGrpSpPr>
          <p:grpSpPr>
            <a:xfrm>
              <a:off x="0" y="5993864"/>
              <a:ext cx="9144000" cy="410033"/>
              <a:chOff x="0" y="5993864"/>
              <a:chExt cx="9144000" cy="410033"/>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24" name="Picture 23"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spTree>
    <p:extLst>
      <p:ext uri="{BB962C8B-B14F-4D97-AF65-F5344CB8AC3E}">
        <p14:creationId xmlns:p14="http://schemas.microsoft.com/office/powerpoint/2010/main" val="161451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11" name="Title 1"/>
          <p:cNvSpPr>
            <a:spLocks noGrp="1"/>
          </p:cNvSpPr>
          <p:nvPr>
            <p:ph type="title"/>
          </p:nvPr>
        </p:nvSpPr>
        <p:spPr>
          <a:xfrm>
            <a:off x="0" y="0"/>
            <a:ext cx="8893098" cy="921057"/>
          </a:xfrm>
          <a:noFill/>
        </p:spPr>
        <p:txBody>
          <a:bodyPr>
            <a:noAutofit/>
          </a:bodyPr>
          <a:lstStyle/>
          <a:p>
            <a:pPr marL="396875" lvl="1" algn="l" defTabSz="914380" rtl="0">
              <a:spcBef>
                <a:spcPct val="20000"/>
              </a:spcBef>
              <a:defRPr/>
            </a:pPr>
            <a:r>
              <a:rPr lang="en-US" sz="2800" b="1" kern="1200" dirty="0">
                <a:solidFill>
                  <a:schemeClr val="bg1"/>
                </a:solidFill>
                <a:effectLst>
                  <a:outerShdw blurRad="38100" dist="38100" dir="2700000" algn="tl">
                    <a:srgbClr val="000000">
                      <a:alpha val="43137"/>
                    </a:srgbClr>
                  </a:outerShdw>
                </a:effectLst>
                <a:latin typeface="+mn-lt"/>
                <a:ea typeface="+mn-ea"/>
                <a:cs typeface="+mn-cs"/>
              </a:rPr>
              <a:t>Economic Vitality Element</a:t>
            </a:r>
            <a:endParaRPr lang="en-US" sz="2600" kern="1200" dirty="0">
              <a:solidFill>
                <a:schemeClr val="bg1"/>
              </a:solidFill>
              <a:latin typeface="+mn-lt"/>
              <a:ea typeface="+mn-ea"/>
              <a:cs typeface="+mn-cs"/>
            </a:endParaRPr>
          </a:p>
        </p:txBody>
      </p:sp>
      <p:sp>
        <p:nvSpPr>
          <p:cNvPr id="43014" name="AutoShape 6"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0" y="5748831"/>
            <a:ext cx="9144000" cy="655066"/>
            <a:chOff x="0" y="5748831"/>
            <a:chExt cx="9144000" cy="655066"/>
          </a:xfrm>
        </p:grpSpPr>
        <p:grpSp>
          <p:nvGrpSpPr>
            <p:cNvPr id="21" name="Group 20"/>
            <p:cNvGrpSpPr/>
            <p:nvPr/>
          </p:nvGrpSpPr>
          <p:grpSpPr>
            <a:xfrm>
              <a:off x="0" y="5993864"/>
              <a:ext cx="9144000" cy="410033"/>
              <a:chOff x="0" y="5993864"/>
              <a:chExt cx="9144000" cy="410033"/>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24" name="Picture 23"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sp>
        <p:nvSpPr>
          <p:cNvPr id="6" name="Content Placeholder 7">
            <a:extLst>
              <a:ext uri="{FF2B5EF4-FFF2-40B4-BE49-F238E27FC236}">
                <a16:creationId xmlns:a16="http://schemas.microsoft.com/office/drawing/2014/main" id="{2332AC9A-E00C-9DD4-9BC0-0E60C47C6AA8}"/>
              </a:ext>
            </a:extLst>
          </p:cNvPr>
          <p:cNvSpPr txBox="1">
            <a:spLocks/>
          </p:cNvSpPr>
          <p:nvPr/>
        </p:nvSpPr>
        <p:spPr>
          <a:xfrm>
            <a:off x="471377" y="1227121"/>
            <a:ext cx="8302626" cy="4542084"/>
          </a:xfrm>
          <a:prstGeom prst="rect">
            <a:avLst/>
          </a:prstGeom>
        </p:spPr>
        <p:txBody>
          <a:bodyPr vert="horz" lIns="0" tIns="0" rIns="0" bIns="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marL="0" indent="0">
              <a:buFont typeface="Arial" panose="020B0604020202020204" pitchFamily="34" charset="0"/>
              <a:buNone/>
            </a:pPr>
            <a:r>
              <a:rPr lang="en-US" sz="2400" b="1" i="1" dirty="0"/>
              <a:t>SeaTac’s Vision for Economic Vitality </a:t>
            </a:r>
          </a:p>
          <a:p>
            <a:pPr marL="0" indent="0">
              <a:buFont typeface="Arial" panose="020B0604020202020204" pitchFamily="34" charset="0"/>
              <a:buNone/>
            </a:pPr>
            <a:r>
              <a:rPr lang="en-US" sz="2000" i="1" dirty="0"/>
              <a:t>SeaTac is a diverse and thriving community with a wide range of employment opportunities and access to job centers throughout the Seattle region via its robust public transit. The main driver of the SeaTac economy and employment is the presence of the Seattle-Tacoma International Airport. Future employment in SeaTac will be concentrated in the City’s Urban Villages as well as designated flex warehouse/industrial areas adjacent to the airport. The City will work with public, private, and nonprofit sector partners to empower and educate local businesses, entrepreneurs, and workers. Targeted investments in placemaking and quality of life improvements will help attract new visitors and employers to SeaTac. Transit oriented development (mixed-use housing and retail) will continue to expand around the three light rail stations.</a:t>
            </a:r>
          </a:p>
          <a:p>
            <a:pPr marL="0" indent="0">
              <a:buFont typeface="Arial" panose="020B0604020202020204" pitchFamily="34" charset="0"/>
              <a:buNone/>
            </a:pPr>
            <a:endParaRPr lang="en-US" sz="2000" i="1" dirty="0"/>
          </a:p>
          <a:p>
            <a:pPr marL="0" indent="0">
              <a:buFont typeface="Arial" panose="020B0604020202020204" pitchFamily="34" charset="0"/>
              <a:buNone/>
            </a:pPr>
            <a:r>
              <a:rPr lang="en-US" sz="2000" i="1" dirty="0"/>
              <a:t>GO TO WORD DOCUMENT AND SCAN THROUGH REVISIONS PROPOSED.</a:t>
            </a:r>
          </a:p>
        </p:txBody>
      </p:sp>
    </p:spTree>
    <p:extLst>
      <p:ext uri="{BB962C8B-B14F-4D97-AF65-F5344CB8AC3E}">
        <p14:creationId xmlns:p14="http://schemas.microsoft.com/office/powerpoint/2010/main" val="372067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11" name="Title 1"/>
          <p:cNvSpPr>
            <a:spLocks noGrp="1"/>
          </p:cNvSpPr>
          <p:nvPr>
            <p:ph type="title"/>
          </p:nvPr>
        </p:nvSpPr>
        <p:spPr>
          <a:xfrm>
            <a:off x="0" y="0"/>
            <a:ext cx="8893098" cy="921057"/>
          </a:xfrm>
          <a:noFill/>
        </p:spPr>
        <p:txBody>
          <a:bodyPr>
            <a:noAutofit/>
          </a:bodyPr>
          <a:lstStyle/>
          <a:p>
            <a:pPr marL="396875" lvl="1" algn="l" defTabSz="914380" rtl="0">
              <a:spcBef>
                <a:spcPct val="20000"/>
              </a:spcBef>
              <a:defRPr/>
            </a:pPr>
            <a:r>
              <a:rPr lang="en-US" sz="2800" b="1" kern="1200" dirty="0">
                <a:solidFill>
                  <a:schemeClr val="bg1"/>
                </a:solidFill>
                <a:effectLst>
                  <a:outerShdw blurRad="38100" dist="38100" dir="2700000" algn="tl">
                    <a:srgbClr val="000000">
                      <a:alpha val="43137"/>
                    </a:srgbClr>
                  </a:outerShdw>
                </a:effectLst>
                <a:latin typeface="+mn-lt"/>
                <a:ea typeface="+mn-ea"/>
                <a:cs typeface="+mn-cs"/>
              </a:rPr>
              <a:t>Land Use Goals, Polices, and Implementation Strategies</a:t>
            </a:r>
            <a:endParaRPr lang="en-US" sz="2600" kern="1200" dirty="0">
              <a:solidFill>
                <a:schemeClr val="bg1"/>
              </a:solidFill>
              <a:latin typeface="+mn-lt"/>
              <a:ea typeface="+mn-ea"/>
              <a:cs typeface="+mn-cs"/>
            </a:endParaRPr>
          </a:p>
        </p:txBody>
      </p:sp>
      <p:sp>
        <p:nvSpPr>
          <p:cNvPr id="43014" name="AutoShape 6"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0" y="5748831"/>
            <a:ext cx="9144000" cy="655066"/>
            <a:chOff x="0" y="5748831"/>
            <a:chExt cx="9144000" cy="655066"/>
          </a:xfrm>
        </p:grpSpPr>
        <p:grpSp>
          <p:nvGrpSpPr>
            <p:cNvPr id="21" name="Group 20"/>
            <p:cNvGrpSpPr/>
            <p:nvPr/>
          </p:nvGrpSpPr>
          <p:grpSpPr>
            <a:xfrm>
              <a:off x="0" y="5993864"/>
              <a:ext cx="9144000" cy="410033"/>
              <a:chOff x="0" y="5993864"/>
              <a:chExt cx="9144000" cy="410033"/>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24" name="Picture 23" descr="\\data02\data\_InterDepartment\Logos\LogosCityofSeaTacForInHouseUse\Full Color\City of SeaTac clear Logo RGB_est.tif"/>
            <p:cNvPicPr>
              <a:picLocks noChangeAspect="1" noChangeArrowheads="1"/>
            </p:cNvPicPr>
            <p:nvPr/>
          </p:nvPicPr>
          <p:blipFill>
            <a:blip r:embed="rId6" cstate="print"/>
            <a:srcRect/>
            <a:stretch>
              <a:fillRect/>
            </a:stretch>
          </p:blipFill>
          <p:spPr bwMode="auto">
            <a:xfrm>
              <a:off x="8131098" y="5748831"/>
              <a:ext cx="762000" cy="601134"/>
            </a:xfrm>
            <a:prstGeom prst="rect">
              <a:avLst/>
            </a:prstGeom>
            <a:noFill/>
          </p:spPr>
        </p:pic>
      </p:grpSp>
      <p:sp>
        <p:nvSpPr>
          <p:cNvPr id="6" name="Content Placeholder 7">
            <a:extLst>
              <a:ext uri="{FF2B5EF4-FFF2-40B4-BE49-F238E27FC236}">
                <a16:creationId xmlns:a16="http://schemas.microsoft.com/office/drawing/2014/main" id="{2332AC9A-E00C-9DD4-9BC0-0E60C47C6AA8}"/>
              </a:ext>
            </a:extLst>
          </p:cNvPr>
          <p:cNvSpPr txBox="1">
            <a:spLocks/>
          </p:cNvSpPr>
          <p:nvPr/>
        </p:nvSpPr>
        <p:spPr>
          <a:xfrm>
            <a:off x="533400" y="1044205"/>
            <a:ext cx="8302626" cy="4542084"/>
          </a:xfrm>
          <a:prstGeom prst="rect">
            <a:avLst/>
          </a:prstGeom>
        </p:spPr>
        <p:txBody>
          <a:bodyPr vert="horz" lIns="0" tIns="0" rIns="0" bIns="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marL="0" indent="0">
              <a:buFont typeface="Arial" panose="020B0604020202020204" pitchFamily="34" charset="0"/>
              <a:buNone/>
            </a:pPr>
            <a:endParaRPr lang="en-US" sz="1700" i="1" dirty="0"/>
          </a:p>
        </p:txBody>
      </p:sp>
      <p:sp>
        <p:nvSpPr>
          <p:cNvPr id="7" name="Content Placeholder 7">
            <a:extLst>
              <a:ext uri="{FF2B5EF4-FFF2-40B4-BE49-F238E27FC236}">
                <a16:creationId xmlns:a16="http://schemas.microsoft.com/office/drawing/2014/main" id="{B1F57966-9C1B-CF0A-61CD-42307B4283D3}"/>
              </a:ext>
            </a:extLst>
          </p:cNvPr>
          <p:cNvSpPr txBox="1">
            <a:spLocks/>
          </p:cNvSpPr>
          <p:nvPr/>
        </p:nvSpPr>
        <p:spPr>
          <a:xfrm>
            <a:off x="471377" y="1227121"/>
            <a:ext cx="8302626" cy="4542084"/>
          </a:xfrm>
          <a:prstGeom prst="rect">
            <a:avLst/>
          </a:prstGeom>
        </p:spPr>
        <p:txBody>
          <a:bodyPr vert="horz" lIns="0" tIns="0" rIns="0" bIns="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marL="0" indent="0">
              <a:buFont typeface="Arial" panose="020B0604020202020204" pitchFamily="34" charset="0"/>
              <a:buNone/>
            </a:pPr>
            <a:r>
              <a:rPr lang="en-US" sz="2000" b="1" i="1" dirty="0"/>
              <a:t>Policies:</a:t>
            </a:r>
          </a:p>
          <a:p>
            <a:r>
              <a:rPr lang="en-US" sz="2000" i="1" dirty="0"/>
              <a:t>Updates to policies previously reviewed by Planning Commission</a:t>
            </a:r>
          </a:p>
          <a:p>
            <a:r>
              <a:rPr lang="en-US" sz="2000" i="1" dirty="0"/>
              <a:t>New policies not yet seen by Planning Commission </a:t>
            </a:r>
          </a:p>
          <a:p>
            <a:r>
              <a:rPr lang="en-US" sz="2000" i="1" dirty="0">
                <a:highlight>
                  <a:srgbClr val="FFFF00"/>
                </a:highlight>
              </a:rPr>
              <a:t>Changes to policies since last PC review are highlighted</a:t>
            </a:r>
          </a:p>
          <a:p>
            <a:pPr marL="0" indent="0">
              <a:buNone/>
            </a:pPr>
            <a:endParaRPr lang="en-US" sz="2000" i="1" dirty="0"/>
          </a:p>
          <a:p>
            <a:pPr marL="0" indent="0">
              <a:buNone/>
            </a:pPr>
            <a:r>
              <a:rPr lang="en-US" sz="2000" b="1" i="1" dirty="0"/>
              <a:t>Implementation Strategies:</a:t>
            </a:r>
          </a:p>
          <a:p>
            <a:r>
              <a:rPr lang="en-US" sz="2000" i="1" dirty="0"/>
              <a:t>Updates to existing implementation strategies</a:t>
            </a:r>
          </a:p>
          <a:p>
            <a:r>
              <a:rPr lang="en-US" sz="2000" i="1" dirty="0"/>
              <a:t>Addition of new implementation strategies</a:t>
            </a:r>
          </a:p>
          <a:p>
            <a:pPr marL="0" indent="0">
              <a:buNone/>
            </a:pPr>
            <a:endParaRPr lang="en-US" sz="2000" i="1" dirty="0"/>
          </a:p>
          <a:p>
            <a:pPr marL="0" indent="0">
              <a:buNone/>
            </a:pPr>
            <a:endParaRPr lang="en-US" sz="2000" i="1" dirty="0"/>
          </a:p>
          <a:p>
            <a:pPr marL="0" indent="0">
              <a:buFont typeface="Arial" panose="020B0604020202020204" pitchFamily="34" charset="0"/>
              <a:buNone/>
            </a:pPr>
            <a:r>
              <a:rPr lang="en-US" sz="2000" i="1" dirty="0"/>
              <a:t>GO TO WORD DOCUMENT AND SCAN THROUGH REVISIONS PROPOSED.</a:t>
            </a:r>
          </a:p>
        </p:txBody>
      </p:sp>
    </p:spTree>
    <p:extLst>
      <p:ext uri="{BB962C8B-B14F-4D97-AF65-F5344CB8AC3E}">
        <p14:creationId xmlns:p14="http://schemas.microsoft.com/office/powerpoint/2010/main" val="20166360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A947E10F89DF419B91A52854F4CE38" ma:contentTypeVersion="9" ma:contentTypeDescription="Create a new document." ma:contentTypeScope="" ma:versionID="eb4cdd850644da55119528e8b7c05bef">
  <xsd:schema xmlns:xsd="http://www.w3.org/2001/XMLSchema" xmlns:xs="http://www.w3.org/2001/XMLSchema" xmlns:p="http://schemas.microsoft.com/office/2006/metadata/properties" xmlns:ns2="d5da3b79-53d5-4390-af6b-b3fa866132fb" targetNamespace="http://schemas.microsoft.com/office/2006/metadata/properties" ma:root="true" ma:fieldsID="3bf489e409fed2bd02cf534950c47f80" ns2:_="">
    <xsd:import namespace="d5da3b79-53d5-4390-af6b-b3fa866132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Alert" minOccurs="0"/>
                <xsd:element ref="ns2:Aler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a3b79-53d5-4390-af6b-b3fa866132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Alert" ma:index="15" nillable="true" ma:displayName="Alert" ma:description="Save to Desktop to use template" ma:format="Dropdown" ma:internalName="Alert">
      <xsd:simpleType>
        <xsd:restriction base="dms:Text">
          <xsd:maxLength value="255"/>
        </xsd:restriction>
      </xsd:simpleType>
    </xsd:element>
    <xsd:element name="Alerts" ma:index="16" nillable="true" ma:displayName="Alerts" ma:default="Save to Desktop before using template" ma:description="Alert Instructions" ma:format="Dropdown" ma:internalName="Alert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lerts xmlns="d5da3b79-53d5-4390-af6b-b3fa866132fb">Save to Desktop before using template</Alerts>
    <Alert xmlns="d5da3b79-53d5-4390-af6b-b3fa866132f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EB817C-CC3F-43BF-90D7-10B588B0C6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da3b79-53d5-4390-af6b-b3fa866132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B8F6D0-30CB-44AD-8611-E2766F490B24}">
  <ds:schemaRef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69ec5e83-e126-4c1b-9b43-f90226e1e0e1"/>
    <ds:schemaRef ds:uri="http://schemas.microsoft.com/office/2006/metadata/properties"/>
    <ds:schemaRef ds:uri="http://schemas.microsoft.com/office/infopath/2007/PartnerControls"/>
    <ds:schemaRef ds:uri="bd3cc5ae-07b2-4c17-bbbd-c640cb61ae8c"/>
    <ds:schemaRef ds:uri="d5da3b79-53d5-4390-af6b-b3fa866132fb"/>
  </ds:schemaRefs>
</ds:datastoreItem>
</file>

<file path=customXml/itemProps3.xml><?xml version="1.0" encoding="utf-8"?>
<ds:datastoreItem xmlns:ds="http://schemas.openxmlformats.org/officeDocument/2006/customXml" ds:itemID="{85D877FE-7D06-47CF-B77A-E9CD701695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30089</TotalTime>
  <Words>1496</Words>
  <Application>Microsoft Office PowerPoint</Application>
  <PresentationFormat>Custom</PresentationFormat>
  <Paragraphs>153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PRESENTATION OVERVIEW</vt:lpstr>
      <vt:lpstr>POTENTIAL COMMISSION ACTION</vt:lpstr>
      <vt:lpstr>ENVISION SEATAC 2044 PROJECT: PHASES &amp; TIMELINE</vt:lpstr>
      <vt:lpstr>COMPREHENSIVE PLAN UPDATES: Introduction and Vision Statement Economic Vitality Element Land Use, Urban Center, and Neighborhoods  </vt:lpstr>
      <vt:lpstr>Introduction and Vision Statement</vt:lpstr>
      <vt:lpstr>Introduction and Vision Statement Cont.</vt:lpstr>
      <vt:lpstr>Economic Vitality Element</vt:lpstr>
      <vt:lpstr>Land Use Goals, Polices, and Implementation Strategies</vt:lpstr>
      <vt:lpstr>Urban Center and Neighborhoods</vt:lpstr>
      <vt:lpstr>Urban Center Implementation Strategies</vt:lpstr>
      <vt:lpstr>Neighborhoods Implementation Strategies</vt:lpstr>
      <vt:lpstr>POTENTIAL COMMISSION ACTION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ksum</dc:creator>
  <cp:lastModifiedBy>Kate Kaehny</cp:lastModifiedBy>
  <cp:revision>682</cp:revision>
  <cp:lastPrinted>2023-03-28T00:44:49Z</cp:lastPrinted>
  <dcterms:created xsi:type="dcterms:W3CDTF">2016-05-20T16:25:17Z</dcterms:created>
  <dcterms:modified xsi:type="dcterms:W3CDTF">2024-08-20T21:58:55Z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0x0101004CA947E10F89DF419B91A52854F4CE38</vt:lpwstr>
  </property>
</Properties>
</file>