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Lst>
  <p:notesMasterIdLst>
    <p:notesMasterId r:id="rId12"/>
  </p:notesMasterIdLst>
  <p:handoutMasterIdLst>
    <p:handoutMasterId r:id="rId13"/>
  </p:handoutMasterIdLst>
  <p:sldIdLst>
    <p:sldId id="302" r:id="rId2"/>
    <p:sldId id="354" r:id="rId3"/>
    <p:sldId id="361" r:id="rId4"/>
    <p:sldId id="346" r:id="rId5"/>
    <p:sldId id="356" r:id="rId6"/>
    <p:sldId id="360" r:id="rId7"/>
    <p:sldId id="353" r:id="rId8"/>
    <p:sldId id="345" r:id="rId9"/>
    <p:sldId id="336" r:id="rId10"/>
    <p:sldId id="350" r:id="rId11"/>
  </p:sldIdLst>
  <p:sldSz cx="9144000" cy="64008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16"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oodmass" initials="a" lastIdx="1" clrIdx="0">
    <p:extLst>
      <p:ext uri="{19B8F6BF-5375-455C-9EA6-DF929625EA0E}">
        <p15:presenceInfo xmlns:p15="http://schemas.microsoft.com/office/powerpoint/2012/main" userId="woodmas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54275"/>
    <a:srgbClr val="D5F4FF"/>
    <a:srgbClr val="B9D0FF"/>
    <a:srgbClr val="00698E"/>
    <a:srgbClr val="00B0F0"/>
    <a:srgbClr val="0094C8"/>
    <a:srgbClr val="0097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9" autoAdjust="0"/>
    <p:restoredTop sz="74594" autoAdjust="0"/>
  </p:normalViewPr>
  <p:slideViewPr>
    <p:cSldViewPr>
      <p:cViewPr varScale="1">
        <p:scale>
          <a:sx n="65" d="100"/>
          <a:sy n="65" d="100"/>
        </p:scale>
        <p:origin x="1882" y="43"/>
      </p:cViewPr>
      <p:guideLst>
        <p:guide orient="horz" pos="2016"/>
        <p:guide pos="2880"/>
      </p:guideLst>
    </p:cSldViewPr>
  </p:slideViewPr>
  <p:outlineViewPr>
    <p:cViewPr>
      <p:scale>
        <a:sx n="33" d="100"/>
        <a:sy n="33" d="100"/>
      </p:scale>
      <p:origin x="0" y="1413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3012329" cy="462120"/>
          </a:xfrm>
          <a:prstGeom prst="rect">
            <a:avLst/>
          </a:prstGeom>
        </p:spPr>
        <p:txBody>
          <a:bodyPr vert="horz" lIns="90732" tIns="45366" rIns="90732" bIns="45366" rtlCol="0"/>
          <a:lstStyle>
            <a:lvl1pPr algn="l">
              <a:defRPr sz="1200"/>
            </a:lvl1pPr>
          </a:lstStyle>
          <a:p>
            <a:endParaRPr lang="en-US"/>
          </a:p>
        </p:txBody>
      </p:sp>
      <p:sp>
        <p:nvSpPr>
          <p:cNvPr id="3" name="Date Placeholder 2"/>
          <p:cNvSpPr>
            <a:spLocks noGrp="1"/>
          </p:cNvSpPr>
          <p:nvPr>
            <p:ph type="dt" sz="quarter" idx="1"/>
          </p:nvPr>
        </p:nvSpPr>
        <p:spPr>
          <a:xfrm>
            <a:off x="3936176" y="0"/>
            <a:ext cx="3012329" cy="462120"/>
          </a:xfrm>
          <a:prstGeom prst="rect">
            <a:avLst/>
          </a:prstGeom>
        </p:spPr>
        <p:txBody>
          <a:bodyPr vert="horz" lIns="90732" tIns="45366" rIns="90732" bIns="45366" rtlCol="0"/>
          <a:lstStyle>
            <a:lvl1pPr algn="r">
              <a:defRPr sz="1200"/>
            </a:lvl1pPr>
          </a:lstStyle>
          <a:p>
            <a:fld id="{FE719E64-CDBE-4C83-B268-2ABC96E6A21C}" type="datetimeFigureOut">
              <a:rPr lang="en-US" smtClean="0"/>
              <a:pPr/>
              <a:t>10/12/2021</a:t>
            </a:fld>
            <a:endParaRPr lang="en-US"/>
          </a:p>
        </p:txBody>
      </p:sp>
      <p:sp>
        <p:nvSpPr>
          <p:cNvPr id="4" name="Footer Placeholder 3"/>
          <p:cNvSpPr>
            <a:spLocks noGrp="1"/>
          </p:cNvSpPr>
          <p:nvPr>
            <p:ph type="ftr" sz="quarter" idx="2"/>
          </p:nvPr>
        </p:nvSpPr>
        <p:spPr>
          <a:xfrm>
            <a:off x="3" y="8772378"/>
            <a:ext cx="3012329" cy="462120"/>
          </a:xfrm>
          <a:prstGeom prst="rect">
            <a:avLst/>
          </a:prstGeom>
        </p:spPr>
        <p:txBody>
          <a:bodyPr vert="horz" lIns="90732" tIns="45366" rIns="90732" bIns="45366" rtlCol="0" anchor="b"/>
          <a:lstStyle>
            <a:lvl1pPr algn="l">
              <a:defRPr sz="1200"/>
            </a:lvl1pPr>
          </a:lstStyle>
          <a:p>
            <a:endParaRPr lang="en-US"/>
          </a:p>
        </p:txBody>
      </p:sp>
      <p:sp>
        <p:nvSpPr>
          <p:cNvPr id="5" name="Slide Number Placeholder 4"/>
          <p:cNvSpPr>
            <a:spLocks noGrp="1"/>
          </p:cNvSpPr>
          <p:nvPr>
            <p:ph type="sldNum" sz="quarter" idx="3"/>
          </p:nvPr>
        </p:nvSpPr>
        <p:spPr>
          <a:xfrm>
            <a:off x="3936176" y="8772378"/>
            <a:ext cx="3012329" cy="462120"/>
          </a:xfrm>
          <a:prstGeom prst="rect">
            <a:avLst/>
          </a:prstGeom>
        </p:spPr>
        <p:txBody>
          <a:bodyPr vert="horz" lIns="90732" tIns="45366" rIns="90732" bIns="45366" rtlCol="0" anchor="b"/>
          <a:lstStyle>
            <a:lvl1pPr algn="r">
              <a:defRPr sz="1200"/>
            </a:lvl1pPr>
          </a:lstStyle>
          <a:p>
            <a:fld id="{67F9F812-8CA6-4BDF-A105-0C23F674076C}" type="slidenum">
              <a:rPr lang="en-US" smtClean="0"/>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3012329" cy="462120"/>
          </a:xfrm>
          <a:prstGeom prst="rect">
            <a:avLst/>
          </a:prstGeom>
        </p:spPr>
        <p:txBody>
          <a:bodyPr vert="horz" lIns="90732" tIns="45366" rIns="90732" bIns="45366" rtlCol="0"/>
          <a:lstStyle>
            <a:lvl1pPr algn="l">
              <a:defRPr sz="1200"/>
            </a:lvl1pPr>
          </a:lstStyle>
          <a:p>
            <a:endParaRPr lang="en-US"/>
          </a:p>
        </p:txBody>
      </p:sp>
      <p:sp>
        <p:nvSpPr>
          <p:cNvPr id="3" name="Date Placeholder 2"/>
          <p:cNvSpPr>
            <a:spLocks noGrp="1"/>
          </p:cNvSpPr>
          <p:nvPr>
            <p:ph type="dt" idx="1"/>
          </p:nvPr>
        </p:nvSpPr>
        <p:spPr>
          <a:xfrm>
            <a:off x="3936176" y="0"/>
            <a:ext cx="3012329" cy="462120"/>
          </a:xfrm>
          <a:prstGeom prst="rect">
            <a:avLst/>
          </a:prstGeom>
        </p:spPr>
        <p:txBody>
          <a:bodyPr vert="horz" lIns="90732" tIns="45366" rIns="90732" bIns="45366" rtlCol="0"/>
          <a:lstStyle>
            <a:lvl1pPr algn="r">
              <a:defRPr sz="1200"/>
            </a:lvl1pPr>
          </a:lstStyle>
          <a:p>
            <a:fld id="{464C1B26-6596-4D52-B864-0292756822E4}" type="datetimeFigureOut">
              <a:rPr lang="en-US" smtClean="0"/>
              <a:pPr/>
              <a:t>10/12/2021</a:t>
            </a:fld>
            <a:endParaRPr lang="en-US"/>
          </a:p>
        </p:txBody>
      </p:sp>
      <p:sp>
        <p:nvSpPr>
          <p:cNvPr id="4" name="Slide Image Placeholder 3"/>
          <p:cNvSpPr>
            <a:spLocks noGrp="1" noRot="1" noChangeAspect="1"/>
          </p:cNvSpPr>
          <p:nvPr>
            <p:ph type="sldImg" idx="2"/>
          </p:nvPr>
        </p:nvSpPr>
        <p:spPr>
          <a:xfrm>
            <a:off x="1001713" y="692150"/>
            <a:ext cx="4946650" cy="3463925"/>
          </a:xfrm>
          <a:prstGeom prst="rect">
            <a:avLst/>
          </a:prstGeom>
          <a:noFill/>
          <a:ln w="12700">
            <a:solidFill>
              <a:prstClr val="black"/>
            </a:solidFill>
          </a:ln>
        </p:spPr>
        <p:txBody>
          <a:bodyPr vert="horz" lIns="90732" tIns="45366" rIns="90732" bIns="45366" rtlCol="0" anchor="ctr"/>
          <a:lstStyle/>
          <a:p>
            <a:endParaRPr lang="en-US"/>
          </a:p>
        </p:txBody>
      </p:sp>
      <p:sp>
        <p:nvSpPr>
          <p:cNvPr id="5" name="Notes Placeholder 4"/>
          <p:cNvSpPr>
            <a:spLocks noGrp="1"/>
          </p:cNvSpPr>
          <p:nvPr>
            <p:ph type="body" sz="quarter" idx="3"/>
          </p:nvPr>
        </p:nvSpPr>
        <p:spPr>
          <a:xfrm>
            <a:off x="695640" y="4387770"/>
            <a:ext cx="5558801" cy="4155919"/>
          </a:xfrm>
          <a:prstGeom prst="rect">
            <a:avLst/>
          </a:prstGeom>
        </p:spPr>
        <p:txBody>
          <a:bodyPr vert="horz" lIns="90732" tIns="45366" rIns="90732" bIns="4536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3" y="8772378"/>
            <a:ext cx="3012329" cy="462120"/>
          </a:xfrm>
          <a:prstGeom prst="rect">
            <a:avLst/>
          </a:prstGeom>
        </p:spPr>
        <p:txBody>
          <a:bodyPr vert="horz" lIns="90732" tIns="45366" rIns="90732" bIns="45366" rtlCol="0" anchor="b"/>
          <a:lstStyle>
            <a:lvl1pPr algn="l">
              <a:defRPr sz="1200"/>
            </a:lvl1pPr>
          </a:lstStyle>
          <a:p>
            <a:endParaRPr lang="en-US"/>
          </a:p>
        </p:txBody>
      </p:sp>
      <p:sp>
        <p:nvSpPr>
          <p:cNvPr id="7" name="Slide Number Placeholder 6"/>
          <p:cNvSpPr>
            <a:spLocks noGrp="1"/>
          </p:cNvSpPr>
          <p:nvPr>
            <p:ph type="sldNum" sz="quarter" idx="5"/>
          </p:nvPr>
        </p:nvSpPr>
        <p:spPr>
          <a:xfrm>
            <a:off x="3936176" y="8772378"/>
            <a:ext cx="3012329" cy="462120"/>
          </a:xfrm>
          <a:prstGeom prst="rect">
            <a:avLst/>
          </a:prstGeom>
        </p:spPr>
        <p:txBody>
          <a:bodyPr vert="horz" lIns="90732" tIns="45366" rIns="90732" bIns="45366" rtlCol="0" anchor="b"/>
          <a:lstStyle>
            <a:lvl1pPr algn="r">
              <a:defRPr sz="1200"/>
            </a:lvl1pPr>
          </a:lstStyle>
          <a:p>
            <a:fld id="{EE7A724E-A3BA-4CCE-B606-AB2DD990C10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1713" y="692150"/>
            <a:ext cx="4946650" cy="346392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E7A724E-A3BA-4CCE-B606-AB2DD990C107}"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Remove all text from</a:t>
            </a:r>
            <a:r>
              <a:rPr lang="en-US" baseline="0" dirty="0"/>
              <a:t> this page that is not relevant to your project. Remove descriptions in red.</a:t>
            </a:r>
          </a:p>
          <a:p>
            <a:r>
              <a:rPr lang="en-US" baseline="0" dirty="0"/>
              <a:t>If you need to add additional text, duplicate this slide to continue your list.</a:t>
            </a:r>
            <a:endParaRPr lang="en-US" dirty="0"/>
          </a:p>
          <a:p>
            <a:r>
              <a:rPr lang="en-US" sz="2000" dirty="0">
                <a:solidFill>
                  <a:schemeClr val="bg1">
                    <a:lumMod val="50000"/>
                  </a:schemeClr>
                </a:solidFill>
              </a:rPr>
              <a:t>HEADER TITLE ALL CAPS AT FONT SIZE 20 CALIBRI (BODY), BOLD</a:t>
            </a:r>
          </a:p>
          <a:p>
            <a:pPr marL="0" lvl="1">
              <a:spcBef>
                <a:spcPts val="744"/>
              </a:spcBef>
            </a:pPr>
            <a:r>
              <a:rPr lang="en-US" sz="1800" dirty="0"/>
              <a:t>Insert text at font size 18 Calibri (Body)</a:t>
            </a:r>
          </a:p>
          <a:p>
            <a:endParaRPr lang="en-US" dirty="0"/>
          </a:p>
        </p:txBody>
      </p:sp>
      <p:sp>
        <p:nvSpPr>
          <p:cNvPr id="4" name="Slide Number Placeholder 3"/>
          <p:cNvSpPr>
            <a:spLocks noGrp="1"/>
          </p:cNvSpPr>
          <p:nvPr>
            <p:ph type="sldNum" sz="quarter" idx="10"/>
          </p:nvPr>
        </p:nvSpPr>
        <p:spPr/>
        <p:txBody>
          <a:bodyPr/>
          <a:lstStyle/>
          <a:p>
            <a:fld id="{EE7A724E-A3BA-4CCE-B606-AB2DD990C107}" type="slidenum">
              <a:rPr lang="en-US" smtClean="0"/>
              <a:pPr/>
              <a:t>10</a:t>
            </a:fld>
            <a:endParaRPr lang="en-US"/>
          </a:p>
        </p:txBody>
      </p:sp>
    </p:spTree>
    <p:extLst>
      <p:ext uri="{BB962C8B-B14F-4D97-AF65-F5344CB8AC3E}">
        <p14:creationId xmlns:p14="http://schemas.microsoft.com/office/powerpoint/2010/main" val="33378128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PURPOSE: Mention that no further action is required by Council but looking for feedback.</a:t>
            </a:r>
          </a:p>
          <a:p>
            <a:endParaRPr lang="en-US" dirty="0"/>
          </a:p>
          <a:p>
            <a:r>
              <a:rPr lang="en-US" dirty="0"/>
              <a:t>KEY POINTS: Mention what City of SeaTac programs eligible: senior programs, rec scholarships, etc. as you talk about #2 </a:t>
            </a:r>
            <a:endParaRPr lang="en-US" sz="1800" dirty="0"/>
          </a:p>
          <a:p>
            <a:endParaRPr lang="en-US" dirty="0"/>
          </a:p>
        </p:txBody>
      </p:sp>
      <p:sp>
        <p:nvSpPr>
          <p:cNvPr id="4" name="Slide Number Placeholder 3"/>
          <p:cNvSpPr>
            <a:spLocks noGrp="1"/>
          </p:cNvSpPr>
          <p:nvPr>
            <p:ph type="sldNum" sz="quarter" idx="10"/>
          </p:nvPr>
        </p:nvSpPr>
        <p:spPr/>
        <p:txBody>
          <a:bodyPr/>
          <a:lstStyle/>
          <a:p>
            <a:fld id="{EE7A724E-A3BA-4CCE-B606-AB2DD990C107}" type="slidenum">
              <a:rPr lang="en-US" smtClean="0"/>
              <a:pPr/>
              <a:t>2</a:t>
            </a:fld>
            <a:endParaRPr lang="en-US"/>
          </a:p>
        </p:txBody>
      </p:sp>
    </p:spTree>
    <p:extLst>
      <p:ext uri="{BB962C8B-B14F-4D97-AF65-F5344CB8AC3E}">
        <p14:creationId xmlns:p14="http://schemas.microsoft.com/office/powerpoint/2010/main" val="41165774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14413" y="696913"/>
            <a:ext cx="4981575" cy="3486150"/>
          </a:xfrm>
        </p:spPr>
      </p:sp>
      <p:sp>
        <p:nvSpPr>
          <p:cNvPr id="3" name="Notes Placeholder 2"/>
          <p:cNvSpPr>
            <a:spLocks noGrp="1"/>
          </p:cNvSpPr>
          <p:nvPr>
            <p:ph type="body" idx="1"/>
          </p:nvPr>
        </p:nvSpPr>
        <p:spPr/>
        <p:txBody>
          <a:bodyPr>
            <a:normAutofit/>
          </a:bodyPr>
          <a:lstStyle/>
          <a:p>
            <a:r>
              <a:rPr lang="en-US" sz="1200" i="1" dirty="0">
                <a:solidFill>
                  <a:srgbClr val="FF0000"/>
                </a:solidFill>
                <a:cs typeface="Calibri" panose="020F0502020204030204" pitchFamily="34" charset="0"/>
              </a:rPr>
              <a:t>STAFF – USE THIS FOR </a:t>
            </a:r>
            <a:r>
              <a:rPr lang="en-US" sz="1200" i="1" u="sng" dirty="0">
                <a:solidFill>
                  <a:srgbClr val="FF0000"/>
                </a:solidFill>
                <a:cs typeface="Calibri" panose="020F0502020204030204" pitchFamily="34" charset="0"/>
              </a:rPr>
              <a:t>COUNCIL</a:t>
            </a:r>
            <a:r>
              <a:rPr lang="en-US" sz="1200" i="1" dirty="0">
                <a:solidFill>
                  <a:srgbClr val="FF0000"/>
                </a:solidFill>
                <a:cs typeface="Calibri" panose="020F0502020204030204" pitchFamily="34" charset="0"/>
              </a:rPr>
              <a:t>]</a:t>
            </a:r>
          </a:p>
          <a:p>
            <a:r>
              <a:rPr lang="en-US" sz="1200" i="1" dirty="0">
                <a:solidFill>
                  <a:srgbClr val="FF0000"/>
                </a:solidFill>
                <a:cs typeface="Calibri" panose="020F0502020204030204" pitchFamily="34" charset="0"/>
              </a:rPr>
              <a:t>[Staff, please select potential actions from list or add a different action. </a:t>
            </a:r>
            <a:r>
              <a:rPr lang="en-US" sz="1200" b="1" i="1" dirty="0">
                <a:solidFill>
                  <a:srgbClr val="FF0000"/>
                </a:solidFill>
                <a:cs typeface="Calibri" panose="020F0502020204030204" pitchFamily="34" charset="0"/>
              </a:rPr>
              <a:t>Remove what is not relevant</a:t>
            </a:r>
            <a:r>
              <a:rPr lang="en-US" sz="1200" i="1" dirty="0">
                <a:solidFill>
                  <a:srgbClr val="FF0000"/>
                </a:solidFill>
                <a:cs typeface="Calibri" panose="020F0502020204030204" pitchFamily="34" charset="0"/>
              </a:rPr>
              <a:t>!]</a:t>
            </a:r>
          </a:p>
          <a:p>
            <a:endParaRPr lang="en-US" sz="1200" i="1" dirty="0">
              <a:solidFill>
                <a:srgbClr val="FF0000"/>
              </a:solidFill>
              <a:cs typeface="Calibri" panose="020F0502020204030204" pitchFamily="34" charset="0"/>
            </a:endParaRPr>
          </a:p>
          <a:p>
            <a:pPr marL="0" indent="0">
              <a:buNone/>
            </a:pPr>
            <a:r>
              <a:rPr lang="en-US" sz="2000" dirty="0">
                <a:solidFill>
                  <a:schemeClr val="bg1">
                    <a:lumMod val="50000"/>
                  </a:schemeClr>
                </a:solidFill>
              </a:rPr>
              <a:t>HEADER TITLE ALL CAPS AT FONT SIZE 20 CALIBRI (BODY), BOLD</a:t>
            </a:r>
          </a:p>
          <a:p>
            <a:pPr marL="0" lvl="1" indent="0">
              <a:spcBef>
                <a:spcPts val="750"/>
              </a:spcBef>
              <a:buNone/>
            </a:pPr>
            <a:r>
              <a:rPr lang="en-US" sz="1800" dirty="0"/>
              <a:t>Insert text at font size 18 Calibri (Body)</a:t>
            </a:r>
          </a:p>
          <a:p>
            <a:endParaRPr lang="en-US" dirty="0"/>
          </a:p>
        </p:txBody>
      </p:sp>
      <p:sp>
        <p:nvSpPr>
          <p:cNvPr id="4" name="Slide Number Placeholder 3"/>
          <p:cNvSpPr>
            <a:spLocks noGrp="1"/>
          </p:cNvSpPr>
          <p:nvPr>
            <p:ph type="sldNum" sz="quarter" idx="10"/>
          </p:nvPr>
        </p:nvSpPr>
        <p:spPr/>
        <p:txBody>
          <a:bodyPr/>
          <a:lstStyle/>
          <a:p>
            <a:fld id="{EE7A724E-A3BA-4CCE-B606-AB2DD990C107}" type="slidenum">
              <a:rPr lang="en-US" smtClean="0"/>
              <a:pPr/>
              <a:t>3</a:t>
            </a:fld>
            <a:endParaRPr lang="en-US"/>
          </a:p>
        </p:txBody>
      </p:sp>
    </p:spTree>
    <p:extLst>
      <p:ext uri="{BB962C8B-B14F-4D97-AF65-F5344CB8AC3E}">
        <p14:creationId xmlns:p14="http://schemas.microsoft.com/office/powerpoint/2010/main" val="4749972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Remove all text from</a:t>
            </a:r>
            <a:r>
              <a:rPr lang="en-US" baseline="0" dirty="0"/>
              <a:t> this page that is not relevant to your project. Remove descriptions in red.</a:t>
            </a:r>
          </a:p>
          <a:p>
            <a:r>
              <a:rPr lang="en-US" baseline="0" dirty="0"/>
              <a:t>If you need to add additional text, duplicate this slide to continue your list.</a:t>
            </a:r>
            <a:endParaRPr lang="en-US" dirty="0"/>
          </a:p>
          <a:p>
            <a:r>
              <a:rPr lang="en-US" sz="2000" dirty="0">
                <a:solidFill>
                  <a:schemeClr val="bg1">
                    <a:lumMod val="50000"/>
                  </a:schemeClr>
                </a:solidFill>
              </a:rPr>
              <a:t>HEADER TITLE ALL CAPS AT FONT SIZE 20 CALIBRI (BODY), BOLD</a:t>
            </a:r>
          </a:p>
          <a:p>
            <a:pPr marL="0" lvl="1">
              <a:spcBef>
                <a:spcPts val="744"/>
              </a:spcBef>
            </a:pPr>
            <a:r>
              <a:rPr lang="en-US" sz="1800" dirty="0"/>
              <a:t>Insert text at font size 18 Calibri (Body)</a:t>
            </a:r>
          </a:p>
          <a:p>
            <a:endParaRPr lang="en-US" dirty="0"/>
          </a:p>
        </p:txBody>
      </p:sp>
      <p:sp>
        <p:nvSpPr>
          <p:cNvPr id="4" name="Slide Number Placeholder 3"/>
          <p:cNvSpPr>
            <a:spLocks noGrp="1"/>
          </p:cNvSpPr>
          <p:nvPr>
            <p:ph type="sldNum" sz="quarter" idx="10"/>
          </p:nvPr>
        </p:nvSpPr>
        <p:spPr/>
        <p:txBody>
          <a:bodyPr/>
          <a:lstStyle/>
          <a:p>
            <a:fld id="{EE7A724E-A3BA-4CCE-B606-AB2DD990C107}" type="slidenum">
              <a:rPr lang="en-US" smtClean="0"/>
              <a:pPr/>
              <a:t>4</a:t>
            </a:fld>
            <a:endParaRPr lang="en-US"/>
          </a:p>
        </p:txBody>
      </p:sp>
    </p:spTree>
    <p:extLst>
      <p:ext uri="{BB962C8B-B14F-4D97-AF65-F5344CB8AC3E}">
        <p14:creationId xmlns:p14="http://schemas.microsoft.com/office/powerpoint/2010/main" val="27836741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Carl’s question: What happens if there are dollars left over after these priorities are funded? (This is really a topic of discussion)</a:t>
            </a:r>
            <a:endParaRPr lang="en-US" sz="1800" dirty="0"/>
          </a:p>
          <a:p>
            <a:endParaRPr lang="en-US" dirty="0"/>
          </a:p>
        </p:txBody>
      </p:sp>
      <p:sp>
        <p:nvSpPr>
          <p:cNvPr id="4" name="Slide Number Placeholder 3"/>
          <p:cNvSpPr>
            <a:spLocks noGrp="1"/>
          </p:cNvSpPr>
          <p:nvPr>
            <p:ph type="sldNum" sz="quarter" idx="10"/>
          </p:nvPr>
        </p:nvSpPr>
        <p:spPr/>
        <p:txBody>
          <a:bodyPr/>
          <a:lstStyle/>
          <a:p>
            <a:fld id="{EE7A724E-A3BA-4CCE-B606-AB2DD990C107}" type="slidenum">
              <a:rPr lang="en-US" smtClean="0"/>
              <a:pPr/>
              <a:t>5</a:t>
            </a:fld>
            <a:endParaRPr lang="en-US"/>
          </a:p>
        </p:txBody>
      </p:sp>
    </p:spTree>
    <p:extLst>
      <p:ext uri="{BB962C8B-B14F-4D97-AF65-F5344CB8AC3E}">
        <p14:creationId xmlns:p14="http://schemas.microsoft.com/office/powerpoint/2010/main" val="41548777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Remove all text from</a:t>
            </a:r>
            <a:r>
              <a:rPr lang="en-US" baseline="0" dirty="0"/>
              <a:t> this page that is not relevant to your project. Remove descriptions in red.</a:t>
            </a:r>
          </a:p>
          <a:p>
            <a:r>
              <a:rPr lang="en-US" baseline="0" dirty="0"/>
              <a:t>If you need to add additional text, duplicate this slide to continue your list.</a:t>
            </a:r>
            <a:endParaRPr lang="en-US" dirty="0"/>
          </a:p>
          <a:p>
            <a:r>
              <a:rPr lang="en-US" sz="2000" dirty="0">
                <a:solidFill>
                  <a:schemeClr val="bg1">
                    <a:lumMod val="50000"/>
                  </a:schemeClr>
                </a:solidFill>
              </a:rPr>
              <a:t>HEADER TITLE ALL CAPS AT FONT SIZE 20 CALIBRI (BODY), BOLD</a:t>
            </a:r>
          </a:p>
          <a:p>
            <a:pPr marL="0" lvl="1">
              <a:spcBef>
                <a:spcPts val="744"/>
              </a:spcBef>
            </a:pPr>
            <a:r>
              <a:rPr lang="en-US" sz="1800" dirty="0"/>
              <a:t>Insert text at font size 18 Calibri (Body)</a:t>
            </a:r>
          </a:p>
          <a:p>
            <a:endParaRPr lang="en-US" dirty="0"/>
          </a:p>
        </p:txBody>
      </p:sp>
      <p:sp>
        <p:nvSpPr>
          <p:cNvPr id="4" name="Slide Number Placeholder 3"/>
          <p:cNvSpPr>
            <a:spLocks noGrp="1"/>
          </p:cNvSpPr>
          <p:nvPr>
            <p:ph type="sldNum" sz="quarter" idx="10"/>
          </p:nvPr>
        </p:nvSpPr>
        <p:spPr/>
        <p:txBody>
          <a:bodyPr/>
          <a:lstStyle/>
          <a:p>
            <a:fld id="{EE7A724E-A3BA-4CCE-B606-AB2DD990C107}" type="slidenum">
              <a:rPr lang="en-US" smtClean="0"/>
              <a:pPr/>
              <a:t>6</a:t>
            </a:fld>
            <a:endParaRPr lang="en-US"/>
          </a:p>
        </p:txBody>
      </p:sp>
    </p:spTree>
    <p:extLst>
      <p:ext uri="{BB962C8B-B14F-4D97-AF65-F5344CB8AC3E}">
        <p14:creationId xmlns:p14="http://schemas.microsoft.com/office/powerpoint/2010/main" val="30779324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tabLst>
                <a:tab pos="286787" algn="l"/>
              </a:tabLst>
            </a:pPr>
            <a:r>
              <a:rPr lang="en-US" dirty="0">
                <a:cs typeface="Calibri" panose="020F0502020204030204" pitchFamily="34" charset="0"/>
              </a:rPr>
              <a:t>Applicants should review training material and the application checklist prior to signing into portal.</a:t>
            </a:r>
          </a:p>
          <a:p>
            <a:pPr defTabSz="907633">
              <a:tabLst>
                <a:tab pos="286787" algn="l"/>
              </a:tabLst>
              <a:defRPr/>
            </a:pPr>
            <a:r>
              <a:rPr lang="en-US" dirty="0">
                <a:cs typeface="Calibri" panose="020F0502020204030204" pitchFamily="34" charset="0"/>
              </a:rPr>
              <a:t>New applicants must consult with staff to the cities where they are considering before starting the application.  Each city has minimum requirements (supplemental application information.)</a:t>
            </a:r>
          </a:p>
          <a:p>
            <a:pPr>
              <a:tabLst>
                <a:tab pos="286787" algn="l"/>
              </a:tabLst>
            </a:pPr>
            <a:endParaRPr lang="en-US" dirty="0">
              <a:cs typeface="Calibri" panose="020F0502020204030204" pitchFamily="34" charset="0"/>
            </a:endParaRPr>
          </a:p>
          <a:p>
            <a:endParaRPr lang="en-US" dirty="0"/>
          </a:p>
        </p:txBody>
      </p:sp>
      <p:sp>
        <p:nvSpPr>
          <p:cNvPr id="4" name="Slide Number Placeholder 3"/>
          <p:cNvSpPr>
            <a:spLocks noGrp="1"/>
          </p:cNvSpPr>
          <p:nvPr>
            <p:ph type="sldNum" sz="quarter" idx="10"/>
          </p:nvPr>
        </p:nvSpPr>
        <p:spPr/>
        <p:txBody>
          <a:bodyPr/>
          <a:lstStyle/>
          <a:p>
            <a:fld id="{EE7A724E-A3BA-4CCE-B606-AB2DD990C107}" type="slidenum">
              <a:rPr lang="en-US" smtClean="0"/>
              <a:pPr/>
              <a:t>7</a:t>
            </a:fld>
            <a:endParaRPr lang="en-US"/>
          </a:p>
        </p:txBody>
      </p:sp>
    </p:spTree>
    <p:extLst>
      <p:ext uri="{BB962C8B-B14F-4D97-AF65-F5344CB8AC3E}">
        <p14:creationId xmlns:p14="http://schemas.microsoft.com/office/powerpoint/2010/main" val="31701761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defRPr/>
            </a:pPr>
            <a:r>
              <a:rPr lang="en-US" altLang="en-US" sz="1200" dirty="0">
                <a:cs typeface="Calibri" panose="020F0502020204030204" pitchFamily="34" charset="0"/>
              </a:rPr>
              <a:t>Mention that any allocations beyond $50,000 (city manager authority) will come before the Council.</a:t>
            </a:r>
          </a:p>
          <a:p>
            <a:endParaRPr lang="en-US" dirty="0"/>
          </a:p>
        </p:txBody>
      </p:sp>
      <p:sp>
        <p:nvSpPr>
          <p:cNvPr id="4" name="Slide Number Placeholder 3"/>
          <p:cNvSpPr>
            <a:spLocks noGrp="1"/>
          </p:cNvSpPr>
          <p:nvPr>
            <p:ph type="sldNum" sz="quarter" idx="10"/>
          </p:nvPr>
        </p:nvSpPr>
        <p:spPr/>
        <p:txBody>
          <a:bodyPr/>
          <a:lstStyle/>
          <a:p>
            <a:fld id="{EE7A724E-A3BA-4CCE-B606-AB2DD990C107}" type="slidenum">
              <a:rPr lang="en-US" smtClean="0"/>
              <a:pPr/>
              <a:t>8</a:t>
            </a:fld>
            <a:endParaRPr lang="en-US"/>
          </a:p>
        </p:txBody>
      </p:sp>
    </p:spTree>
    <p:extLst>
      <p:ext uri="{BB962C8B-B14F-4D97-AF65-F5344CB8AC3E}">
        <p14:creationId xmlns:p14="http://schemas.microsoft.com/office/powerpoint/2010/main" val="6949886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14413" y="696913"/>
            <a:ext cx="4981575" cy="3486150"/>
          </a:xfrm>
        </p:spPr>
      </p:sp>
      <p:sp>
        <p:nvSpPr>
          <p:cNvPr id="3" name="Notes Placeholder 2"/>
          <p:cNvSpPr>
            <a:spLocks noGrp="1"/>
          </p:cNvSpPr>
          <p:nvPr>
            <p:ph type="body" idx="1"/>
          </p:nvPr>
        </p:nvSpPr>
        <p:spPr/>
        <p:txBody>
          <a:bodyPr>
            <a:normAutofit/>
          </a:bodyPr>
          <a:lstStyle/>
          <a:p>
            <a:r>
              <a:rPr lang="en-US" sz="1200" i="1" dirty="0">
                <a:solidFill>
                  <a:srgbClr val="FF0000"/>
                </a:solidFill>
                <a:cs typeface="Calibri" panose="020F0502020204030204" pitchFamily="34" charset="0"/>
              </a:rPr>
              <a:t>STAFF – USE THIS FOR </a:t>
            </a:r>
            <a:r>
              <a:rPr lang="en-US" sz="1200" i="1" u="sng" dirty="0">
                <a:solidFill>
                  <a:srgbClr val="FF0000"/>
                </a:solidFill>
                <a:cs typeface="Calibri" panose="020F0502020204030204" pitchFamily="34" charset="0"/>
              </a:rPr>
              <a:t>COUNCIL</a:t>
            </a:r>
            <a:r>
              <a:rPr lang="en-US" sz="1200" i="1" dirty="0">
                <a:solidFill>
                  <a:srgbClr val="FF0000"/>
                </a:solidFill>
                <a:cs typeface="Calibri" panose="020F0502020204030204" pitchFamily="34" charset="0"/>
              </a:rPr>
              <a:t>]</a:t>
            </a:r>
          </a:p>
          <a:p>
            <a:r>
              <a:rPr lang="en-US" sz="1200" i="1" dirty="0">
                <a:solidFill>
                  <a:srgbClr val="FF0000"/>
                </a:solidFill>
                <a:cs typeface="Calibri" panose="020F0502020204030204" pitchFamily="34" charset="0"/>
              </a:rPr>
              <a:t>[Staff, please select potential actions from list or add a different action. </a:t>
            </a:r>
            <a:r>
              <a:rPr lang="en-US" sz="1200" b="1" i="1" dirty="0">
                <a:solidFill>
                  <a:srgbClr val="FF0000"/>
                </a:solidFill>
                <a:cs typeface="Calibri" panose="020F0502020204030204" pitchFamily="34" charset="0"/>
              </a:rPr>
              <a:t>Remove what is not relevant</a:t>
            </a:r>
            <a:r>
              <a:rPr lang="en-US" sz="1200" i="1" dirty="0">
                <a:solidFill>
                  <a:srgbClr val="FF0000"/>
                </a:solidFill>
                <a:cs typeface="Calibri" panose="020F0502020204030204" pitchFamily="34" charset="0"/>
              </a:rPr>
              <a:t>!]</a:t>
            </a:r>
          </a:p>
          <a:p>
            <a:endParaRPr lang="en-US" sz="1200" i="1" dirty="0">
              <a:solidFill>
                <a:srgbClr val="FF0000"/>
              </a:solidFill>
              <a:cs typeface="Calibri" panose="020F0502020204030204" pitchFamily="34" charset="0"/>
            </a:endParaRPr>
          </a:p>
          <a:p>
            <a:pPr marL="0" indent="0">
              <a:buNone/>
            </a:pPr>
            <a:r>
              <a:rPr lang="en-US" sz="2000" dirty="0">
                <a:solidFill>
                  <a:schemeClr val="bg1">
                    <a:lumMod val="50000"/>
                  </a:schemeClr>
                </a:solidFill>
              </a:rPr>
              <a:t>HEADER TITLE ALL CAPS AT FONT SIZE 20 CALIBRI (BODY), BOLD</a:t>
            </a:r>
          </a:p>
          <a:p>
            <a:pPr marL="0" lvl="1" indent="0">
              <a:spcBef>
                <a:spcPts val="750"/>
              </a:spcBef>
              <a:buNone/>
            </a:pPr>
            <a:r>
              <a:rPr lang="en-US" sz="1800" dirty="0"/>
              <a:t>Insert text at font size 18 Calibri (Body)</a:t>
            </a:r>
          </a:p>
          <a:p>
            <a:endParaRPr lang="en-US" dirty="0"/>
          </a:p>
        </p:txBody>
      </p:sp>
      <p:sp>
        <p:nvSpPr>
          <p:cNvPr id="4" name="Slide Number Placeholder 3"/>
          <p:cNvSpPr>
            <a:spLocks noGrp="1"/>
          </p:cNvSpPr>
          <p:nvPr>
            <p:ph type="sldNum" sz="quarter" idx="10"/>
          </p:nvPr>
        </p:nvSpPr>
        <p:spPr/>
        <p:txBody>
          <a:bodyPr/>
          <a:lstStyle/>
          <a:p>
            <a:fld id="{EE7A724E-A3BA-4CCE-B606-AB2DD990C107}" type="slidenum">
              <a:rPr lang="en-US" smtClean="0"/>
              <a:pPr/>
              <a:t>9</a:t>
            </a:fld>
            <a:endParaRPr lang="en-US"/>
          </a:p>
        </p:txBody>
      </p:sp>
    </p:spTree>
    <p:extLst>
      <p:ext uri="{BB962C8B-B14F-4D97-AF65-F5344CB8AC3E}">
        <p14:creationId xmlns:p14="http://schemas.microsoft.com/office/powerpoint/2010/main" val="38538778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47539"/>
            <a:ext cx="7772400" cy="2228427"/>
          </a:xfrm>
        </p:spPr>
        <p:txBody>
          <a:bodyPr anchor="b"/>
          <a:lstStyle>
            <a:lvl1pPr algn="ctr">
              <a:defRPr sz="5600"/>
            </a:lvl1pPr>
          </a:lstStyle>
          <a:p>
            <a:r>
              <a:rPr lang="en-US"/>
              <a:t>Click to edit Master title style</a:t>
            </a:r>
            <a:endParaRPr lang="en-US" dirty="0"/>
          </a:p>
        </p:txBody>
      </p:sp>
      <p:sp>
        <p:nvSpPr>
          <p:cNvPr id="3" name="Subtitle 2"/>
          <p:cNvSpPr>
            <a:spLocks noGrp="1"/>
          </p:cNvSpPr>
          <p:nvPr>
            <p:ph type="subTitle" idx="1"/>
          </p:nvPr>
        </p:nvSpPr>
        <p:spPr>
          <a:xfrm>
            <a:off x="1143000" y="3361902"/>
            <a:ext cx="6858000" cy="1545378"/>
          </a:xfrm>
        </p:spPr>
        <p:txBody>
          <a:bodyPr/>
          <a:lstStyle>
            <a:lvl1pPr marL="0" indent="0" algn="ctr">
              <a:buNone/>
              <a:defRPr sz="2240"/>
            </a:lvl1pPr>
            <a:lvl2pPr marL="426705" indent="0" algn="ctr">
              <a:buNone/>
              <a:defRPr sz="1867"/>
            </a:lvl2pPr>
            <a:lvl3pPr marL="853410" indent="0" algn="ctr">
              <a:buNone/>
              <a:defRPr sz="1680"/>
            </a:lvl3pPr>
            <a:lvl4pPr marL="1280114" indent="0" algn="ctr">
              <a:buNone/>
              <a:defRPr sz="1493"/>
            </a:lvl4pPr>
            <a:lvl5pPr marL="1706819" indent="0" algn="ctr">
              <a:buNone/>
              <a:defRPr sz="1493"/>
            </a:lvl5pPr>
            <a:lvl6pPr marL="2133524" indent="0" algn="ctr">
              <a:buNone/>
              <a:defRPr sz="1493"/>
            </a:lvl6pPr>
            <a:lvl7pPr marL="2560229" indent="0" algn="ctr">
              <a:buNone/>
              <a:defRPr sz="1493"/>
            </a:lvl7pPr>
            <a:lvl8pPr marL="2986933" indent="0" algn="ctr">
              <a:buNone/>
              <a:defRPr sz="1493"/>
            </a:lvl8pPr>
            <a:lvl9pPr marL="3413638" indent="0" algn="ctr">
              <a:buNone/>
              <a:defRPr sz="1493"/>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5BF15A2-EEBB-4418-A597-F00D8C6F8CE4}" type="datetimeFigureOut">
              <a:rPr lang="en-US" smtClean="0"/>
              <a:pPr/>
              <a:t>10/12/2021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0C3E3D-82A1-46EF-AEE4-8A097122BC54}" type="slidenum">
              <a:rPr lang="en-US" smtClean="0"/>
              <a:pPr/>
              <a:t>‹#›</a:t>
            </a:fld>
            <a:endParaRPr lang="en-US"/>
          </a:p>
        </p:txBody>
      </p:sp>
    </p:spTree>
    <p:extLst>
      <p:ext uri="{BB962C8B-B14F-4D97-AF65-F5344CB8AC3E}">
        <p14:creationId xmlns:p14="http://schemas.microsoft.com/office/powerpoint/2010/main" val="29184655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BF15A2-EEBB-4418-A597-F00D8C6F8CE4}" type="datetimeFigureOut">
              <a:rPr lang="en-US" smtClean="0"/>
              <a:pPr/>
              <a:t>10/12/2021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0C3E3D-82A1-46EF-AEE4-8A097122BC54}" type="slidenum">
              <a:rPr lang="en-US" smtClean="0"/>
              <a:pPr/>
              <a:t>‹#›</a:t>
            </a:fld>
            <a:endParaRPr lang="en-US"/>
          </a:p>
        </p:txBody>
      </p:sp>
    </p:spTree>
    <p:extLst>
      <p:ext uri="{BB962C8B-B14F-4D97-AF65-F5344CB8AC3E}">
        <p14:creationId xmlns:p14="http://schemas.microsoft.com/office/powerpoint/2010/main" val="31847305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40783"/>
            <a:ext cx="1971675" cy="542438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1" y="340783"/>
            <a:ext cx="5800725" cy="542438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BF15A2-EEBB-4418-A597-F00D8C6F8CE4}" type="datetimeFigureOut">
              <a:rPr lang="en-US" smtClean="0"/>
              <a:pPr/>
              <a:t>10/12/2021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0C3E3D-82A1-46EF-AEE4-8A097122BC54}" type="slidenum">
              <a:rPr lang="en-US" smtClean="0"/>
              <a:pPr/>
              <a:t>‹#›</a:t>
            </a:fld>
            <a:endParaRPr lang="en-US"/>
          </a:p>
        </p:txBody>
      </p:sp>
    </p:spTree>
    <p:extLst>
      <p:ext uri="{BB962C8B-B14F-4D97-AF65-F5344CB8AC3E}">
        <p14:creationId xmlns:p14="http://schemas.microsoft.com/office/powerpoint/2010/main" val="32342629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BF15A2-EEBB-4418-A597-F00D8C6F8CE4}" type="datetimeFigureOut">
              <a:rPr lang="en-US" smtClean="0"/>
              <a:pPr/>
              <a:t>10/12/2021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0C3E3D-82A1-46EF-AEE4-8A097122BC54}" type="slidenum">
              <a:rPr lang="en-US" smtClean="0"/>
              <a:pPr/>
              <a:t>‹#›</a:t>
            </a:fld>
            <a:endParaRPr lang="en-US"/>
          </a:p>
        </p:txBody>
      </p:sp>
    </p:spTree>
    <p:extLst>
      <p:ext uri="{BB962C8B-B14F-4D97-AF65-F5344CB8AC3E}">
        <p14:creationId xmlns:p14="http://schemas.microsoft.com/office/powerpoint/2010/main" val="37581852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595757"/>
            <a:ext cx="7886700" cy="2662555"/>
          </a:xfrm>
        </p:spPr>
        <p:txBody>
          <a:bodyPr anchor="b"/>
          <a:lstStyle>
            <a:lvl1pPr>
              <a:defRPr sz="5600"/>
            </a:lvl1pPr>
          </a:lstStyle>
          <a:p>
            <a:r>
              <a:rPr lang="en-US"/>
              <a:t>Click to edit Master title style</a:t>
            </a:r>
            <a:endParaRPr lang="en-US" dirty="0"/>
          </a:p>
        </p:txBody>
      </p:sp>
      <p:sp>
        <p:nvSpPr>
          <p:cNvPr id="3" name="Text Placeholder 2"/>
          <p:cNvSpPr>
            <a:spLocks noGrp="1"/>
          </p:cNvSpPr>
          <p:nvPr>
            <p:ph type="body" idx="1"/>
          </p:nvPr>
        </p:nvSpPr>
        <p:spPr>
          <a:xfrm>
            <a:off x="623888" y="4283500"/>
            <a:ext cx="7886700" cy="1400175"/>
          </a:xfrm>
        </p:spPr>
        <p:txBody>
          <a:bodyPr/>
          <a:lstStyle>
            <a:lvl1pPr marL="0" indent="0">
              <a:buNone/>
              <a:defRPr sz="2240">
                <a:solidFill>
                  <a:schemeClr val="tx1"/>
                </a:solidFill>
              </a:defRPr>
            </a:lvl1pPr>
            <a:lvl2pPr marL="426705" indent="0">
              <a:buNone/>
              <a:defRPr sz="1867">
                <a:solidFill>
                  <a:schemeClr val="tx1">
                    <a:tint val="75000"/>
                  </a:schemeClr>
                </a:solidFill>
              </a:defRPr>
            </a:lvl2pPr>
            <a:lvl3pPr marL="853410" indent="0">
              <a:buNone/>
              <a:defRPr sz="1680">
                <a:solidFill>
                  <a:schemeClr val="tx1">
                    <a:tint val="75000"/>
                  </a:schemeClr>
                </a:solidFill>
              </a:defRPr>
            </a:lvl3pPr>
            <a:lvl4pPr marL="1280114" indent="0">
              <a:buNone/>
              <a:defRPr sz="1493">
                <a:solidFill>
                  <a:schemeClr val="tx1">
                    <a:tint val="75000"/>
                  </a:schemeClr>
                </a:solidFill>
              </a:defRPr>
            </a:lvl4pPr>
            <a:lvl5pPr marL="1706819" indent="0">
              <a:buNone/>
              <a:defRPr sz="1493">
                <a:solidFill>
                  <a:schemeClr val="tx1">
                    <a:tint val="75000"/>
                  </a:schemeClr>
                </a:solidFill>
              </a:defRPr>
            </a:lvl5pPr>
            <a:lvl6pPr marL="2133524" indent="0">
              <a:buNone/>
              <a:defRPr sz="1493">
                <a:solidFill>
                  <a:schemeClr val="tx1">
                    <a:tint val="75000"/>
                  </a:schemeClr>
                </a:solidFill>
              </a:defRPr>
            </a:lvl6pPr>
            <a:lvl7pPr marL="2560229" indent="0">
              <a:buNone/>
              <a:defRPr sz="1493">
                <a:solidFill>
                  <a:schemeClr val="tx1">
                    <a:tint val="75000"/>
                  </a:schemeClr>
                </a:solidFill>
              </a:defRPr>
            </a:lvl7pPr>
            <a:lvl8pPr marL="2986933" indent="0">
              <a:buNone/>
              <a:defRPr sz="1493">
                <a:solidFill>
                  <a:schemeClr val="tx1">
                    <a:tint val="75000"/>
                  </a:schemeClr>
                </a:solidFill>
              </a:defRPr>
            </a:lvl8pPr>
            <a:lvl9pPr marL="3413638" indent="0">
              <a:buNone/>
              <a:defRPr sz="1493">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BF15A2-EEBB-4418-A597-F00D8C6F8CE4}" type="datetimeFigureOut">
              <a:rPr lang="en-US" smtClean="0"/>
              <a:pPr/>
              <a:t>10/12/2021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0C3E3D-82A1-46EF-AEE4-8A097122BC54}" type="slidenum">
              <a:rPr lang="en-US" smtClean="0"/>
              <a:pPr/>
              <a:t>‹#›</a:t>
            </a:fld>
            <a:endParaRPr lang="en-US"/>
          </a:p>
        </p:txBody>
      </p:sp>
    </p:spTree>
    <p:extLst>
      <p:ext uri="{BB962C8B-B14F-4D97-AF65-F5344CB8AC3E}">
        <p14:creationId xmlns:p14="http://schemas.microsoft.com/office/powerpoint/2010/main" val="4523922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703917"/>
            <a:ext cx="3886200" cy="40612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703917"/>
            <a:ext cx="3886200" cy="40612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BF15A2-EEBB-4418-A597-F00D8C6F8CE4}" type="datetimeFigureOut">
              <a:rPr lang="en-US" smtClean="0"/>
              <a:pPr/>
              <a:t>10/12/2021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0C3E3D-82A1-46EF-AEE4-8A097122BC54}" type="slidenum">
              <a:rPr lang="en-US" smtClean="0"/>
              <a:pPr/>
              <a:t>‹#›</a:t>
            </a:fld>
            <a:endParaRPr lang="en-US"/>
          </a:p>
        </p:txBody>
      </p:sp>
    </p:spTree>
    <p:extLst>
      <p:ext uri="{BB962C8B-B14F-4D97-AF65-F5344CB8AC3E}">
        <p14:creationId xmlns:p14="http://schemas.microsoft.com/office/powerpoint/2010/main" val="38325159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0785"/>
            <a:ext cx="7886700" cy="123719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569085"/>
            <a:ext cx="3868340" cy="768985"/>
          </a:xfrm>
        </p:spPr>
        <p:txBody>
          <a:bodyPr anchor="b"/>
          <a:lstStyle>
            <a:lvl1pPr marL="0" indent="0">
              <a:buNone/>
              <a:defRPr sz="2240" b="1"/>
            </a:lvl1pPr>
            <a:lvl2pPr marL="426705" indent="0">
              <a:buNone/>
              <a:defRPr sz="1867" b="1"/>
            </a:lvl2pPr>
            <a:lvl3pPr marL="853410" indent="0">
              <a:buNone/>
              <a:defRPr sz="1680" b="1"/>
            </a:lvl3pPr>
            <a:lvl4pPr marL="1280114" indent="0">
              <a:buNone/>
              <a:defRPr sz="1493" b="1"/>
            </a:lvl4pPr>
            <a:lvl5pPr marL="1706819" indent="0">
              <a:buNone/>
              <a:defRPr sz="1493" b="1"/>
            </a:lvl5pPr>
            <a:lvl6pPr marL="2133524" indent="0">
              <a:buNone/>
              <a:defRPr sz="1493" b="1"/>
            </a:lvl6pPr>
            <a:lvl7pPr marL="2560229" indent="0">
              <a:buNone/>
              <a:defRPr sz="1493" b="1"/>
            </a:lvl7pPr>
            <a:lvl8pPr marL="2986933" indent="0">
              <a:buNone/>
              <a:defRPr sz="1493" b="1"/>
            </a:lvl8pPr>
            <a:lvl9pPr marL="3413638" indent="0">
              <a:buNone/>
              <a:defRPr sz="1493" b="1"/>
            </a:lvl9pPr>
          </a:lstStyle>
          <a:p>
            <a:pPr lvl="0"/>
            <a:r>
              <a:rPr lang="en-US"/>
              <a:t>Edit Master text styles</a:t>
            </a:r>
          </a:p>
        </p:txBody>
      </p:sp>
      <p:sp>
        <p:nvSpPr>
          <p:cNvPr id="4" name="Content Placeholder 3"/>
          <p:cNvSpPr>
            <a:spLocks noGrp="1"/>
          </p:cNvSpPr>
          <p:nvPr>
            <p:ph sz="half" idx="2"/>
          </p:nvPr>
        </p:nvSpPr>
        <p:spPr>
          <a:xfrm>
            <a:off x="629842" y="2338070"/>
            <a:ext cx="3868340" cy="34389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569085"/>
            <a:ext cx="3887391" cy="768985"/>
          </a:xfrm>
        </p:spPr>
        <p:txBody>
          <a:bodyPr anchor="b"/>
          <a:lstStyle>
            <a:lvl1pPr marL="0" indent="0">
              <a:buNone/>
              <a:defRPr sz="2240" b="1"/>
            </a:lvl1pPr>
            <a:lvl2pPr marL="426705" indent="0">
              <a:buNone/>
              <a:defRPr sz="1867" b="1"/>
            </a:lvl2pPr>
            <a:lvl3pPr marL="853410" indent="0">
              <a:buNone/>
              <a:defRPr sz="1680" b="1"/>
            </a:lvl3pPr>
            <a:lvl4pPr marL="1280114" indent="0">
              <a:buNone/>
              <a:defRPr sz="1493" b="1"/>
            </a:lvl4pPr>
            <a:lvl5pPr marL="1706819" indent="0">
              <a:buNone/>
              <a:defRPr sz="1493" b="1"/>
            </a:lvl5pPr>
            <a:lvl6pPr marL="2133524" indent="0">
              <a:buNone/>
              <a:defRPr sz="1493" b="1"/>
            </a:lvl6pPr>
            <a:lvl7pPr marL="2560229" indent="0">
              <a:buNone/>
              <a:defRPr sz="1493" b="1"/>
            </a:lvl7pPr>
            <a:lvl8pPr marL="2986933" indent="0">
              <a:buNone/>
              <a:defRPr sz="1493" b="1"/>
            </a:lvl8pPr>
            <a:lvl9pPr marL="3413638" indent="0">
              <a:buNone/>
              <a:defRPr sz="1493" b="1"/>
            </a:lvl9pPr>
          </a:lstStyle>
          <a:p>
            <a:pPr lvl="0"/>
            <a:r>
              <a:rPr lang="en-US"/>
              <a:t>Edit Master text styles</a:t>
            </a:r>
          </a:p>
        </p:txBody>
      </p:sp>
      <p:sp>
        <p:nvSpPr>
          <p:cNvPr id="6" name="Content Placeholder 5"/>
          <p:cNvSpPr>
            <a:spLocks noGrp="1"/>
          </p:cNvSpPr>
          <p:nvPr>
            <p:ph sz="quarter" idx="4"/>
          </p:nvPr>
        </p:nvSpPr>
        <p:spPr>
          <a:xfrm>
            <a:off x="4629151" y="2338070"/>
            <a:ext cx="3887391" cy="34389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BF15A2-EEBB-4418-A597-F00D8C6F8CE4}" type="datetimeFigureOut">
              <a:rPr lang="en-US" smtClean="0"/>
              <a:pPr/>
              <a:t>10/12/2021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0C3E3D-82A1-46EF-AEE4-8A097122BC54}" type="slidenum">
              <a:rPr lang="en-US" smtClean="0"/>
              <a:pPr/>
              <a:t>‹#›</a:t>
            </a:fld>
            <a:endParaRPr lang="en-US"/>
          </a:p>
        </p:txBody>
      </p:sp>
    </p:spTree>
    <p:extLst>
      <p:ext uri="{BB962C8B-B14F-4D97-AF65-F5344CB8AC3E}">
        <p14:creationId xmlns:p14="http://schemas.microsoft.com/office/powerpoint/2010/main" val="20269589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5BF15A2-EEBB-4418-A597-F00D8C6F8CE4}" type="datetimeFigureOut">
              <a:rPr lang="en-US" smtClean="0"/>
              <a:pPr/>
              <a:t>10/12/2021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0C3E3D-82A1-46EF-AEE4-8A097122BC54}" type="slidenum">
              <a:rPr lang="en-US" smtClean="0"/>
              <a:pPr/>
              <a:t>‹#›</a:t>
            </a:fld>
            <a:endParaRPr lang="en-US"/>
          </a:p>
        </p:txBody>
      </p:sp>
    </p:spTree>
    <p:extLst>
      <p:ext uri="{BB962C8B-B14F-4D97-AF65-F5344CB8AC3E}">
        <p14:creationId xmlns:p14="http://schemas.microsoft.com/office/powerpoint/2010/main" val="10790481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BF15A2-EEBB-4418-A597-F00D8C6F8CE4}" type="datetimeFigureOut">
              <a:rPr lang="en-US" smtClean="0"/>
              <a:pPr/>
              <a:t>10/12/2021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0C3E3D-82A1-46EF-AEE4-8A097122BC54}" type="slidenum">
              <a:rPr lang="en-US" smtClean="0"/>
              <a:pPr/>
              <a:t>‹#›</a:t>
            </a:fld>
            <a:endParaRPr lang="en-US"/>
          </a:p>
        </p:txBody>
      </p:sp>
    </p:spTree>
    <p:extLst>
      <p:ext uri="{BB962C8B-B14F-4D97-AF65-F5344CB8AC3E}">
        <p14:creationId xmlns:p14="http://schemas.microsoft.com/office/powerpoint/2010/main" val="12931396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26720"/>
            <a:ext cx="2949178" cy="1493520"/>
          </a:xfrm>
        </p:spPr>
        <p:txBody>
          <a:bodyPr anchor="b"/>
          <a:lstStyle>
            <a:lvl1pPr>
              <a:defRPr sz="2987"/>
            </a:lvl1pPr>
          </a:lstStyle>
          <a:p>
            <a:r>
              <a:rPr lang="en-US"/>
              <a:t>Click to edit Master title style</a:t>
            </a:r>
            <a:endParaRPr lang="en-US" dirty="0"/>
          </a:p>
        </p:txBody>
      </p:sp>
      <p:sp>
        <p:nvSpPr>
          <p:cNvPr id="3" name="Content Placeholder 2"/>
          <p:cNvSpPr>
            <a:spLocks noGrp="1"/>
          </p:cNvSpPr>
          <p:nvPr>
            <p:ph idx="1"/>
          </p:nvPr>
        </p:nvSpPr>
        <p:spPr>
          <a:xfrm>
            <a:off x="3887391" y="921598"/>
            <a:ext cx="4629150" cy="4548717"/>
          </a:xfrm>
        </p:spPr>
        <p:txBody>
          <a:bodyPr/>
          <a:lstStyle>
            <a:lvl1pPr>
              <a:defRPr sz="2987"/>
            </a:lvl1pPr>
            <a:lvl2pPr>
              <a:defRPr sz="2613"/>
            </a:lvl2pPr>
            <a:lvl3pPr>
              <a:defRPr sz="2240"/>
            </a:lvl3pPr>
            <a:lvl4pPr>
              <a:defRPr sz="1867"/>
            </a:lvl4pPr>
            <a:lvl5pPr>
              <a:defRPr sz="1867"/>
            </a:lvl5pPr>
            <a:lvl6pPr>
              <a:defRPr sz="1867"/>
            </a:lvl6pPr>
            <a:lvl7pPr>
              <a:defRPr sz="1867"/>
            </a:lvl7pPr>
            <a:lvl8pPr>
              <a:defRPr sz="1867"/>
            </a:lvl8pPr>
            <a:lvl9pPr>
              <a:defRPr sz="1867"/>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920240"/>
            <a:ext cx="2949178" cy="3557482"/>
          </a:xfrm>
        </p:spPr>
        <p:txBody>
          <a:bodyPr/>
          <a:lstStyle>
            <a:lvl1pPr marL="0" indent="0">
              <a:buNone/>
              <a:defRPr sz="1493"/>
            </a:lvl1pPr>
            <a:lvl2pPr marL="426705" indent="0">
              <a:buNone/>
              <a:defRPr sz="1307"/>
            </a:lvl2pPr>
            <a:lvl3pPr marL="853410" indent="0">
              <a:buNone/>
              <a:defRPr sz="1120"/>
            </a:lvl3pPr>
            <a:lvl4pPr marL="1280114" indent="0">
              <a:buNone/>
              <a:defRPr sz="933"/>
            </a:lvl4pPr>
            <a:lvl5pPr marL="1706819" indent="0">
              <a:buNone/>
              <a:defRPr sz="933"/>
            </a:lvl5pPr>
            <a:lvl6pPr marL="2133524" indent="0">
              <a:buNone/>
              <a:defRPr sz="933"/>
            </a:lvl6pPr>
            <a:lvl7pPr marL="2560229" indent="0">
              <a:buNone/>
              <a:defRPr sz="933"/>
            </a:lvl7pPr>
            <a:lvl8pPr marL="2986933" indent="0">
              <a:buNone/>
              <a:defRPr sz="933"/>
            </a:lvl8pPr>
            <a:lvl9pPr marL="3413638" indent="0">
              <a:buNone/>
              <a:defRPr sz="933"/>
            </a:lvl9pPr>
          </a:lstStyle>
          <a:p>
            <a:pPr lvl="0"/>
            <a:r>
              <a:rPr lang="en-US"/>
              <a:t>Edit Master text styles</a:t>
            </a:r>
          </a:p>
        </p:txBody>
      </p:sp>
      <p:sp>
        <p:nvSpPr>
          <p:cNvPr id="5" name="Date Placeholder 4"/>
          <p:cNvSpPr>
            <a:spLocks noGrp="1"/>
          </p:cNvSpPr>
          <p:nvPr>
            <p:ph type="dt" sz="half" idx="10"/>
          </p:nvPr>
        </p:nvSpPr>
        <p:spPr/>
        <p:txBody>
          <a:bodyPr/>
          <a:lstStyle/>
          <a:p>
            <a:fld id="{75BF15A2-EEBB-4418-A597-F00D8C6F8CE4}" type="datetimeFigureOut">
              <a:rPr lang="en-US" smtClean="0"/>
              <a:pPr/>
              <a:t>10/12/2021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0C3E3D-82A1-46EF-AEE4-8A097122BC54}" type="slidenum">
              <a:rPr lang="en-US" smtClean="0"/>
              <a:pPr/>
              <a:t>‹#›</a:t>
            </a:fld>
            <a:endParaRPr lang="en-US"/>
          </a:p>
        </p:txBody>
      </p:sp>
    </p:spTree>
    <p:extLst>
      <p:ext uri="{BB962C8B-B14F-4D97-AF65-F5344CB8AC3E}">
        <p14:creationId xmlns:p14="http://schemas.microsoft.com/office/powerpoint/2010/main" val="37268519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26720"/>
            <a:ext cx="2949178" cy="1493520"/>
          </a:xfrm>
        </p:spPr>
        <p:txBody>
          <a:bodyPr anchor="b"/>
          <a:lstStyle>
            <a:lvl1pPr>
              <a:defRPr sz="2987"/>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21598"/>
            <a:ext cx="4629150" cy="4548717"/>
          </a:xfrm>
        </p:spPr>
        <p:txBody>
          <a:bodyPr anchor="t"/>
          <a:lstStyle>
            <a:lvl1pPr marL="0" indent="0">
              <a:buNone/>
              <a:defRPr sz="2987"/>
            </a:lvl1pPr>
            <a:lvl2pPr marL="426705" indent="0">
              <a:buNone/>
              <a:defRPr sz="2613"/>
            </a:lvl2pPr>
            <a:lvl3pPr marL="853410" indent="0">
              <a:buNone/>
              <a:defRPr sz="2240"/>
            </a:lvl3pPr>
            <a:lvl4pPr marL="1280114" indent="0">
              <a:buNone/>
              <a:defRPr sz="1867"/>
            </a:lvl4pPr>
            <a:lvl5pPr marL="1706819" indent="0">
              <a:buNone/>
              <a:defRPr sz="1867"/>
            </a:lvl5pPr>
            <a:lvl6pPr marL="2133524" indent="0">
              <a:buNone/>
              <a:defRPr sz="1867"/>
            </a:lvl6pPr>
            <a:lvl7pPr marL="2560229" indent="0">
              <a:buNone/>
              <a:defRPr sz="1867"/>
            </a:lvl7pPr>
            <a:lvl8pPr marL="2986933" indent="0">
              <a:buNone/>
              <a:defRPr sz="1867"/>
            </a:lvl8pPr>
            <a:lvl9pPr marL="3413638" indent="0">
              <a:buNone/>
              <a:defRPr sz="1867"/>
            </a:lvl9pPr>
          </a:lstStyle>
          <a:p>
            <a:r>
              <a:rPr lang="en-US"/>
              <a:t>Click icon to add picture</a:t>
            </a:r>
            <a:endParaRPr lang="en-US" dirty="0"/>
          </a:p>
        </p:txBody>
      </p:sp>
      <p:sp>
        <p:nvSpPr>
          <p:cNvPr id="4" name="Text Placeholder 3"/>
          <p:cNvSpPr>
            <a:spLocks noGrp="1"/>
          </p:cNvSpPr>
          <p:nvPr>
            <p:ph type="body" sz="half" idx="2"/>
          </p:nvPr>
        </p:nvSpPr>
        <p:spPr>
          <a:xfrm>
            <a:off x="629841" y="1920240"/>
            <a:ext cx="2949178" cy="3557482"/>
          </a:xfrm>
        </p:spPr>
        <p:txBody>
          <a:bodyPr/>
          <a:lstStyle>
            <a:lvl1pPr marL="0" indent="0">
              <a:buNone/>
              <a:defRPr sz="1493"/>
            </a:lvl1pPr>
            <a:lvl2pPr marL="426705" indent="0">
              <a:buNone/>
              <a:defRPr sz="1307"/>
            </a:lvl2pPr>
            <a:lvl3pPr marL="853410" indent="0">
              <a:buNone/>
              <a:defRPr sz="1120"/>
            </a:lvl3pPr>
            <a:lvl4pPr marL="1280114" indent="0">
              <a:buNone/>
              <a:defRPr sz="933"/>
            </a:lvl4pPr>
            <a:lvl5pPr marL="1706819" indent="0">
              <a:buNone/>
              <a:defRPr sz="933"/>
            </a:lvl5pPr>
            <a:lvl6pPr marL="2133524" indent="0">
              <a:buNone/>
              <a:defRPr sz="933"/>
            </a:lvl6pPr>
            <a:lvl7pPr marL="2560229" indent="0">
              <a:buNone/>
              <a:defRPr sz="933"/>
            </a:lvl7pPr>
            <a:lvl8pPr marL="2986933" indent="0">
              <a:buNone/>
              <a:defRPr sz="933"/>
            </a:lvl8pPr>
            <a:lvl9pPr marL="3413638" indent="0">
              <a:buNone/>
              <a:defRPr sz="933"/>
            </a:lvl9pPr>
          </a:lstStyle>
          <a:p>
            <a:pPr lvl="0"/>
            <a:r>
              <a:rPr lang="en-US"/>
              <a:t>Edit Master text styles</a:t>
            </a:r>
          </a:p>
        </p:txBody>
      </p:sp>
      <p:sp>
        <p:nvSpPr>
          <p:cNvPr id="5" name="Date Placeholder 4"/>
          <p:cNvSpPr>
            <a:spLocks noGrp="1"/>
          </p:cNvSpPr>
          <p:nvPr>
            <p:ph type="dt" sz="half" idx="10"/>
          </p:nvPr>
        </p:nvSpPr>
        <p:spPr/>
        <p:txBody>
          <a:bodyPr/>
          <a:lstStyle/>
          <a:p>
            <a:fld id="{75BF15A2-EEBB-4418-A597-F00D8C6F8CE4}" type="datetimeFigureOut">
              <a:rPr lang="en-US" smtClean="0"/>
              <a:pPr/>
              <a:t>10/12/2021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0C3E3D-82A1-46EF-AEE4-8A097122BC54}" type="slidenum">
              <a:rPr lang="en-US" smtClean="0"/>
              <a:pPr/>
              <a:t>‹#›</a:t>
            </a:fld>
            <a:endParaRPr lang="en-US"/>
          </a:p>
        </p:txBody>
      </p:sp>
    </p:spTree>
    <p:extLst>
      <p:ext uri="{BB962C8B-B14F-4D97-AF65-F5344CB8AC3E}">
        <p14:creationId xmlns:p14="http://schemas.microsoft.com/office/powerpoint/2010/main" val="2680694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40785"/>
            <a:ext cx="7886700" cy="123719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703917"/>
            <a:ext cx="7886700" cy="406124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5932595"/>
            <a:ext cx="2057400" cy="340783"/>
          </a:xfrm>
          <a:prstGeom prst="rect">
            <a:avLst/>
          </a:prstGeom>
        </p:spPr>
        <p:txBody>
          <a:bodyPr vert="horz" lIns="91440" tIns="45720" rIns="91440" bIns="45720" rtlCol="0" anchor="ctr"/>
          <a:lstStyle>
            <a:lvl1pPr algn="l">
              <a:defRPr sz="1120">
                <a:solidFill>
                  <a:schemeClr val="tx1">
                    <a:tint val="75000"/>
                  </a:schemeClr>
                </a:solidFill>
              </a:defRPr>
            </a:lvl1pPr>
          </a:lstStyle>
          <a:p>
            <a:fld id="{75BF15A2-EEBB-4418-A597-F00D8C6F8CE4}" type="datetimeFigureOut">
              <a:rPr lang="en-US" smtClean="0"/>
              <a:pPr/>
              <a:t>10/12/2021</a:t>
            </a:fld>
            <a:endParaRPr lang="en-US"/>
          </a:p>
        </p:txBody>
      </p:sp>
      <p:sp>
        <p:nvSpPr>
          <p:cNvPr id="5" name="Footer Placeholder 4"/>
          <p:cNvSpPr>
            <a:spLocks noGrp="1"/>
          </p:cNvSpPr>
          <p:nvPr>
            <p:ph type="ftr" sz="quarter" idx="3"/>
          </p:nvPr>
        </p:nvSpPr>
        <p:spPr>
          <a:xfrm>
            <a:off x="3028950" y="5932595"/>
            <a:ext cx="3086100" cy="340783"/>
          </a:xfrm>
          <a:prstGeom prst="rect">
            <a:avLst/>
          </a:prstGeom>
        </p:spPr>
        <p:txBody>
          <a:bodyPr vert="horz" lIns="91440" tIns="45720" rIns="91440" bIns="45720" rtlCol="0" anchor="ctr"/>
          <a:lstStyle>
            <a:lvl1pPr algn="ctr">
              <a:defRPr sz="11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5932595"/>
            <a:ext cx="2057400" cy="340783"/>
          </a:xfrm>
          <a:prstGeom prst="rect">
            <a:avLst/>
          </a:prstGeom>
        </p:spPr>
        <p:txBody>
          <a:bodyPr vert="horz" lIns="91440" tIns="45720" rIns="91440" bIns="45720" rtlCol="0" anchor="ctr"/>
          <a:lstStyle>
            <a:lvl1pPr algn="r">
              <a:defRPr sz="1120">
                <a:solidFill>
                  <a:schemeClr val="tx1">
                    <a:tint val="75000"/>
                  </a:schemeClr>
                </a:solidFill>
              </a:defRPr>
            </a:lvl1pPr>
          </a:lstStyle>
          <a:p>
            <a:fld id="{CD0C3E3D-82A1-46EF-AEE4-8A097122BC54}" type="slidenum">
              <a:rPr lang="en-US" smtClean="0"/>
              <a:pPr/>
              <a:t>‹#›</a:t>
            </a:fld>
            <a:endParaRPr lang="en-US"/>
          </a:p>
        </p:txBody>
      </p:sp>
    </p:spTree>
    <p:extLst>
      <p:ext uri="{BB962C8B-B14F-4D97-AF65-F5344CB8AC3E}">
        <p14:creationId xmlns:p14="http://schemas.microsoft.com/office/powerpoint/2010/main" val="3817906236"/>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xStyles>
    <p:titleStyle>
      <a:lvl1pPr algn="l" defTabSz="853410" rtl="0" eaLnBrk="1" latinLnBrk="0" hangingPunct="1">
        <a:lnSpc>
          <a:spcPct val="90000"/>
        </a:lnSpc>
        <a:spcBef>
          <a:spcPct val="0"/>
        </a:spcBef>
        <a:buNone/>
        <a:defRPr sz="4107" kern="1200">
          <a:solidFill>
            <a:schemeClr val="tx1"/>
          </a:solidFill>
          <a:latin typeface="+mj-lt"/>
          <a:ea typeface="+mj-ea"/>
          <a:cs typeface="+mj-cs"/>
        </a:defRPr>
      </a:lvl1pPr>
    </p:titleStyle>
    <p:bodyStyle>
      <a:lvl1pPr marL="213352" indent="-213352" algn="l" defTabSz="853410" rtl="0" eaLnBrk="1" latinLnBrk="0" hangingPunct="1">
        <a:lnSpc>
          <a:spcPct val="90000"/>
        </a:lnSpc>
        <a:spcBef>
          <a:spcPts val="933"/>
        </a:spcBef>
        <a:buFont typeface="Arial" panose="020B0604020202020204" pitchFamily="34" charset="0"/>
        <a:buChar char="•"/>
        <a:defRPr sz="2613" kern="1200">
          <a:solidFill>
            <a:schemeClr val="tx1"/>
          </a:solidFill>
          <a:latin typeface="+mn-lt"/>
          <a:ea typeface="+mn-ea"/>
          <a:cs typeface="+mn-cs"/>
        </a:defRPr>
      </a:lvl1pPr>
      <a:lvl2pPr marL="640057" indent="-213352" algn="l" defTabSz="853410" rtl="0" eaLnBrk="1" latinLnBrk="0" hangingPunct="1">
        <a:lnSpc>
          <a:spcPct val="90000"/>
        </a:lnSpc>
        <a:spcBef>
          <a:spcPts val="467"/>
        </a:spcBef>
        <a:buFont typeface="Arial" panose="020B0604020202020204" pitchFamily="34" charset="0"/>
        <a:buChar char="•"/>
        <a:defRPr sz="2240" kern="1200">
          <a:solidFill>
            <a:schemeClr val="tx1"/>
          </a:solidFill>
          <a:latin typeface="+mn-lt"/>
          <a:ea typeface="+mn-ea"/>
          <a:cs typeface="+mn-cs"/>
        </a:defRPr>
      </a:lvl2pPr>
      <a:lvl3pPr marL="1066762" indent="-213352" algn="l" defTabSz="853410" rtl="0" eaLnBrk="1" latinLnBrk="0" hangingPunct="1">
        <a:lnSpc>
          <a:spcPct val="90000"/>
        </a:lnSpc>
        <a:spcBef>
          <a:spcPts val="467"/>
        </a:spcBef>
        <a:buFont typeface="Arial" panose="020B0604020202020204" pitchFamily="34" charset="0"/>
        <a:buChar char="•"/>
        <a:defRPr sz="1867" kern="1200">
          <a:solidFill>
            <a:schemeClr val="tx1"/>
          </a:solidFill>
          <a:latin typeface="+mn-lt"/>
          <a:ea typeface="+mn-ea"/>
          <a:cs typeface="+mn-cs"/>
        </a:defRPr>
      </a:lvl3pPr>
      <a:lvl4pPr marL="1493467" indent="-213352" algn="l" defTabSz="853410" rtl="0" eaLnBrk="1" latinLnBrk="0" hangingPunct="1">
        <a:lnSpc>
          <a:spcPct val="90000"/>
        </a:lnSpc>
        <a:spcBef>
          <a:spcPts val="467"/>
        </a:spcBef>
        <a:buFont typeface="Arial" panose="020B0604020202020204" pitchFamily="34" charset="0"/>
        <a:buChar char="•"/>
        <a:defRPr sz="1680" kern="1200">
          <a:solidFill>
            <a:schemeClr val="tx1"/>
          </a:solidFill>
          <a:latin typeface="+mn-lt"/>
          <a:ea typeface="+mn-ea"/>
          <a:cs typeface="+mn-cs"/>
        </a:defRPr>
      </a:lvl4pPr>
      <a:lvl5pPr marL="1920171" indent="-213352" algn="l" defTabSz="853410" rtl="0" eaLnBrk="1" latinLnBrk="0" hangingPunct="1">
        <a:lnSpc>
          <a:spcPct val="90000"/>
        </a:lnSpc>
        <a:spcBef>
          <a:spcPts val="467"/>
        </a:spcBef>
        <a:buFont typeface="Arial" panose="020B0604020202020204" pitchFamily="34" charset="0"/>
        <a:buChar char="•"/>
        <a:defRPr sz="1680" kern="1200">
          <a:solidFill>
            <a:schemeClr val="tx1"/>
          </a:solidFill>
          <a:latin typeface="+mn-lt"/>
          <a:ea typeface="+mn-ea"/>
          <a:cs typeface="+mn-cs"/>
        </a:defRPr>
      </a:lvl5pPr>
      <a:lvl6pPr marL="2346876" indent="-213352" algn="l" defTabSz="853410" rtl="0" eaLnBrk="1" latinLnBrk="0" hangingPunct="1">
        <a:lnSpc>
          <a:spcPct val="90000"/>
        </a:lnSpc>
        <a:spcBef>
          <a:spcPts val="467"/>
        </a:spcBef>
        <a:buFont typeface="Arial" panose="020B0604020202020204" pitchFamily="34" charset="0"/>
        <a:buChar char="•"/>
        <a:defRPr sz="1680" kern="1200">
          <a:solidFill>
            <a:schemeClr val="tx1"/>
          </a:solidFill>
          <a:latin typeface="+mn-lt"/>
          <a:ea typeface="+mn-ea"/>
          <a:cs typeface="+mn-cs"/>
        </a:defRPr>
      </a:lvl6pPr>
      <a:lvl7pPr marL="2773581" indent="-213352" algn="l" defTabSz="853410" rtl="0" eaLnBrk="1" latinLnBrk="0" hangingPunct="1">
        <a:lnSpc>
          <a:spcPct val="90000"/>
        </a:lnSpc>
        <a:spcBef>
          <a:spcPts val="467"/>
        </a:spcBef>
        <a:buFont typeface="Arial" panose="020B0604020202020204" pitchFamily="34" charset="0"/>
        <a:buChar char="•"/>
        <a:defRPr sz="1680" kern="1200">
          <a:solidFill>
            <a:schemeClr val="tx1"/>
          </a:solidFill>
          <a:latin typeface="+mn-lt"/>
          <a:ea typeface="+mn-ea"/>
          <a:cs typeface="+mn-cs"/>
        </a:defRPr>
      </a:lvl7pPr>
      <a:lvl8pPr marL="3200286" indent="-213352" algn="l" defTabSz="853410" rtl="0" eaLnBrk="1" latinLnBrk="0" hangingPunct="1">
        <a:lnSpc>
          <a:spcPct val="90000"/>
        </a:lnSpc>
        <a:spcBef>
          <a:spcPts val="467"/>
        </a:spcBef>
        <a:buFont typeface="Arial" panose="020B0604020202020204" pitchFamily="34" charset="0"/>
        <a:buChar char="•"/>
        <a:defRPr sz="1680" kern="1200">
          <a:solidFill>
            <a:schemeClr val="tx1"/>
          </a:solidFill>
          <a:latin typeface="+mn-lt"/>
          <a:ea typeface="+mn-ea"/>
          <a:cs typeface="+mn-cs"/>
        </a:defRPr>
      </a:lvl8pPr>
      <a:lvl9pPr marL="3626990" indent="-213352" algn="l" defTabSz="853410" rtl="0" eaLnBrk="1" latinLnBrk="0" hangingPunct="1">
        <a:lnSpc>
          <a:spcPct val="90000"/>
        </a:lnSpc>
        <a:spcBef>
          <a:spcPts val="467"/>
        </a:spcBef>
        <a:buFont typeface="Arial" panose="020B0604020202020204" pitchFamily="34" charset="0"/>
        <a:buChar char="•"/>
        <a:defRPr sz="1680" kern="1200">
          <a:solidFill>
            <a:schemeClr val="tx1"/>
          </a:solidFill>
          <a:latin typeface="+mn-lt"/>
          <a:ea typeface="+mn-ea"/>
          <a:cs typeface="+mn-cs"/>
        </a:defRPr>
      </a:lvl9pPr>
    </p:bodyStyle>
    <p:otherStyle>
      <a:defPPr>
        <a:defRPr lang="en-US"/>
      </a:defPPr>
      <a:lvl1pPr marL="0" algn="l" defTabSz="853410" rtl="0" eaLnBrk="1" latinLnBrk="0" hangingPunct="1">
        <a:defRPr sz="1680" kern="1200">
          <a:solidFill>
            <a:schemeClr val="tx1"/>
          </a:solidFill>
          <a:latin typeface="+mn-lt"/>
          <a:ea typeface="+mn-ea"/>
          <a:cs typeface="+mn-cs"/>
        </a:defRPr>
      </a:lvl1pPr>
      <a:lvl2pPr marL="426705" algn="l" defTabSz="853410" rtl="0" eaLnBrk="1" latinLnBrk="0" hangingPunct="1">
        <a:defRPr sz="1680" kern="1200">
          <a:solidFill>
            <a:schemeClr val="tx1"/>
          </a:solidFill>
          <a:latin typeface="+mn-lt"/>
          <a:ea typeface="+mn-ea"/>
          <a:cs typeface="+mn-cs"/>
        </a:defRPr>
      </a:lvl2pPr>
      <a:lvl3pPr marL="853410" algn="l" defTabSz="853410" rtl="0" eaLnBrk="1" latinLnBrk="0" hangingPunct="1">
        <a:defRPr sz="1680" kern="1200">
          <a:solidFill>
            <a:schemeClr val="tx1"/>
          </a:solidFill>
          <a:latin typeface="+mn-lt"/>
          <a:ea typeface="+mn-ea"/>
          <a:cs typeface="+mn-cs"/>
        </a:defRPr>
      </a:lvl3pPr>
      <a:lvl4pPr marL="1280114" algn="l" defTabSz="853410" rtl="0" eaLnBrk="1" latinLnBrk="0" hangingPunct="1">
        <a:defRPr sz="1680" kern="1200">
          <a:solidFill>
            <a:schemeClr val="tx1"/>
          </a:solidFill>
          <a:latin typeface="+mn-lt"/>
          <a:ea typeface="+mn-ea"/>
          <a:cs typeface="+mn-cs"/>
        </a:defRPr>
      </a:lvl4pPr>
      <a:lvl5pPr marL="1706819" algn="l" defTabSz="853410" rtl="0" eaLnBrk="1" latinLnBrk="0" hangingPunct="1">
        <a:defRPr sz="1680" kern="1200">
          <a:solidFill>
            <a:schemeClr val="tx1"/>
          </a:solidFill>
          <a:latin typeface="+mn-lt"/>
          <a:ea typeface="+mn-ea"/>
          <a:cs typeface="+mn-cs"/>
        </a:defRPr>
      </a:lvl5pPr>
      <a:lvl6pPr marL="2133524" algn="l" defTabSz="853410" rtl="0" eaLnBrk="1" latinLnBrk="0" hangingPunct="1">
        <a:defRPr sz="1680" kern="1200">
          <a:solidFill>
            <a:schemeClr val="tx1"/>
          </a:solidFill>
          <a:latin typeface="+mn-lt"/>
          <a:ea typeface="+mn-ea"/>
          <a:cs typeface="+mn-cs"/>
        </a:defRPr>
      </a:lvl6pPr>
      <a:lvl7pPr marL="2560229" algn="l" defTabSz="853410" rtl="0" eaLnBrk="1" latinLnBrk="0" hangingPunct="1">
        <a:defRPr sz="1680" kern="1200">
          <a:solidFill>
            <a:schemeClr val="tx1"/>
          </a:solidFill>
          <a:latin typeface="+mn-lt"/>
          <a:ea typeface="+mn-ea"/>
          <a:cs typeface="+mn-cs"/>
        </a:defRPr>
      </a:lvl7pPr>
      <a:lvl8pPr marL="2986933" algn="l" defTabSz="853410" rtl="0" eaLnBrk="1" latinLnBrk="0" hangingPunct="1">
        <a:defRPr sz="1680" kern="1200">
          <a:solidFill>
            <a:schemeClr val="tx1"/>
          </a:solidFill>
          <a:latin typeface="+mn-lt"/>
          <a:ea typeface="+mn-ea"/>
          <a:cs typeface="+mn-cs"/>
        </a:defRPr>
      </a:lvl8pPr>
      <a:lvl9pPr marL="3413638" algn="l" defTabSz="853410" rtl="0" eaLnBrk="1" latinLnBrk="0" hangingPunct="1">
        <a:defRPr sz="16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tiff"/><Relationship Id="rId3" Type="http://schemas.openxmlformats.org/officeDocument/2006/relationships/image" Target="../media/image1.jpg"/><Relationship Id="rId7" Type="http://schemas.microsoft.com/office/2007/relationships/hdphoto" Target="../media/hdphoto2.wdp"/><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4.tiff"/><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3.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4.tiff"/><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4.tif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3.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4.tif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3.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4.tif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3.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4.tif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3.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4.tiff"/><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3.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4.tiff"/><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3.pn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4.tiff"/><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3.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mmunity"/>
          <p:cNvPicPr>
            <a:picLocks noChangeAspect="1"/>
          </p:cNvPicPr>
          <p:nvPr/>
        </p:nvPicPr>
        <p:blipFill rotWithShape="1">
          <a:blip r:embed="rId3">
            <a:extLst>
              <a:ext uri="{28A0092B-C50C-407E-A947-70E740481C1C}">
                <a14:useLocalDpi xmlns:a14="http://schemas.microsoft.com/office/drawing/2010/main" val="0"/>
              </a:ext>
            </a:extLst>
          </a:blip>
          <a:srcRect l="-1667" t="-28497" r="1667" b="22965"/>
          <a:stretch/>
        </p:blipFill>
        <p:spPr>
          <a:xfrm>
            <a:off x="-152400" y="-296420"/>
            <a:ext cx="9296400" cy="6646385"/>
          </a:xfrm>
          <a:prstGeom prst="rect">
            <a:avLst/>
          </a:prstGeom>
        </p:spPr>
      </p:pic>
      <p:grpSp>
        <p:nvGrpSpPr>
          <p:cNvPr id="11" name="Group 10"/>
          <p:cNvGrpSpPr/>
          <p:nvPr/>
        </p:nvGrpSpPr>
        <p:grpSpPr>
          <a:xfrm rot="10800000">
            <a:off x="0" y="0"/>
            <a:ext cx="9144000" cy="1828800"/>
            <a:chOff x="0" y="5182409"/>
            <a:chExt cx="9144000" cy="303991"/>
          </a:xfrm>
        </p:grpSpPr>
        <p:sp>
          <p:nvSpPr>
            <p:cNvPr id="12" name="Rectangle 11"/>
            <p:cNvSpPr/>
            <p:nvPr/>
          </p:nvSpPr>
          <p:spPr>
            <a:xfrm>
              <a:off x="0" y="5196717"/>
              <a:ext cx="9144000" cy="28968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flipV="1">
              <a:off x="0" y="5182409"/>
              <a:ext cx="9144000" cy="1430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p:cNvSpPr txBox="1"/>
          <p:nvPr/>
        </p:nvSpPr>
        <p:spPr>
          <a:xfrm>
            <a:off x="762000" y="76201"/>
            <a:ext cx="8229600" cy="2666999"/>
          </a:xfrm>
          <a:prstGeom prst="rect">
            <a:avLst/>
          </a:prstGeom>
          <a:noFill/>
        </p:spPr>
        <p:txBody>
          <a:bodyPr wrap="square" lIns="0" tIns="0" rIns="0" bIns="0" rtlCol="0">
            <a:noAutofit/>
          </a:bodyPr>
          <a:lstStyle/>
          <a:p>
            <a:r>
              <a:rPr lang="en-US" sz="3500" dirty="0">
                <a:solidFill>
                  <a:schemeClr val="bg1"/>
                </a:solidFill>
              </a:rPr>
              <a:t>City Council Study Session </a:t>
            </a:r>
          </a:p>
          <a:p>
            <a:r>
              <a:rPr lang="en-US" sz="3500" dirty="0">
                <a:solidFill>
                  <a:schemeClr val="bg1"/>
                </a:solidFill>
              </a:rPr>
              <a:t>October 12, 2021</a:t>
            </a:r>
          </a:p>
          <a:p>
            <a:r>
              <a:rPr lang="en-US" sz="3500" dirty="0">
                <a:solidFill>
                  <a:schemeClr val="bg1"/>
                </a:solidFill>
              </a:rPr>
              <a:t>Utilizing Unallocated Human Service Funds</a:t>
            </a:r>
            <a:endParaRPr lang="en-US" sz="2400" dirty="0"/>
          </a:p>
        </p:txBody>
      </p:sp>
      <p:grpSp>
        <p:nvGrpSpPr>
          <p:cNvPr id="23" name="Group 22"/>
          <p:cNvGrpSpPr/>
          <p:nvPr/>
        </p:nvGrpSpPr>
        <p:grpSpPr>
          <a:xfrm>
            <a:off x="0" y="5748831"/>
            <a:ext cx="9144000" cy="655066"/>
            <a:chOff x="0" y="5748831"/>
            <a:chExt cx="9144000" cy="655066"/>
          </a:xfrm>
        </p:grpSpPr>
        <p:grpSp>
          <p:nvGrpSpPr>
            <p:cNvPr id="24" name="Group 23"/>
            <p:cNvGrpSpPr/>
            <p:nvPr/>
          </p:nvGrpSpPr>
          <p:grpSpPr>
            <a:xfrm>
              <a:off x="0" y="5993864"/>
              <a:ext cx="9144000" cy="410033"/>
              <a:chOff x="0" y="5993864"/>
              <a:chExt cx="9144000" cy="410033"/>
            </a:xfrm>
          </p:grpSpPr>
          <p:pic>
            <p:nvPicPr>
              <p:cNvPr id="26" name="Picture 25"/>
              <p:cNvPicPr>
                <a:picLocks noChangeAspect="1"/>
              </p:cNvPicPr>
              <p:nvPr/>
            </p:nvPicPr>
            <p:blipFill>
              <a:blip r:embed="rId4" cstate="print">
                <a:extLst>
                  <a:ext uri="{BEBA8EAE-BF5A-486C-A8C5-ECC9F3942E4B}">
                    <a14:imgProps xmlns:a14="http://schemas.microsoft.com/office/drawing/2010/main">
                      <a14:imgLayer r:embed="rId5">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flipH="1">
                <a:off x="3349752" y="5993864"/>
                <a:ext cx="5794248" cy="410033"/>
              </a:xfrm>
              <a:prstGeom prst="rtTriangle">
                <a:avLst/>
              </a:prstGeom>
            </p:spPr>
          </p:pic>
          <p:pic>
            <p:nvPicPr>
              <p:cNvPr id="27" name="Picture 26"/>
              <p:cNvPicPr>
                <a:picLocks noChangeAspect="1"/>
              </p:cNvPicPr>
              <p:nvPr/>
            </p:nvPicPr>
            <p:blipFill>
              <a:blip r:embed="rId6" cstate="print">
                <a:extLst>
                  <a:ext uri="{BEBA8EAE-BF5A-486C-A8C5-ECC9F3942E4B}">
                    <a14:imgProps xmlns:a14="http://schemas.microsoft.com/office/drawing/2010/main">
                      <a14:imgLayer r:embed="rId7">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5993864"/>
                <a:ext cx="8382000" cy="404370"/>
              </a:xfrm>
              <a:prstGeom prst="rtTriangle">
                <a:avLst/>
              </a:prstGeom>
            </p:spPr>
          </p:pic>
        </p:grpSp>
        <p:pic>
          <p:nvPicPr>
            <p:cNvPr id="25" name="Picture 24" descr="\\data02\data\_InterDepartment\Logos\LogosCityofSeaTacForInHouseUse\Full Color\City of SeaTac clear Logo RGB_est.tif"/>
            <p:cNvPicPr>
              <a:picLocks noChangeAspect="1" noChangeArrowheads="1"/>
            </p:cNvPicPr>
            <p:nvPr/>
          </p:nvPicPr>
          <p:blipFill>
            <a:blip r:embed="rId8" cstate="print"/>
            <a:srcRect/>
            <a:stretch>
              <a:fillRect/>
            </a:stretch>
          </p:blipFill>
          <p:spPr bwMode="auto">
            <a:xfrm>
              <a:off x="8131098" y="5748831"/>
              <a:ext cx="762000" cy="601134"/>
            </a:xfrm>
            <a:prstGeom prst="rect">
              <a:avLst/>
            </a:prstGeom>
            <a:noFill/>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0" y="5748831"/>
            <a:ext cx="9144000" cy="655066"/>
            <a:chOff x="0" y="5748831"/>
            <a:chExt cx="9144000" cy="655066"/>
          </a:xfrm>
        </p:grpSpPr>
        <p:grpSp>
          <p:nvGrpSpPr>
            <p:cNvPr id="11" name="Group 10"/>
            <p:cNvGrpSpPr/>
            <p:nvPr/>
          </p:nvGrpSpPr>
          <p:grpSpPr>
            <a:xfrm>
              <a:off x="0" y="5993864"/>
              <a:ext cx="9144000" cy="410033"/>
              <a:chOff x="0" y="5993864"/>
              <a:chExt cx="9144000" cy="410033"/>
            </a:xfrm>
          </p:grpSpPr>
          <p:pic>
            <p:nvPicPr>
              <p:cNvPr id="17" name="Picture 16"/>
              <p:cNvPicPr>
                <a:picLocks noChangeAspect="1"/>
              </p:cNvPicPr>
              <p:nvPr/>
            </p:nvPicPr>
            <p:blipFill>
              <a:blip r:embed="rId3" cstate="print">
                <a:extLst>
                  <a:ext uri="{BEBA8EAE-BF5A-486C-A8C5-ECC9F3942E4B}">
                    <a14:imgProps xmlns:a14="http://schemas.microsoft.com/office/drawing/2010/main">
                      <a14:imgLayer r:embed="rId4">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flipH="1">
                <a:off x="3349752" y="5993864"/>
                <a:ext cx="5794248" cy="410033"/>
              </a:xfrm>
              <a:prstGeom prst="rtTriangle">
                <a:avLst/>
              </a:prstGeom>
            </p:spPr>
          </p:pic>
          <p:pic>
            <p:nvPicPr>
              <p:cNvPr id="18" name="Picture 17"/>
              <p:cNvPicPr>
                <a:picLocks noChangeAspect="1"/>
              </p:cNvPicPr>
              <p:nvPr/>
            </p:nvPicPr>
            <p:blipFill>
              <a:blip r:embed="rId5" cstate="print">
                <a:extLst>
                  <a:ext uri="{BEBA8EAE-BF5A-486C-A8C5-ECC9F3942E4B}">
                    <a14:imgProps xmlns:a14="http://schemas.microsoft.com/office/drawing/2010/main">
                      <a14:imgLayer r:embed="rId6">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5993864"/>
                <a:ext cx="8382000" cy="404370"/>
              </a:xfrm>
              <a:prstGeom prst="rtTriangle">
                <a:avLst/>
              </a:prstGeom>
            </p:spPr>
          </p:pic>
        </p:grpSp>
        <p:pic>
          <p:nvPicPr>
            <p:cNvPr id="13" name="Picture 12" descr="\\data02\data\_InterDepartment\Logos\LogosCityofSeaTacForInHouseUse\Full Color\City of SeaTac clear Logo RGB_est.tif"/>
            <p:cNvPicPr>
              <a:picLocks noChangeAspect="1" noChangeArrowheads="1"/>
            </p:cNvPicPr>
            <p:nvPr/>
          </p:nvPicPr>
          <p:blipFill>
            <a:blip r:embed="rId7" cstate="print"/>
            <a:srcRect/>
            <a:stretch>
              <a:fillRect/>
            </a:stretch>
          </p:blipFill>
          <p:spPr bwMode="auto">
            <a:xfrm>
              <a:off x="8131098" y="5748831"/>
              <a:ext cx="762000" cy="601134"/>
            </a:xfrm>
            <a:prstGeom prst="rect">
              <a:avLst/>
            </a:prstGeom>
            <a:noFill/>
          </p:spPr>
        </p:pic>
      </p:grpSp>
      <p:pic>
        <p:nvPicPr>
          <p:cNvPr id="19" name="Picture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0" y="0"/>
            <a:ext cx="9144000" cy="914400"/>
          </a:xfrm>
          <a:prstGeom prst="rect">
            <a:avLst/>
          </a:prstGeom>
        </p:spPr>
      </p:pic>
      <p:sp>
        <p:nvSpPr>
          <p:cNvPr id="12" name="Content Placeholder 7"/>
          <p:cNvSpPr>
            <a:spLocks noGrp="1"/>
          </p:cNvSpPr>
          <p:nvPr>
            <p:ph idx="1"/>
          </p:nvPr>
        </p:nvSpPr>
        <p:spPr>
          <a:xfrm>
            <a:off x="3657600" y="2819400"/>
            <a:ext cx="5032249" cy="463880"/>
          </a:xfrm>
        </p:spPr>
        <p:txBody>
          <a:bodyPr vert="horz" lIns="0" tIns="0" rIns="0" bIns="0" rtlCol="0">
            <a:noAutofit/>
          </a:bodyPr>
          <a:lstStyle/>
          <a:p>
            <a:pPr marL="0" indent="0">
              <a:buNone/>
            </a:pPr>
            <a:r>
              <a:rPr lang="en-US" altLang="en-US" sz="3200" dirty="0">
                <a:cs typeface="Calibri" panose="020F0502020204030204" pitchFamily="34" charset="0"/>
              </a:rPr>
              <a:t>Questions</a:t>
            </a:r>
            <a:r>
              <a:rPr lang="en-US" altLang="en-US" sz="2400" dirty="0">
                <a:cs typeface="Calibri" panose="020F0502020204030204" pitchFamily="34" charset="0"/>
              </a:rPr>
              <a:t>?</a:t>
            </a:r>
          </a:p>
          <a:p>
            <a:pPr marL="0" indent="0">
              <a:lnSpc>
                <a:spcPct val="70000"/>
              </a:lnSpc>
              <a:buNone/>
              <a:tabLst>
                <a:tab pos="288925" algn="l"/>
              </a:tabLst>
            </a:pPr>
            <a:endParaRPr lang="en-US" sz="2000" b="1" dirty="0">
              <a:solidFill>
                <a:schemeClr val="bg1">
                  <a:lumMod val="50000"/>
                </a:schemeClr>
              </a:solidFill>
              <a:cs typeface="Calibri" panose="020F0502020204030204" pitchFamily="34" charset="0"/>
            </a:endParaRPr>
          </a:p>
          <a:p>
            <a:pPr marL="0" indent="0">
              <a:lnSpc>
                <a:spcPct val="70000"/>
              </a:lnSpc>
              <a:buNone/>
              <a:tabLst>
                <a:tab pos="288925" algn="l"/>
              </a:tabLst>
            </a:pPr>
            <a:endParaRPr lang="en-US" sz="2000" b="1" dirty="0">
              <a:solidFill>
                <a:schemeClr val="bg1">
                  <a:lumMod val="50000"/>
                </a:schemeClr>
              </a:solidFill>
              <a:cs typeface="Calibri" panose="020F0502020204030204" pitchFamily="34" charset="0"/>
            </a:endParaRPr>
          </a:p>
          <a:p>
            <a:pPr marL="0" indent="0">
              <a:lnSpc>
                <a:spcPct val="70000"/>
              </a:lnSpc>
              <a:buFont typeface="Wingdings" panose="05000000000000000000" pitchFamily="2" charset="2"/>
              <a:buChar char="q"/>
              <a:tabLst>
                <a:tab pos="288925" algn="l"/>
              </a:tabLst>
            </a:pPr>
            <a:endParaRPr lang="en-US" sz="2000" b="1" dirty="0">
              <a:solidFill>
                <a:schemeClr val="bg1">
                  <a:lumMod val="50000"/>
                </a:schemeClr>
              </a:solidFill>
              <a:cs typeface="Calibri" panose="020F0502020204030204" pitchFamily="34" charset="0"/>
            </a:endParaRPr>
          </a:p>
          <a:p>
            <a:pPr marL="0" indent="0">
              <a:lnSpc>
                <a:spcPct val="70000"/>
              </a:lnSpc>
              <a:tabLst>
                <a:tab pos="288925" algn="l"/>
              </a:tabLst>
            </a:pPr>
            <a:endParaRPr lang="en-US" dirty="0"/>
          </a:p>
          <a:p>
            <a:pPr marL="0" indent="0">
              <a:lnSpc>
                <a:spcPct val="70000"/>
              </a:lnSpc>
              <a:buNone/>
              <a:tabLst>
                <a:tab pos="288925" algn="l"/>
              </a:tabLst>
            </a:pPr>
            <a:endParaRPr lang="en-US" dirty="0"/>
          </a:p>
        </p:txBody>
      </p:sp>
    </p:spTree>
    <p:extLst>
      <p:ext uri="{BB962C8B-B14F-4D97-AF65-F5344CB8AC3E}">
        <p14:creationId xmlns:p14="http://schemas.microsoft.com/office/powerpoint/2010/main" val="900446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
          <p:cNvSpPr txBox="1">
            <a:spLocks/>
          </p:cNvSpPr>
          <p:nvPr/>
        </p:nvSpPr>
        <p:spPr>
          <a:xfrm>
            <a:off x="533400" y="1159433"/>
            <a:ext cx="3352800" cy="4318704"/>
          </a:xfrm>
          <a:prstGeom prst="rect">
            <a:avLst/>
          </a:prstGeom>
          <a:solidFill>
            <a:schemeClr val="bg1">
              <a:lumMod val="95000"/>
            </a:schemeClr>
          </a:solidFill>
        </p:spPr>
        <p:txBody>
          <a:bodyPr vert="horz" lIns="182880" tIns="91440" rIns="91440" bIns="91440" rtlCol="0">
            <a:noAutofit/>
          </a:bodyPr>
          <a:lstStyle>
            <a:lvl1pPr marL="213352" indent="-213352" algn="l" defTabSz="853410" rtl="0" eaLnBrk="1" latinLnBrk="0" hangingPunct="1">
              <a:lnSpc>
                <a:spcPct val="90000"/>
              </a:lnSpc>
              <a:spcBef>
                <a:spcPts val="933"/>
              </a:spcBef>
              <a:buFont typeface="Arial" panose="020B0604020202020204" pitchFamily="34" charset="0"/>
              <a:buChar char="•"/>
              <a:defRPr sz="2613" kern="1200">
                <a:solidFill>
                  <a:schemeClr val="tx1"/>
                </a:solidFill>
                <a:latin typeface="+mn-lt"/>
                <a:ea typeface="+mn-ea"/>
                <a:cs typeface="+mn-cs"/>
              </a:defRPr>
            </a:lvl1pPr>
            <a:lvl2pPr marL="640057" indent="-213352" algn="l" defTabSz="853410" rtl="0" eaLnBrk="1" latinLnBrk="0" hangingPunct="1">
              <a:lnSpc>
                <a:spcPct val="90000"/>
              </a:lnSpc>
              <a:spcBef>
                <a:spcPts val="467"/>
              </a:spcBef>
              <a:buFont typeface="Arial" panose="020B0604020202020204" pitchFamily="34" charset="0"/>
              <a:buChar char="•"/>
              <a:defRPr sz="2240" kern="1200">
                <a:solidFill>
                  <a:schemeClr val="tx1"/>
                </a:solidFill>
                <a:latin typeface="+mn-lt"/>
                <a:ea typeface="+mn-ea"/>
                <a:cs typeface="+mn-cs"/>
              </a:defRPr>
            </a:lvl2pPr>
            <a:lvl3pPr marL="1066762" indent="-213352" algn="l" defTabSz="853410" rtl="0" eaLnBrk="1" latinLnBrk="0" hangingPunct="1">
              <a:lnSpc>
                <a:spcPct val="90000"/>
              </a:lnSpc>
              <a:spcBef>
                <a:spcPts val="467"/>
              </a:spcBef>
              <a:buFont typeface="Arial" panose="020B0604020202020204" pitchFamily="34" charset="0"/>
              <a:buChar char="•"/>
              <a:defRPr sz="1867" kern="1200">
                <a:solidFill>
                  <a:schemeClr val="tx1"/>
                </a:solidFill>
                <a:latin typeface="+mn-lt"/>
                <a:ea typeface="+mn-ea"/>
                <a:cs typeface="+mn-cs"/>
              </a:defRPr>
            </a:lvl3pPr>
            <a:lvl4pPr marL="1493467" indent="-213352" algn="l" defTabSz="853410" rtl="0" eaLnBrk="1" latinLnBrk="0" hangingPunct="1">
              <a:lnSpc>
                <a:spcPct val="90000"/>
              </a:lnSpc>
              <a:spcBef>
                <a:spcPts val="467"/>
              </a:spcBef>
              <a:buFont typeface="Arial" panose="020B0604020202020204" pitchFamily="34" charset="0"/>
              <a:buChar char="•"/>
              <a:defRPr sz="1680" kern="1200">
                <a:solidFill>
                  <a:schemeClr val="tx1"/>
                </a:solidFill>
                <a:latin typeface="+mn-lt"/>
                <a:ea typeface="+mn-ea"/>
                <a:cs typeface="+mn-cs"/>
              </a:defRPr>
            </a:lvl4pPr>
            <a:lvl5pPr marL="1920171" indent="-213352" algn="l" defTabSz="853410" rtl="0" eaLnBrk="1" latinLnBrk="0" hangingPunct="1">
              <a:lnSpc>
                <a:spcPct val="90000"/>
              </a:lnSpc>
              <a:spcBef>
                <a:spcPts val="467"/>
              </a:spcBef>
              <a:buFont typeface="Arial" panose="020B0604020202020204" pitchFamily="34" charset="0"/>
              <a:buChar char="•"/>
              <a:defRPr sz="1680" kern="1200">
                <a:solidFill>
                  <a:schemeClr val="tx1"/>
                </a:solidFill>
                <a:latin typeface="+mn-lt"/>
                <a:ea typeface="+mn-ea"/>
                <a:cs typeface="+mn-cs"/>
              </a:defRPr>
            </a:lvl5pPr>
            <a:lvl6pPr marL="2346876" indent="-213352" algn="l" defTabSz="853410" rtl="0" eaLnBrk="1" latinLnBrk="0" hangingPunct="1">
              <a:lnSpc>
                <a:spcPct val="90000"/>
              </a:lnSpc>
              <a:spcBef>
                <a:spcPts val="467"/>
              </a:spcBef>
              <a:buFont typeface="Arial" panose="020B0604020202020204" pitchFamily="34" charset="0"/>
              <a:buChar char="•"/>
              <a:defRPr sz="1680" kern="1200">
                <a:solidFill>
                  <a:schemeClr val="tx1"/>
                </a:solidFill>
                <a:latin typeface="+mn-lt"/>
                <a:ea typeface="+mn-ea"/>
                <a:cs typeface="+mn-cs"/>
              </a:defRPr>
            </a:lvl6pPr>
            <a:lvl7pPr marL="2773581" indent="-213352" algn="l" defTabSz="853410" rtl="0" eaLnBrk="1" latinLnBrk="0" hangingPunct="1">
              <a:lnSpc>
                <a:spcPct val="90000"/>
              </a:lnSpc>
              <a:spcBef>
                <a:spcPts val="467"/>
              </a:spcBef>
              <a:buFont typeface="Arial" panose="020B0604020202020204" pitchFamily="34" charset="0"/>
              <a:buChar char="•"/>
              <a:defRPr sz="1680" kern="1200">
                <a:solidFill>
                  <a:schemeClr val="tx1"/>
                </a:solidFill>
                <a:latin typeface="+mn-lt"/>
                <a:ea typeface="+mn-ea"/>
                <a:cs typeface="+mn-cs"/>
              </a:defRPr>
            </a:lvl7pPr>
            <a:lvl8pPr marL="3200286" indent="-213352" algn="l" defTabSz="853410" rtl="0" eaLnBrk="1" latinLnBrk="0" hangingPunct="1">
              <a:lnSpc>
                <a:spcPct val="90000"/>
              </a:lnSpc>
              <a:spcBef>
                <a:spcPts val="467"/>
              </a:spcBef>
              <a:buFont typeface="Arial" panose="020B0604020202020204" pitchFamily="34" charset="0"/>
              <a:buChar char="•"/>
              <a:defRPr sz="1680" kern="1200">
                <a:solidFill>
                  <a:schemeClr val="tx1"/>
                </a:solidFill>
                <a:latin typeface="+mn-lt"/>
                <a:ea typeface="+mn-ea"/>
                <a:cs typeface="+mn-cs"/>
              </a:defRPr>
            </a:lvl8pPr>
            <a:lvl9pPr marL="3626990" indent="-213352" algn="l" defTabSz="853410" rtl="0" eaLnBrk="1" latinLnBrk="0" hangingPunct="1">
              <a:lnSpc>
                <a:spcPct val="90000"/>
              </a:lnSpc>
              <a:spcBef>
                <a:spcPts val="467"/>
              </a:spcBef>
              <a:buFont typeface="Arial" panose="020B0604020202020204" pitchFamily="34" charset="0"/>
              <a:buChar char="•"/>
              <a:defRPr sz="1680" kern="1200">
                <a:solidFill>
                  <a:schemeClr val="tx1"/>
                </a:solidFill>
                <a:latin typeface="+mn-lt"/>
                <a:ea typeface="+mn-ea"/>
                <a:cs typeface="+mn-cs"/>
              </a:defRPr>
            </a:lvl9pPr>
          </a:lstStyle>
          <a:p>
            <a:pPr marL="0" lvl="1" indent="0">
              <a:lnSpc>
                <a:spcPct val="100000"/>
              </a:lnSpc>
              <a:buFont typeface="Arial" panose="020B0604020202020204" pitchFamily="34" charset="0"/>
              <a:buNone/>
            </a:pPr>
            <a:r>
              <a:rPr lang="en-US" sz="2000" b="1" dirty="0">
                <a:solidFill>
                  <a:schemeClr val="bg1">
                    <a:lumMod val="50000"/>
                  </a:schemeClr>
                </a:solidFill>
              </a:rPr>
              <a:t>PURPOSE OF PRESENTATION</a:t>
            </a:r>
          </a:p>
          <a:p>
            <a:pPr marL="0" lvl="1" indent="0">
              <a:lnSpc>
                <a:spcPct val="100000"/>
              </a:lnSpc>
              <a:buFont typeface="Arial" panose="020B0604020202020204" pitchFamily="34" charset="0"/>
              <a:buNone/>
            </a:pPr>
            <a:r>
              <a:rPr lang="en-US" sz="1800" dirty="0"/>
              <a:t>To provide an overview of a proposed administrative policy guiding the granting of additional human service funds outside of the standard funding cycle. </a:t>
            </a:r>
          </a:p>
        </p:txBody>
      </p:sp>
      <p:sp>
        <p:nvSpPr>
          <p:cNvPr id="3" name="Content Placeholder 2"/>
          <p:cNvSpPr>
            <a:spLocks noGrp="1"/>
          </p:cNvSpPr>
          <p:nvPr>
            <p:ph idx="1"/>
          </p:nvPr>
        </p:nvSpPr>
        <p:spPr>
          <a:xfrm>
            <a:off x="4191000" y="1201665"/>
            <a:ext cx="4648199" cy="4749968"/>
          </a:xfrm>
        </p:spPr>
        <p:txBody>
          <a:bodyPr vert="horz" lIns="0" tIns="0" rIns="0" bIns="0" rtlCol="0">
            <a:noAutofit/>
          </a:bodyPr>
          <a:lstStyle/>
          <a:p>
            <a:pPr marL="0" lvl="1" indent="0">
              <a:lnSpc>
                <a:spcPct val="100000"/>
              </a:lnSpc>
              <a:buNone/>
            </a:pPr>
            <a:r>
              <a:rPr lang="en-US" sz="2000" b="1" dirty="0">
                <a:solidFill>
                  <a:schemeClr val="bg1">
                    <a:lumMod val="50000"/>
                  </a:schemeClr>
                </a:solidFill>
              </a:rPr>
              <a:t>KEY POINTS</a:t>
            </a:r>
          </a:p>
          <a:p>
            <a:pPr marL="234945" indent="-234945">
              <a:lnSpc>
                <a:spcPct val="100000"/>
              </a:lnSpc>
              <a:buFont typeface="+mj-lt"/>
              <a:buAutoNum type="arabicPeriod"/>
            </a:pPr>
            <a:r>
              <a:rPr lang="en-US" sz="1800" dirty="0"/>
              <a:t>Council discussed the standard human service funding process at the June 8 Study Session.</a:t>
            </a:r>
          </a:p>
          <a:p>
            <a:pPr marL="234945" indent="-234945">
              <a:lnSpc>
                <a:spcPct val="100000"/>
              </a:lnSpc>
              <a:buFont typeface="+mj-lt"/>
              <a:buAutoNum type="arabicPeriod"/>
            </a:pPr>
            <a:r>
              <a:rPr lang="en-US" sz="1800" dirty="0"/>
              <a:t>On June 8, Council requested that staff return with a policy for allocation of human service funds not awarded during the regular cycle.</a:t>
            </a:r>
          </a:p>
          <a:p>
            <a:pPr marL="234945" indent="-234945">
              <a:lnSpc>
                <a:spcPct val="100000"/>
              </a:lnSpc>
              <a:buFont typeface="+mj-lt"/>
              <a:buAutoNum type="arabicPeriod"/>
            </a:pPr>
            <a:r>
              <a:rPr lang="en-US" sz="1800" dirty="0"/>
              <a:t>The administrative policy creates a transparent and replicable process and allows for agility in meeting emergency human service needs.</a:t>
            </a:r>
          </a:p>
          <a:p>
            <a:pPr marL="234945" indent="-234945">
              <a:lnSpc>
                <a:spcPct val="100000"/>
              </a:lnSpc>
              <a:buFont typeface="+mj-lt"/>
              <a:buAutoNum type="arabicPeriod"/>
            </a:pPr>
            <a:r>
              <a:rPr lang="en-US" sz="1800" dirty="0"/>
              <a:t>Only non-profit organizations already under contract with the City and City of SeaTac programs are eligible for funding.</a:t>
            </a:r>
          </a:p>
          <a:p>
            <a:pPr marL="234945" indent="-234945">
              <a:lnSpc>
                <a:spcPct val="100000"/>
              </a:lnSpc>
              <a:buFont typeface="+mj-lt"/>
              <a:buAutoNum type="arabicPeriod"/>
            </a:pPr>
            <a:r>
              <a:rPr lang="en-US" sz="1800" dirty="0"/>
              <a:t>Agencies must meet contractual performance requirements to be considered.</a:t>
            </a:r>
          </a:p>
          <a:p>
            <a:pPr marL="0" indent="0">
              <a:lnSpc>
                <a:spcPct val="100000"/>
              </a:lnSpc>
              <a:buNone/>
            </a:pPr>
            <a:r>
              <a:rPr lang="en-US" sz="1800" dirty="0"/>
              <a:t>.</a:t>
            </a:r>
          </a:p>
        </p:txBody>
      </p:sp>
      <p:grpSp>
        <p:nvGrpSpPr>
          <p:cNvPr id="10" name="Group 9"/>
          <p:cNvGrpSpPr/>
          <p:nvPr/>
        </p:nvGrpSpPr>
        <p:grpSpPr>
          <a:xfrm>
            <a:off x="0" y="5748831"/>
            <a:ext cx="9144000" cy="655066"/>
            <a:chOff x="0" y="5748831"/>
            <a:chExt cx="9144000" cy="655066"/>
          </a:xfrm>
        </p:grpSpPr>
        <p:grpSp>
          <p:nvGrpSpPr>
            <p:cNvPr id="11" name="Group 10"/>
            <p:cNvGrpSpPr/>
            <p:nvPr/>
          </p:nvGrpSpPr>
          <p:grpSpPr>
            <a:xfrm>
              <a:off x="0" y="5993864"/>
              <a:ext cx="9144000" cy="410033"/>
              <a:chOff x="0" y="5993864"/>
              <a:chExt cx="9144000" cy="410033"/>
            </a:xfrm>
          </p:grpSpPr>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3349752" y="5993864"/>
                <a:ext cx="5794248" cy="410033"/>
              </a:xfrm>
              <a:prstGeom prst="rtTriangle">
                <a:avLst/>
              </a:prstGeom>
            </p:spPr>
          </p:pic>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993864"/>
                <a:ext cx="8382000" cy="404370"/>
              </a:xfrm>
              <a:prstGeom prst="rtTriangle">
                <a:avLst/>
              </a:prstGeom>
            </p:spPr>
          </p:pic>
        </p:grpSp>
        <p:pic>
          <p:nvPicPr>
            <p:cNvPr id="13" name="Picture 12" descr="\\data02\data\_InterDepartment\Logos\LogosCityofSeaTacForInHouseUse\Full Color\City of SeaTac clear Logo RGB_est.tif"/>
            <p:cNvPicPr>
              <a:picLocks noChangeAspect="1" noChangeArrowheads="1"/>
            </p:cNvPicPr>
            <p:nvPr/>
          </p:nvPicPr>
          <p:blipFill>
            <a:blip r:embed="rId5" cstate="print"/>
            <a:srcRect/>
            <a:stretch>
              <a:fillRect/>
            </a:stretch>
          </p:blipFill>
          <p:spPr bwMode="auto">
            <a:xfrm>
              <a:off x="8131098" y="5748831"/>
              <a:ext cx="762000" cy="601134"/>
            </a:xfrm>
            <a:prstGeom prst="rect">
              <a:avLst/>
            </a:prstGeom>
            <a:noFill/>
          </p:spPr>
        </p:pic>
      </p:grpSp>
      <p:pic>
        <p:nvPicPr>
          <p:cNvPr id="19" name="Picture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0"/>
            <a:ext cx="9144000" cy="914400"/>
          </a:xfrm>
          <a:prstGeom prst="rect">
            <a:avLst/>
          </a:prstGeom>
        </p:spPr>
      </p:pic>
      <p:sp>
        <p:nvSpPr>
          <p:cNvPr id="20" name="Title 1"/>
          <p:cNvSpPr>
            <a:spLocks noGrp="1"/>
          </p:cNvSpPr>
          <p:nvPr>
            <p:ph type="title"/>
          </p:nvPr>
        </p:nvSpPr>
        <p:spPr>
          <a:xfrm>
            <a:off x="0" y="-6657"/>
            <a:ext cx="7467600" cy="921057"/>
          </a:xfrm>
          <a:noFill/>
        </p:spPr>
        <p:txBody>
          <a:bodyPr>
            <a:noAutofit/>
          </a:bodyPr>
          <a:lstStyle/>
          <a:p>
            <a:pPr marL="457190" lvl="1" algn="l" defTabSz="914380" rtl="0">
              <a:spcBef>
                <a:spcPct val="20000"/>
              </a:spcBef>
              <a:defRPr/>
            </a:pPr>
            <a:r>
              <a:rPr lang="en-US" sz="2600" kern="1200" dirty="0">
                <a:solidFill>
                  <a:schemeClr val="bg1"/>
                </a:solidFill>
                <a:latin typeface="+mn-lt"/>
                <a:ea typeface="+mn-ea"/>
                <a:cs typeface="+mn-cs"/>
              </a:rPr>
              <a:t>Presentation Overview</a:t>
            </a:r>
          </a:p>
        </p:txBody>
      </p:sp>
    </p:spTree>
    <p:extLst>
      <p:ext uri="{BB962C8B-B14F-4D97-AF65-F5344CB8AC3E}">
        <p14:creationId xmlns:p14="http://schemas.microsoft.com/office/powerpoint/2010/main" val="13179548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533399" y="1143000"/>
            <a:ext cx="7848601" cy="4114800"/>
          </a:xfrm>
        </p:spPr>
        <p:txBody>
          <a:bodyPr vert="horz" lIns="0" tIns="0" rIns="0" bIns="0" rtlCol="0">
            <a:noAutofit/>
          </a:bodyPr>
          <a:lstStyle/>
          <a:p>
            <a:pPr marL="0" indent="0">
              <a:lnSpc>
                <a:spcPct val="85000"/>
              </a:lnSpc>
              <a:buNone/>
            </a:pPr>
            <a:r>
              <a:rPr lang="en-US" sz="2000" b="1" dirty="0">
                <a:solidFill>
                  <a:schemeClr val="bg1">
                    <a:lumMod val="50000"/>
                  </a:schemeClr>
                </a:solidFill>
                <a:cs typeface="Calibri" panose="020F0502020204030204" pitchFamily="34" charset="0"/>
              </a:rPr>
              <a:t>COUNCIL ACTION REQUESTED</a:t>
            </a:r>
          </a:p>
          <a:p>
            <a:pPr marL="200358" indent="-284163">
              <a:lnSpc>
                <a:spcPct val="85000"/>
              </a:lnSpc>
              <a:buFont typeface="Wingdings" panose="05000000000000000000" pitchFamily="2" charset="2"/>
              <a:buChar char="§"/>
            </a:pPr>
            <a:r>
              <a:rPr lang="en-US" sz="2173" dirty="0">
                <a:solidFill>
                  <a:prstClr val="black"/>
                </a:solidFill>
                <a:cs typeface="Calibri" panose="020F0502020204030204" pitchFamily="34" charset="0"/>
              </a:rPr>
              <a:t>Provide input on draft administrative policy.</a:t>
            </a:r>
            <a:endParaRPr lang="en-US" sz="873" b="1" dirty="0">
              <a:cs typeface="Calibri" panose="020F0502020204030204" pitchFamily="34" charset="0"/>
            </a:endParaRPr>
          </a:p>
          <a:p>
            <a:pPr marL="0" indent="0">
              <a:lnSpc>
                <a:spcPct val="85000"/>
              </a:lnSpc>
              <a:buNone/>
            </a:pPr>
            <a:r>
              <a:rPr lang="en-US" sz="2000" b="1" dirty="0">
                <a:solidFill>
                  <a:schemeClr val="bg1">
                    <a:lumMod val="50000"/>
                  </a:schemeClr>
                </a:solidFill>
                <a:cs typeface="Calibri" panose="020F0502020204030204" pitchFamily="34" charset="0"/>
              </a:rPr>
              <a:t>NO ACTION REQUESTED </a:t>
            </a:r>
            <a:endParaRPr lang="en-US" sz="1800" b="1" dirty="0">
              <a:solidFill>
                <a:schemeClr val="bg1">
                  <a:lumMod val="50000"/>
                </a:schemeClr>
              </a:solidFill>
              <a:cs typeface="Calibri" panose="020F0502020204030204" pitchFamily="34" charset="0"/>
            </a:endParaRPr>
          </a:p>
          <a:p>
            <a:pPr>
              <a:lnSpc>
                <a:spcPct val="85000"/>
              </a:lnSpc>
              <a:buFont typeface="Wingdings" panose="05000000000000000000" pitchFamily="2" charset="2"/>
              <a:buChar char="§"/>
            </a:pPr>
            <a:r>
              <a:rPr lang="en-US" sz="1800" dirty="0">
                <a:solidFill>
                  <a:prstClr val="black"/>
                </a:solidFill>
                <a:cs typeface="Calibri" panose="020F0502020204030204" pitchFamily="34" charset="0"/>
              </a:rPr>
              <a:t>Formal Council action not required.</a:t>
            </a:r>
            <a:endParaRPr lang="en-US" sz="1800" dirty="0">
              <a:cs typeface="Calibri" panose="020F0502020204030204" pitchFamily="34" charset="0"/>
            </a:endParaRPr>
          </a:p>
          <a:p>
            <a:pPr marL="0" indent="0">
              <a:lnSpc>
                <a:spcPct val="85000"/>
              </a:lnSpc>
              <a:buNone/>
            </a:pPr>
            <a:r>
              <a:rPr lang="en-US" sz="2000" b="1" dirty="0">
                <a:solidFill>
                  <a:schemeClr val="bg1">
                    <a:lumMod val="50000"/>
                  </a:schemeClr>
                </a:solidFill>
                <a:cs typeface="Calibri" panose="020F0502020204030204" pitchFamily="34" charset="0"/>
              </a:rPr>
              <a:t>REVIEWS TO DATE </a:t>
            </a:r>
            <a:endParaRPr lang="en-US" sz="1500" b="1" dirty="0">
              <a:cs typeface="Calibri" panose="020F0502020204030204" pitchFamily="34" charset="0"/>
            </a:endParaRPr>
          </a:p>
          <a:p>
            <a:pPr>
              <a:lnSpc>
                <a:spcPct val="85000"/>
              </a:lnSpc>
              <a:buFont typeface="Wingdings" panose="05000000000000000000" pitchFamily="2" charset="2"/>
              <a:buChar char="§"/>
            </a:pPr>
            <a:r>
              <a:rPr lang="en-US" sz="1800" dirty="0">
                <a:cs typeface="Calibri" panose="020F0502020204030204" pitchFamily="34" charset="0"/>
              </a:rPr>
              <a:t>Council Study Session June 8, 2021</a:t>
            </a:r>
            <a:endParaRPr lang="en-US" sz="2400" dirty="0">
              <a:latin typeface="Calibri" panose="020F0502020204030204" pitchFamily="34" charset="0"/>
              <a:cs typeface="Calibri" panose="020F0502020204030204" pitchFamily="34" charset="0"/>
            </a:endParaRPr>
          </a:p>
          <a:p>
            <a:pPr>
              <a:lnSpc>
                <a:spcPct val="85000"/>
              </a:lnSpc>
            </a:pPr>
            <a:endParaRPr lang="en-US" dirty="0"/>
          </a:p>
          <a:p>
            <a:pPr marL="0" indent="0">
              <a:lnSpc>
                <a:spcPct val="85000"/>
              </a:lnSpc>
              <a:buNone/>
            </a:pPr>
            <a:endParaRPr lang="en-US" dirty="0"/>
          </a:p>
        </p:txBody>
      </p:sp>
      <p:sp>
        <p:nvSpPr>
          <p:cNvPr id="43014" name="AutoShape 6" descr="Image result for farmers market in church parking lot"/>
          <p:cNvSpPr>
            <a:spLocks noChangeAspect="1" noChangeArrowheads="1"/>
          </p:cNvSpPr>
          <p:nvPr/>
        </p:nvSpPr>
        <p:spPr bwMode="auto">
          <a:xfrm>
            <a:off x="155575" y="31273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3016" name="AutoShape 8" descr="Image result for farmers market in church parking lot"/>
          <p:cNvSpPr>
            <a:spLocks noChangeAspect="1" noChangeArrowheads="1"/>
          </p:cNvSpPr>
          <p:nvPr/>
        </p:nvSpPr>
        <p:spPr bwMode="auto">
          <a:xfrm>
            <a:off x="155575" y="31273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grpSp>
        <p:nvGrpSpPr>
          <p:cNvPr id="15" name="Group 14"/>
          <p:cNvGrpSpPr/>
          <p:nvPr/>
        </p:nvGrpSpPr>
        <p:grpSpPr>
          <a:xfrm>
            <a:off x="0" y="5748831"/>
            <a:ext cx="9144000" cy="655066"/>
            <a:chOff x="0" y="5748831"/>
            <a:chExt cx="9144000" cy="655066"/>
          </a:xfrm>
        </p:grpSpPr>
        <p:grpSp>
          <p:nvGrpSpPr>
            <p:cNvPr id="16" name="Group 15"/>
            <p:cNvGrpSpPr/>
            <p:nvPr/>
          </p:nvGrpSpPr>
          <p:grpSpPr>
            <a:xfrm>
              <a:off x="0" y="5993864"/>
              <a:ext cx="9144000" cy="410033"/>
              <a:chOff x="0" y="5993864"/>
              <a:chExt cx="9144000" cy="410033"/>
            </a:xfrm>
          </p:grpSpPr>
          <p:pic>
            <p:nvPicPr>
              <p:cNvPr id="21" name="Picture 20"/>
              <p:cNvPicPr>
                <a:picLocks noChangeAspect="1"/>
              </p:cNvPicPr>
              <p:nvPr/>
            </p:nvPicPr>
            <p:blipFill>
              <a:blip r:embed="rId3" cstate="print">
                <a:extLst>
                  <a:ext uri="{BEBA8EAE-BF5A-486C-A8C5-ECC9F3942E4B}">
                    <a14:imgProps xmlns:a14="http://schemas.microsoft.com/office/drawing/2010/main">
                      <a14:imgLayer r:embed="rId4">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flipH="1">
                <a:off x="3349752" y="5993864"/>
                <a:ext cx="5794248" cy="410033"/>
              </a:xfrm>
              <a:prstGeom prst="rtTriangle">
                <a:avLst/>
              </a:prstGeom>
            </p:spPr>
          </p:pic>
          <p:pic>
            <p:nvPicPr>
              <p:cNvPr id="22" name="Picture 21"/>
              <p:cNvPicPr>
                <a:picLocks noChangeAspect="1"/>
              </p:cNvPicPr>
              <p:nvPr/>
            </p:nvPicPr>
            <p:blipFill>
              <a:blip r:embed="rId5" cstate="print">
                <a:extLst>
                  <a:ext uri="{BEBA8EAE-BF5A-486C-A8C5-ECC9F3942E4B}">
                    <a14:imgProps xmlns:a14="http://schemas.microsoft.com/office/drawing/2010/main">
                      <a14:imgLayer r:embed="rId6">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5993864"/>
                <a:ext cx="8382000" cy="404370"/>
              </a:xfrm>
              <a:prstGeom prst="rtTriangle">
                <a:avLst/>
              </a:prstGeom>
            </p:spPr>
          </p:pic>
        </p:grpSp>
        <p:pic>
          <p:nvPicPr>
            <p:cNvPr id="17" name="Picture 16" descr="\\data02\data\_InterDepartment\Logos\LogosCityofSeaTacForInHouseUse\Full Color\City of SeaTac clear Logo RGB_est.tif"/>
            <p:cNvPicPr>
              <a:picLocks noChangeAspect="1" noChangeArrowheads="1"/>
            </p:cNvPicPr>
            <p:nvPr/>
          </p:nvPicPr>
          <p:blipFill>
            <a:blip r:embed="rId7" cstate="print"/>
            <a:srcRect/>
            <a:stretch>
              <a:fillRect/>
            </a:stretch>
          </p:blipFill>
          <p:spPr bwMode="auto">
            <a:xfrm>
              <a:off x="8131098" y="5748831"/>
              <a:ext cx="762000" cy="601134"/>
            </a:xfrm>
            <a:prstGeom prst="rect">
              <a:avLst/>
            </a:prstGeom>
            <a:noFill/>
          </p:spPr>
        </p:pic>
      </p:grpSp>
      <p:pic>
        <p:nvPicPr>
          <p:cNvPr id="23" name="Picture 2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0" y="0"/>
            <a:ext cx="9144000" cy="914400"/>
          </a:xfrm>
          <a:prstGeom prst="rect">
            <a:avLst/>
          </a:prstGeom>
        </p:spPr>
      </p:pic>
      <p:sp>
        <p:nvSpPr>
          <p:cNvPr id="24" name="Title 1"/>
          <p:cNvSpPr>
            <a:spLocks noGrp="1"/>
          </p:cNvSpPr>
          <p:nvPr>
            <p:ph type="title"/>
          </p:nvPr>
        </p:nvSpPr>
        <p:spPr>
          <a:xfrm>
            <a:off x="0" y="-6657"/>
            <a:ext cx="7467600" cy="921057"/>
          </a:xfrm>
          <a:noFill/>
        </p:spPr>
        <p:txBody>
          <a:bodyPr>
            <a:noAutofit/>
          </a:bodyPr>
          <a:lstStyle/>
          <a:p>
            <a:pPr marL="457190" lvl="1" algn="l" defTabSz="914380" rtl="0">
              <a:spcBef>
                <a:spcPct val="20000"/>
              </a:spcBef>
              <a:defRPr/>
            </a:pPr>
            <a:r>
              <a:rPr lang="en-US" sz="2600" kern="1200" dirty="0">
                <a:solidFill>
                  <a:schemeClr val="bg1"/>
                </a:solidFill>
                <a:latin typeface="+mn-lt"/>
                <a:ea typeface="+mn-ea"/>
                <a:cs typeface="+mn-cs"/>
              </a:rPr>
              <a:t>Council Request</a:t>
            </a:r>
          </a:p>
        </p:txBody>
      </p:sp>
    </p:spTree>
    <p:extLst>
      <p:ext uri="{BB962C8B-B14F-4D97-AF65-F5344CB8AC3E}">
        <p14:creationId xmlns:p14="http://schemas.microsoft.com/office/powerpoint/2010/main" val="3417775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0" y="5748831"/>
            <a:ext cx="9144000" cy="655066"/>
            <a:chOff x="0" y="5748831"/>
            <a:chExt cx="9144000" cy="655066"/>
          </a:xfrm>
        </p:grpSpPr>
        <p:grpSp>
          <p:nvGrpSpPr>
            <p:cNvPr id="11" name="Group 10"/>
            <p:cNvGrpSpPr/>
            <p:nvPr/>
          </p:nvGrpSpPr>
          <p:grpSpPr>
            <a:xfrm>
              <a:off x="0" y="5993864"/>
              <a:ext cx="9144000" cy="410033"/>
              <a:chOff x="0" y="5993864"/>
              <a:chExt cx="9144000" cy="410033"/>
            </a:xfrm>
          </p:grpSpPr>
          <p:pic>
            <p:nvPicPr>
              <p:cNvPr id="17" name="Picture 16"/>
              <p:cNvPicPr>
                <a:picLocks noChangeAspect="1"/>
              </p:cNvPicPr>
              <p:nvPr/>
            </p:nvPicPr>
            <p:blipFill>
              <a:blip r:embed="rId3" cstate="print">
                <a:extLst>
                  <a:ext uri="{BEBA8EAE-BF5A-486C-A8C5-ECC9F3942E4B}">
                    <a14:imgProps xmlns:a14="http://schemas.microsoft.com/office/drawing/2010/main">
                      <a14:imgLayer r:embed="rId4">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flipH="1">
                <a:off x="3349752" y="5993864"/>
                <a:ext cx="5794248" cy="410033"/>
              </a:xfrm>
              <a:prstGeom prst="rtTriangle">
                <a:avLst/>
              </a:prstGeom>
            </p:spPr>
          </p:pic>
          <p:pic>
            <p:nvPicPr>
              <p:cNvPr id="18" name="Picture 17"/>
              <p:cNvPicPr>
                <a:picLocks noChangeAspect="1"/>
              </p:cNvPicPr>
              <p:nvPr/>
            </p:nvPicPr>
            <p:blipFill>
              <a:blip r:embed="rId5" cstate="print">
                <a:extLst>
                  <a:ext uri="{BEBA8EAE-BF5A-486C-A8C5-ECC9F3942E4B}">
                    <a14:imgProps xmlns:a14="http://schemas.microsoft.com/office/drawing/2010/main">
                      <a14:imgLayer r:embed="rId6">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5993864"/>
                <a:ext cx="8382000" cy="404370"/>
              </a:xfrm>
              <a:prstGeom prst="rtTriangle">
                <a:avLst/>
              </a:prstGeom>
            </p:spPr>
          </p:pic>
        </p:grpSp>
        <p:pic>
          <p:nvPicPr>
            <p:cNvPr id="13" name="Picture 12" descr="\\data02\data\_InterDepartment\Logos\LogosCityofSeaTacForInHouseUse\Full Color\City of SeaTac clear Logo RGB_est.tif"/>
            <p:cNvPicPr>
              <a:picLocks noChangeAspect="1" noChangeArrowheads="1"/>
            </p:cNvPicPr>
            <p:nvPr/>
          </p:nvPicPr>
          <p:blipFill>
            <a:blip r:embed="rId7" cstate="print"/>
            <a:srcRect/>
            <a:stretch>
              <a:fillRect/>
            </a:stretch>
          </p:blipFill>
          <p:spPr bwMode="auto">
            <a:xfrm>
              <a:off x="8131098" y="5748831"/>
              <a:ext cx="762000" cy="601134"/>
            </a:xfrm>
            <a:prstGeom prst="rect">
              <a:avLst/>
            </a:prstGeom>
            <a:noFill/>
          </p:spPr>
        </p:pic>
      </p:grpSp>
      <p:pic>
        <p:nvPicPr>
          <p:cNvPr id="19" name="Picture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0" y="0"/>
            <a:ext cx="9144000" cy="914400"/>
          </a:xfrm>
          <a:prstGeom prst="rect">
            <a:avLst/>
          </a:prstGeom>
        </p:spPr>
      </p:pic>
      <p:sp>
        <p:nvSpPr>
          <p:cNvPr id="20" name="Title 1"/>
          <p:cNvSpPr>
            <a:spLocks noGrp="1"/>
          </p:cNvSpPr>
          <p:nvPr>
            <p:ph type="title"/>
          </p:nvPr>
        </p:nvSpPr>
        <p:spPr>
          <a:xfrm>
            <a:off x="0" y="-6657"/>
            <a:ext cx="7467600" cy="921057"/>
          </a:xfrm>
          <a:noFill/>
        </p:spPr>
        <p:txBody>
          <a:bodyPr>
            <a:noAutofit/>
          </a:bodyPr>
          <a:lstStyle/>
          <a:p>
            <a:pPr marL="457190" lvl="1" algn="l" defTabSz="914380" rtl="0">
              <a:spcBef>
                <a:spcPct val="20000"/>
              </a:spcBef>
              <a:defRPr/>
            </a:pPr>
            <a:r>
              <a:rPr lang="en-US" sz="2600" kern="1200" dirty="0">
                <a:solidFill>
                  <a:schemeClr val="bg1"/>
                </a:solidFill>
                <a:latin typeface="+mn-lt"/>
                <a:ea typeface="+mn-ea"/>
                <a:cs typeface="+mn-cs"/>
              </a:rPr>
              <a:t>Recurring Human Service Funding Timeline</a:t>
            </a:r>
          </a:p>
        </p:txBody>
      </p:sp>
      <p:sp>
        <p:nvSpPr>
          <p:cNvPr id="12" name="Content Placeholder 7"/>
          <p:cNvSpPr>
            <a:spLocks noGrp="1"/>
          </p:cNvSpPr>
          <p:nvPr>
            <p:ph idx="1"/>
          </p:nvPr>
        </p:nvSpPr>
        <p:spPr>
          <a:xfrm>
            <a:off x="587415" y="1212520"/>
            <a:ext cx="7772400" cy="4572000"/>
          </a:xfrm>
        </p:spPr>
        <p:txBody>
          <a:bodyPr vert="horz" lIns="0" tIns="0" rIns="0" bIns="0" rtlCol="0">
            <a:noAutofit/>
          </a:bodyPr>
          <a:lstStyle/>
          <a:p>
            <a:pPr marL="0" indent="0">
              <a:buNone/>
              <a:defRPr/>
            </a:pPr>
            <a:r>
              <a:rPr lang="en-US" altLang="en-US" sz="2400" b="1" dirty="0">
                <a:solidFill>
                  <a:schemeClr val="bg1">
                    <a:lumMod val="50000"/>
                  </a:schemeClr>
                </a:solidFill>
                <a:cs typeface="Calibri" panose="020F0502020204030204" pitchFamily="34" charset="0"/>
              </a:rPr>
              <a:t>May</a:t>
            </a:r>
          </a:p>
          <a:p>
            <a:pPr marL="0" indent="0">
              <a:spcBef>
                <a:spcPts val="0"/>
              </a:spcBef>
              <a:buNone/>
              <a:defRPr/>
            </a:pPr>
            <a:r>
              <a:rPr lang="en-US" altLang="en-US" sz="2400" dirty="0">
                <a:solidFill>
                  <a:schemeClr val="tx1">
                    <a:lumMod val="75000"/>
                    <a:lumOff val="25000"/>
                  </a:schemeClr>
                </a:solidFill>
              </a:rPr>
              <a:t>City receives applications.</a:t>
            </a:r>
          </a:p>
          <a:p>
            <a:pPr marL="0" indent="0">
              <a:spcBef>
                <a:spcPts val="1200"/>
              </a:spcBef>
              <a:buNone/>
              <a:defRPr/>
            </a:pPr>
            <a:r>
              <a:rPr lang="en-US" altLang="en-US" sz="2400" b="1" dirty="0">
                <a:solidFill>
                  <a:schemeClr val="bg1">
                    <a:lumMod val="50000"/>
                  </a:schemeClr>
                </a:solidFill>
                <a:cs typeface="Calibri" panose="020F0502020204030204" pitchFamily="34" charset="0"/>
              </a:rPr>
              <a:t>June-September</a:t>
            </a:r>
            <a:r>
              <a:rPr lang="en-US" altLang="en-US" sz="2400" dirty="0">
                <a:solidFill>
                  <a:schemeClr val="tx1">
                    <a:lumMod val="75000"/>
                    <a:lumOff val="25000"/>
                  </a:schemeClr>
                </a:solidFill>
              </a:rPr>
              <a:t>  </a:t>
            </a:r>
          </a:p>
          <a:p>
            <a:pPr marL="0" indent="0">
              <a:spcBef>
                <a:spcPts val="0"/>
              </a:spcBef>
              <a:buNone/>
              <a:defRPr/>
            </a:pPr>
            <a:r>
              <a:rPr lang="en-US" altLang="en-US" sz="2400" dirty="0">
                <a:solidFill>
                  <a:schemeClr val="tx1">
                    <a:lumMod val="75000"/>
                    <a:lumOff val="25000"/>
                  </a:schemeClr>
                </a:solidFill>
              </a:rPr>
              <a:t>Community Services Advisory Committee (CSAC) reviews and rank applications.</a:t>
            </a:r>
          </a:p>
          <a:p>
            <a:pPr marL="0" indent="0">
              <a:spcBef>
                <a:spcPts val="1200"/>
              </a:spcBef>
              <a:buNone/>
              <a:defRPr/>
            </a:pPr>
            <a:r>
              <a:rPr lang="en-US" altLang="en-US" sz="2400" b="1" dirty="0">
                <a:solidFill>
                  <a:schemeClr val="bg1">
                    <a:lumMod val="50000"/>
                  </a:schemeClr>
                </a:solidFill>
                <a:cs typeface="Calibri" panose="020F0502020204030204" pitchFamily="34" charset="0"/>
              </a:rPr>
              <a:t>September/October</a:t>
            </a:r>
            <a:r>
              <a:rPr lang="en-US" altLang="en-US" sz="2400" dirty="0">
                <a:solidFill>
                  <a:schemeClr val="tx1">
                    <a:lumMod val="75000"/>
                    <a:lumOff val="25000"/>
                  </a:schemeClr>
                </a:solidFill>
              </a:rPr>
              <a:t> </a:t>
            </a:r>
          </a:p>
          <a:p>
            <a:pPr marL="0" indent="0">
              <a:spcBef>
                <a:spcPts val="0"/>
              </a:spcBef>
              <a:buNone/>
              <a:defRPr/>
            </a:pPr>
            <a:r>
              <a:rPr lang="en-US" altLang="en-US" sz="2400" dirty="0">
                <a:solidFill>
                  <a:schemeClr val="tx1">
                    <a:lumMod val="75000"/>
                    <a:lumOff val="25000"/>
                  </a:schemeClr>
                </a:solidFill>
              </a:rPr>
              <a:t>Staff/CSAC present recommendations to Parks and Recreation Committee.</a:t>
            </a:r>
          </a:p>
          <a:p>
            <a:pPr marL="0" indent="0">
              <a:buNone/>
              <a:defRPr/>
            </a:pPr>
            <a:r>
              <a:rPr lang="en-US" altLang="en-US" sz="2400" b="1" dirty="0">
                <a:solidFill>
                  <a:schemeClr val="bg1">
                    <a:lumMod val="50000"/>
                  </a:schemeClr>
                </a:solidFill>
                <a:cs typeface="Calibri" panose="020F0502020204030204" pitchFamily="34" charset="0"/>
              </a:rPr>
              <a:t>October/November</a:t>
            </a:r>
            <a:r>
              <a:rPr lang="en-US" altLang="en-US" sz="2400" dirty="0">
                <a:solidFill>
                  <a:schemeClr val="tx1">
                    <a:lumMod val="75000"/>
                    <a:lumOff val="25000"/>
                  </a:schemeClr>
                </a:solidFill>
              </a:rPr>
              <a:t> </a:t>
            </a:r>
          </a:p>
          <a:p>
            <a:pPr marL="0" indent="0">
              <a:spcBef>
                <a:spcPts val="0"/>
              </a:spcBef>
              <a:buNone/>
              <a:defRPr/>
            </a:pPr>
            <a:r>
              <a:rPr lang="en-US" altLang="en-US" sz="2400" dirty="0">
                <a:solidFill>
                  <a:schemeClr val="tx1">
                    <a:lumMod val="75000"/>
                    <a:lumOff val="25000"/>
                  </a:schemeClr>
                </a:solidFill>
              </a:rPr>
              <a:t>Staff/CSAC present recommendations to City Council.</a:t>
            </a:r>
          </a:p>
          <a:p>
            <a:pPr marL="0" indent="0">
              <a:buNone/>
              <a:defRPr/>
            </a:pPr>
            <a:r>
              <a:rPr lang="en-US" altLang="en-US" sz="2400" b="1" dirty="0">
                <a:solidFill>
                  <a:schemeClr val="bg1">
                    <a:lumMod val="50000"/>
                  </a:schemeClr>
                </a:solidFill>
                <a:cs typeface="Calibri" panose="020F0502020204030204" pitchFamily="34" charset="0"/>
              </a:rPr>
              <a:t>December </a:t>
            </a:r>
          </a:p>
          <a:p>
            <a:pPr marL="0" indent="0">
              <a:spcBef>
                <a:spcPts val="0"/>
              </a:spcBef>
              <a:buNone/>
              <a:defRPr/>
            </a:pPr>
            <a:r>
              <a:rPr lang="en-US" altLang="en-US" sz="2400" dirty="0">
                <a:solidFill>
                  <a:schemeClr val="tx1">
                    <a:lumMod val="75000"/>
                    <a:lumOff val="25000"/>
                  </a:schemeClr>
                </a:solidFill>
              </a:rPr>
              <a:t>Recommended funding adopted in Budget.</a:t>
            </a:r>
          </a:p>
          <a:p>
            <a:pPr marL="0" indent="0">
              <a:lnSpc>
                <a:spcPct val="70000"/>
              </a:lnSpc>
              <a:buNone/>
              <a:tabLst>
                <a:tab pos="288925" algn="l"/>
              </a:tabLst>
            </a:pPr>
            <a:endParaRPr lang="en-US" sz="2000" b="1" dirty="0">
              <a:solidFill>
                <a:schemeClr val="bg1">
                  <a:lumMod val="50000"/>
                </a:schemeClr>
              </a:solidFill>
              <a:cs typeface="Calibri" panose="020F0502020204030204" pitchFamily="34" charset="0"/>
            </a:endParaRPr>
          </a:p>
          <a:p>
            <a:pPr marL="0" indent="0">
              <a:lnSpc>
                <a:spcPct val="70000"/>
              </a:lnSpc>
              <a:buNone/>
              <a:tabLst>
                <a:tab pos="288925" algn="l"/>
              </a:tabLst>
            </a:pPr>
            <a:endParaRPr lang="en-US" sz="2000" b="1" dirty="0">
              <a:solidFill>
                <a:schemeClr val="bg1">
                  <a:lumMod val="50000"/>
                </a:schemeClr>
              </a:solidFill>
              <a:cs typeface="Calibri" panose="020F0502020204030204" pitchFamily="34" charset="0"/>
            </a:endParaRPr>
          </a:p>
          <a:p>
            <a:pPr marL="0" indent="0">
              <a:lnSpc>
                <a:spcPct val="70000"/>
              </a:lnSpc>
              <a:buFont typeface="Wingdings" panose="05000000000000000000" pitchFamily="2" charset="2"/>
              <a:buChar char="q"/>
              <a:tabLst>
                <a:tab pos="288925" algn="l"/>
              </a:tabLst>
            </a:pPr>
            <a:endParaRPr lang="en-US" sz="2000" b="1" dirty="0">
              <a:solidFill>
                <a:schemeClr val="bg1">
                  <a:lumMod val="50000"/>
                </a:schemeClr>
              </a:solidFill>
              <a:cs typeface="Calibri" panose="020F0502020204030204" pitchFamily="34" charset="0"/>
            </a:endParaRPr>
          </a:p>
          <a:p>
            <a:pPr marL="0" indent="0">
              <a:lnSpc>
                <a:spcPct val="70000"/>
              </a:lnSpc>
              <a:tabLst>
                <a:tab pos="288925" algn="l"/>
              </a:tabLst>
            </a:pPr>
            <a:endParaRPr lang="en-US" dirty="0"/>
          </a:p>
          <a:p>
            <a:pPr marL="0" indent="0">
              <a:lnSpc>
                <a:spcPct val="70000"/>
              </a:lnSpc>
              <a:buNone/>
              <a:tabLst>
                <a:tab pos="288925" algn="l"/>
              </a:tabLst>
            </a:pPr>
            <a:endParaRPr lang="en-US" dirty="0"/>
          </a:p>
        </p:txBody>
      </p:sp>
    </p:spTree>
    <p:extLst>
      <p:ext uri="{BB962C8B-B14F-4D97-AF65-F5344CB8AC3E}">
        <p14:creationId xmlns:p14="http://schemas.microsoft.com/office/powerpoint/2010/main" val="31107143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0" y="5748831"/>
            <a:ext cx="9144000" cy="655066"/>
            <a:chOff x="0" y="5748831"/>
            <a:chExt cx="9144000" cy="655066"/>
          </a:xfrm>
        </p:grpSpPr>
        <p:grpSp>
          <p:nvGrpSpPr>
            <p:cNvPr id="11" name="Group 10"/>
            <p:cNvGrpSpPr/>
            <p:nvPr/>
          </p:nvGrpSpPr>
          <p:grpSpPr>
            <a:xfrm>
              <a:off x="0" y="5993864"/>
              <a:ext cx="9144000" cy="410033"/>
              <a:chOff x="0" y="5993864"/>
              <a:chExt cx="9144000" cy="410033"/>
            </a:xfrm>
          </p:grpSpPr>
          <p:pic>
            <p:nvPicPr>
              <p:cNvPr id="17" name="Picture 16"/>
              <p:cNvPicPr>
                <a:picLocks noChangeAspect="1"/>
              </p:cNvPicPr>
              <p:nvPr/>
            </p:nvPicPr>
            <p:blipFill>
              <a:blip r:embed="rId3" cstate="print">
                <a:extLst>
                  <a:ext uri="{BEBA8EAE-BF5A-486C-A8C5-ECC9F3942E4B}">
                    <a14:imgProps xmlns:a14="http://schemas.microsoft.com/office/drawing/2010/main">
                      <a14:imgLayer r:embed="rId4">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flipH="1">
                <a:off x="3349752" y="5993864"/>
                <a:ext cx="5794248" cy="410033"/>
              </a:xfrm>
              <a:prstGeom prst="rtTriangle">
                <a:avLst/>
              </a:prstGeom>
            </p:spPr>
          </p:pic>
          <p:pic>
            <p:nvPicPr>
              <p:cNvPr id="18" name="Picture 17"/>
              <p:cNvPicPr>
                <a:picLocks noChangeAspect="1"/>
              </p:cNvPicPr>
              <p:nvPr/>
            </p:nvPicPr>
            <p:blipFill>
              <a:blip r:embed="rId5" cstate="print">
                <a:extLst>
                  <a:ext uri="{BEBA8EAE-BF5A-486C-A8C5-ECC9F3942E4B}">
                    <a14:imgProps xmlns:a14="http://schemas.microsoft.com/office/drawing/2010/main">
                      <a14:imgLayer r:embed="rId6">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5993864"/>
                <a:ext cx="8382000" cy="404370"/>
              </a:xfrm>
              <a:prstGeom prst="rtTriangle">
                <a:avLst/>
              </a:prstGeom>
            </p:spPr>
          </p:pic>
        </p:grpSp>
        <p:pic>
          <p:nvPicPr>
            <p:cNvPr id="13" name="Picture 12" descr="\\data02\data\_InterDepartment\Logos\LogosCityofSeaTacForInHouseUse\Full Color\City of SeaTac clear Logo RGB_est.tif"/>
            <p:cNvPicPr>
              <a:picLocks noChangeAspect="1" noChangeArrowheads="1"/>
            </p:cNvPicPr>
            <p:nvPr/>
          </p:nvPicPr>
          <p:blipFill>
            <a:blip r:embed="rId7" cstate="print"/>
            <a:srcRect/>
            <a:stretch>
              <a:fillRect/>
            </a:stretch>
          </p:blipFill>
          <p:spPr bwMode="auto">
            <a:xfrm>
              <a:off x="8131098" y="5748831"/>
              <a:ext cx="762000" cy="601134"/>
            </a:xfrm>
            <a:prstGeom prst="rect">
              <a:avLst/>
            </a:prstGeom>
            <a:noFill/>
          </p:spPr>
        </p:pic>
      </p:grpSp>
      <p:pic>
        <p:nvPicPr>
          <p:cNvPr id="19" name="Picture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0" y="0"/>
            <a:ext cx="9144000" cy="914400"/>
          </a:xfrm>
          <a:prstGeom prst="rect">
            <a:avLst/>
          </a:prstGeom>
        </p:spPr>
      </p:pic>
      <p:sp>
        <p:nvSpPr>
          <p:cNvPr id="20" name="Title 1"/>
          <p:cNvSpPr>
            <a:spLocks noGrp="1"/>
          </p:cNvSpPr>
          <p:nvPr>
            <p:ph type="title"/>
          </p:nvPr>
        </p:nvSpPr>
        <p:spPr>
          <a:xfrm>
            <a:off x="0" y="-17543"/>
            <a:ext cx="7467600" cy="921057"/>
          </a:xfrm>
          <a:noFill/>
        </p:spPr>
        <p:txBody>
          <a:bodyPr>
            <a:noAutofit/>
          </a:bodyPr>
          <a:lstStyle/>
          <a:p>
            <a:pPr marL="457190" lvl="1" algn="l" defTabSz="914380" rtl="0">
              <a:spcBef>
                <a:spcPct val="20000"/>
              </a:spcBef>
              <a:defRPr/>
            </a:pPr>
            <a:r>
              <a:rPr lang="en-US" sz="2600" kern="1200" dirty="0">
                <a:solidFill>
                  <a:schemeClr val="bg1"/>
                </a:solidFill>
                <a:latin typeface="+mn-lt"/>
                <a:ea typeface="+mn-ea"/>
                <a:cs typeface="+mn-cs"/>
              </a:rPr>
              <a:t>Recurring Human Service Funding Categories </a:t>
            </a:r>
          </a:p>
        </p:txBody>
      </p:sp>
      <p:sp>
        <p:nvSpPr>
          <p:cNvPr id="12" name="Content Placeholder 7"/>
          <p:cNvSpPr>
            <a:spLocks noGrp="1"/>
          </p:cNvSpPr>
          <p:nvPr>
            <p:ph idx="1"/>
          </p:nvPr>
        </p:nvSpPr>
        <p:spPr>
          <a:xfrm>
            <a:off x="587415" y="1212520"/>
            <a:ext cx="7794586" cy="4572000"/>
          </a:xfrm>
        </p:spPr>
        <p:txBody>
          <a:bodyPr vert="horz" lIns="0" tIns="0" rIns="0" bIns="0" rtlCol="0">
            <a:noAutofit/>
          </a:bodyPr>
          <a:lstStyle/>
          <a:p>
            <a:pPr marL="0" indent="0">
              <a:buNone/>
            </a:pPr>
            <a:r>
              <a:rPr lang="en-US" altLang="en-US" sz="2400" b="1" dirty="0">
                <a:solidFill>
                  <a:schemeClr val="bg2">
                    <a:lumMod val="50000"/>
                  </a:schemeClr>
                </a:solidFill>
                <a:cs typeface="Calibri" panose="020F0502020204030204" pitchFamily="34" charset="0"/>
              </a:rPr>
              <a:t>1A. Basic Needs (Urgent)</a:t>
            </a:r>
            <a:endParaRPr lang="en-US" altLang="en-US" sz="2400" dirty="0">
              <a:solidFill>
                <a:schemeClr val="bg2">
                  <a:lumMod val="50000"/>
                </a:schemeClr>
              </a:solidFill>
              <a:cs typeface="Calibri" panose="020F0502020204030204" pitchFamily="34" charset="0"/>
            </a:endParaRPr>
          </a:p>
          <a:p>
            <a:pPr marL="0" indent="0">
              <a:buNone/>
            </a:pPr>
            <a:r>
              <a:rPr lang="en-US" altLang="en-US" sz="2400" dirty="0">
                <a:cs typeface="Calibri" panose="020F0502020204030204" pitchFamily="34" charset="0"/>
              </a:rPr>
              <a:t>Food, Medical Care, Shelter, Safety, Violence Support; 24/7 Access Services, Help Line</a:t>
            </a:r>
          </a:p>
          <a:p>
            <a:pPr marL="0" indent="0">
              <a:buNone/>
            </a:pPr>
            <a:r>
              <a:rPr lang="en-US" altLang="en-US" sz="2400" b="1" dirty="0">
                <a:solidFill>
                  <a:schemeClr val="bg2">
                    <a:lumMod val="50000"/>
                  </a:schemeClr>
                </a:solidFill>
                <a:cs typeface="Calibri" panose="020F0502020204030204" pitchFamily="34" charset="0"/>
              </a:rPr>
              <a:t>1B. Basic Needs (Long Term)</a:t>
            </a:r>
          </a:p>
          <a:p>
            <a:pPr marL="0" indent="0">
              <a:buNone/>
            </a:pPr>
            <a:r>
              <a:rPr lang="en-US" altLang="en-US" sz="2400" dirty="0">
                <a:cs typeface="Calibri" panose="020F0502020204030204" pitchFamily="34" charset="0"/>
              </a:rPr>
              <a:t>Case Management, Social Work/Support, Therapy/Counseling, Enrichment, Legal Services, Immigration Assistance, Transportation</a:t>
            </a:r>
          </a:p>
          <a:p>
            <a:pPr marL="0" indent="0">
              <a:buNone/>
            </a:pPr>
            <a:r>
              <a:rPr lang="en-US" altLang="en-US" sz="2400" b="1" dirty="0">
                <a:solidFill>
                  <a:schemeClr val="bg2">
                    <a:lumMod val="50000"/>
                  </a:schemeClr>
                </a:solidFill>
                <a:cs typeface="Calibri" panose="020F0502020204030204" pitchFamily="34" charset="0"/>
              </a:rPr>
              <a:t>2. Education, Training, Workforce Development</a:t>
            </a:r>
          </a:p>
          <a:p>
            <a:pPr marL="0" indent="0">
              <a:buNone/>
            </a:pPr>
            <a:r>
              <a:rPr lang="en-US" altLang="en-US" sz="2400" dirty="0">
                <a:cs typeface="Calibri" panose="020F0502020204030204" pitchFamily="34" charset="0"/>
              </a:rPr>
              <a:t>Pre-apprentice, Employment Placement, Educational Support</a:t>
            </a:r>
          </a:p>
          <a:p>
            <a:pPr marL="0" indent="0">
              <a:buNone/>
            </a:pPr>
            <a:r>
              <a:rPr lang="en-US" altLang="en-US" sz="2400" b="1" dirty="0">
                <a:solidFill>
                  <a:schemeClr val="bg2">
                    <a:lumMod val="50000"/>
                  </a:schemeClr>
                </a:solidFill>
                <a:cs typeface="Calibri" panose="020F0502020204030204" pitchFamily="34" charset="0"/>
              </a:rPr>
              <a:t>3. Supporting Businesses</a:t>
            </a:r>
          </a:p>
          <a:p>
            <a:pPr marL="0" indent="0">
              <a:buNone/>
            </a:pPr>
            <a:r>
              <a:rPr lang="en-US" altLang="en-US" sz="2400" dirty="0">
                <a:cs typeface="Calibri" panose="020F0502020204030204" pitchFamily="34" charset="0"/>
              </a:rPr>
              <a:t>Micro-loans, Entrepreneur, Apprenticeship</a:t>
            </a:r>
          </a:p>
          <a:p>
            <a:pPr marL="0" indent="0">
              <a:lnSpc>
                <a:spcPct val="70000"/>
              </a:lnSpc>
              <a:buNone/>
              <a:tabLst>
                <a:tab pos="288925" algn="l"/>
              </a:tabLst>
            </a:pPr>
            <a:endParaRPr lang="en-US" sz="2000" b="1" dirty="0">
              <a:solidFill>
                <a:schemeClr val="bg1">
                  <a:lumMod val="50000"/>
                </a:schemeClr>
              </a:solidFill>
              <a:cs typeface="Calibri" panose="020F0502020204030204" pitchFamily="34" charset="0"/>
            </a:endParaRPr>
          </a:p>
          <a:p>
            <a:pPr marL="0" indent="0">
              <a:lnSpc>
                <a:spcPct val="70000"/>
              </a:lnSpc>
              <a:buNone/>
              <a:tabLst>
                <a:tab pos="288925" algn="l"/>
              </a:tabLst>
            </a:pPr>
            <a:endParaRPr lang="en-US" sz="2000" b="1" dirty="0">
              <a:solidFill>
                <a:schemeClr val="bg1">
                  <a:lumMod val="50000"/>
                </a:schemeClr>
              </a:solidFill>
              <a:cs typeface="Calibri" panose="020F0502020204030204" pitchFamily="34" charset="0"/>
            </a:endParaRPr>
          </a:p>
          <a:p>
            <a:pPr marL="0" indent="0">
              <a:lnSpc>
                <a:spcPct val="70000"/>
              </a:lnSpc>
              <a:buFont typeface="Wingdings" panose="05000000000000000000" pitchFamily="2" charset="2"/>
              <a:buChar char="q"/>
              <a:tabLst>
                <a:tab pos="288925" algn="l"/>
              </a:tabLst>
            </a:pPr>
            <a:endParaRPr lang="en-US" sz="2000" b="1" dirty="0">
              <a:solidFill>
                <a:schemeClr val="bg1">
                  <a:lumMod val="50000"/>
                </a:schemeClr>
              </a:solidFill>
              <a:cs typeface="Calibri" panose="020F0502020204030204" pitchFamily="34" charset="0"/>
            </a:endParaRPr>
          </a:p>
          <a:p>
            <a:pPr marL="0" indent="0">
              <a:lnSpc>
                <a:spcPct val="70000"/>
              </a:lnSpc>
              <a:tabLst>
                <a:tab pos="288925" algn="l"/>
              </a:tabLst>
            </a:pPr>
            <a:endParaRPr lang="en-US" dirty="0"/>
          </a:p>
          <a:p>
            <a:pPr marL="0" indent="0">
              <a:lnSpc>
                <a:spcPct val="70000"/>
              </a:lnSpc>
              <a:buNone/>
              <a:tabLst>
                <a:tab pos="288925" algn="l"/>
              </a:tabLst>
            </a:pPr>
            <a:endParaRPr lang="en-US" dirty="0"/>
          </a:p>
        </p:txBody>
      </p:sp>
    </p:spTree>
    <p:extLst>
      <p:ext uri="{BB962C8B-B14F-4D97-AF65-F5344CB8AC3E}">
        <p14:creationId xmlns:p14="http://schemas.microsoft.com/office/powerpoint/2010/main" val="7627797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0" y="5748831"/>
            <a:ext cx="9144000" cy="655066"/>
            <a:chOff x="0" y="5748831"/>
            <a:chExt cx="9144000" cy="655066"/>
          </a:xfrm>
        </p:grpSpPr>
        <p:grpSp>
          <p:nvGrpSpPr>
            <p:cNvPr id="11" name="Group 10"/>
            <p:cNvGrpSpPr/>
            <p:nvPr/>
          </p:nvGrpSpPr>
          <p:grpSpPr>
            <a:xfrm>
              <a:off x="0" y="5993864"/>
              <a:ext cx="9144000" cy="410033"/>
              <a:chOff x="0" y="5993864"/>
              <a:chExt cx="9144000" cy="410033"/>
            </a:xfrm>
          </p:grpSpPr>
          <p:pic>
            <p:nvPicPr>
              <p:cNvPr id="17" name="Picture 16"/>
              <p:cNvPicPr>
                <a:picLocks noChangeAspect="1"/>
              </p:cNvPicPr>
              <p:nvPr/>
            </p:nvPicPr>
            <p:blipFill>
              <a:blip r:embed="rId3" cstate="print">
                <a:extLst>
                  <a:ext uri="{BEBA8EAE-BF5A-486C-A8C5-ECC9F3942E4B}">
                    <a14:imgProps xmlns:a14="http://schemas.microsoft.com/office/drawing/2010/main">
                      <a14:imgLayer r:embed="rId4">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flipH="1">
                <a:off x="3349752" y="5993864"/>
                <a:ext cx="5794248" cy="410033"/>
              </a:xfrm>
              <a:prstGeom prst="rtTriangle">
                <a:avLst/>
              </a:prstGeom>
            </p:spPr>
          </p:pic>
          <p:pic>
            <p:nvPicPr>
              <p:cNvPr id="18" name="Picture 17"/>
              <p:cNvPicPr>
                <a:picLocks noChangeAspect="1"/>
              </p:cNvPicPr>
              <p:nvPr/>
            </p:nvPicPr>
            <p:blipFill>
              <a:blip r:embed="rId5" cstate="print">
                <a:extLst>
                  <a:ext uri="{BEBA8EAE-BF5A-486C-A8C5-ECC9F3942E4B}">
                    <a14:imgProps xmlns:a14="http://schemas.microsoft.com/office/drawing/2010/main">
                      <a14:imgLayer r:embed="rId6">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5993864"/>
                <a:ext cx="8382000" cy="404370"/>
              </a:xfrm>
              <a:prstGeom prst="rtTriangle">
                <a:avLst/>
              </a:prstGeom>
            </p:spPr>
          </p:pic>
        </p:grpSp>
        <p:pic>
          <p:nvPicPr>
            <p:cNvPr id="13" name="Picture 12" descr="\\data02\data\_InterDepartment\Logos\LogosCityofSeaTacForInHouseUse\Full Color\City of SeaTac clear Logo RGB_est.tif"/>
            <p:cNvPicPr>
              <a:picLocks noChangeAspect="1" noChangeArrowheads="1"/>
            </p:cNvPicPr>
            <p:nvPr/>
          </p:nvPicPr>
          <p:blipFill>
            <a:blip r:embed="rId7" cstate="print"/>
            <a:srcRect/>
            <a:stretch>
              <a:fillRect/>
            </a:stretch>
          </p:blipFill>
          <p:spPr bwMode="auto">
            <a:xfrm>
              <a:off x="8131098" y="5748831"/>
              <a:ext cx="762000" cy="601134"/>
            </a:xfrm>
            <a:prstGeom prst="rect">
              <a:avLst/>
            </a:prstGeom>
            <a:noFill/>
          </p:spPr>
        </p:pic>
      </p:grpSp>
      <p:pic>
        <p:nvPicPr>
          <p:cNvPr id="19" name="Picture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0" y="0"/>
            <a:ext cx="9144000" cy="914400"/>
          </a:xfrm>
          <a:prstGeom prst="rect">
            <a:avLst/>
          </a:prstGeom>
        </p:spPr>
      </p:pic>
      <p:sp>
        <p:nvSpPr>
          <p:cNvPr id="20" name="Title 1"/>
          <p:cNvSpPr>
            <a:spLocks noGrp="1"/>
          </p:cNvSpPr>
          <p:nvPr>
            <p:ph type="title"/>
          </p:nvPr>
        </p:nvSpPr>
        <p:spPr>
          <a:xfrm>
            <a:off x="0" y="-6657"/>
            <a:ext cx="7467600" cy="921057"/>
          </a:xfrm>
          <a:noFill/>
        </p:spPr>
        <p:txBody>
          <a:bodyPr>
            <a:noAutofit/>
          </a:bodyPr>
          <a:lstStyle/>
          <a:p>
            <a:pPr marL="457190" lvl="1" algn="l" defTabSz="914380" rtl="0">
              <a:spcBef>
                <a:spcPct val="20000"/>
              </a:spcBef>
              <a:defRPr/>
            </a:pPr>
            <a:r>
              <a:rPr lang="en-US" sz="2600" kern="1200" dirty="0">
                <a:solidFill>
                  <a:schemeClr val="bg1"/>
                </a:solidFill>
                <a:latin typeface="+mn-lt"/>
                <a:ea typeface="+mn-ea"/>
                <a:cs typeface="+mn-cs"/>
              </a:rPr>
              <a:t>Status of Human Service Funding</a:t>
            </a:r>
          </a:p>
        </p:txBody>
      </p:sp>
      <p:sp>
        <p:nvSpPr>
          <p:cNvPr id="12" name="Content Placeholder 7"/>
          <p:cNvSpPr>
            <a:spLocks noGrp="1"/>
          </p:cNvSpPr>
          <p:nvPr>
            <p:ph idx="1"/>
          </p:nvPr>
        </p:nvSpPr>
        <p:spPr>
          <a:xfrm>
            <a:off x="457200" y="1042721"/>
            <a:ext cx="8229600" cy="4572000"/>
          </a:xfrm>
        </p:spPr>
        <p:txBody>
          <a:bodyPr vert="horz" lIns="0" tIns="0" rIns="0" bIns="0" rtlCol="0">
            <a:noAutofit/>
          </a:bodyPr>
          <a:lstStyle/>
          <a:p>
            <a:pPr marL="0" indent="0">
              <a:lnSpc>
                <a:spcPct val="85000"/>
              </a:lnSpc>
              <a:buNone/>
            </a:pPr>
            <a:r>
              <a:rPr lang="en-US" sz="2400" dirty="0">
                <a:cs typeface="Calibri" panose="020F0502020204030204" pitchFamily="34" charset="0"/>
              </a:rPr>
              <a:t>  </a:t>
            </a:r>
          </a:p>
          <a:p>
            <a:pPr>
              <a:lnSpc>
                <a:spcPct val="85000"/>
              </a:lnSpc>
            </a:pPr>
            <a:r>
              <a:rPr lang="en-US" sz="2800" dirty="0">
                <a:cs typeface="Calibri" panose="020F0502020204030204" pitchFamily="34" charset="0"/>
              </a:rPr>
              <a:t>There is $1,261,685 in the 2021-2022 budget for human services.</a:t>
            </a:r>
          </a:p>
          <a:p>
            <a:pPr>
              <a:lnSpc>
                <a:spcPct val="85000"/>
              </a:lnSpc>
            </a:pPr>
            <a:r>
              <a:rPr lang="en-US" sz="2800" dirty="0"/>
              <a:t>With Council amendments at the dais, $877,872 was allocated for human services at the end of 2022.</a:t>
            </a:r>
          </a:p>
          <a:p>
            <a:pPr>
              <a:lnSpc>
                <a:spcPct val="85000"/>
              </a:lnSpc>
            </a:pPr>
            <a:r>
              <a:rPr lang="en-US" sz="2800" dirty="0"/>
              <a:t>Unallocated human service funds equal $383,813 for the biennium.</a:t>
            </a:r>
          </a:p>
          <a:p>
            <a:pPr marL="0" indent="0">
              <a:lnSpc>
                <a:spcPct val="85000"/>
              </a:lnSpc>
              <a:buNone/>
            </a:pPr>
            <a:endParaRPr lang="en-US" sz="2400" dirty="0">
              <a:cs typeface="Calibri" panose="020F0502020204030204" pitchFamily="34" charset="0"/>
            </a:endParaRPr>
          </a:p>
          <a:p>
            <a:pPr marL="0" indent="0">
              <a:lnSpc>
                <a:spcPct val="85000"/>
              </a:lnSpc>
              <a:buNone/>
            </a:pPr>
            <a:endParaRPr lang="en-US" sz="2400" dirty="0">
              <a:cs typeface="Calibri" panose="020F0502020204030204" pitchFamily="34" charset="0"/>
            </a:endParaRPr>
          </a:p>
          <a:p>
            <a:pPr marL="0" indent="0">
              <a:lnSpc>
                <a:spcPct val="70000"/>
              </a:lnSpc>
              <a:buNone/>
              <a:tabLst>
                <a:tab pos="288925" algn="l"/>
              </a:tabLst>
            </a:pPr>
            <a:endParaRPr lang="en-US" sz="2000" b="1" dirty="0">
              <a:solidFill>
                <a:schemeClr val="bg1">
                  <a:lumMod val="50000"/>
                </a:schemeClr>
              </a:solidFill>
              <a:cs typeface="Calibri" panose="020F0502020204030204" pitchFamily="34" charset="0"/>
            </a:endParaRPr>
          </a:p>
          <a:p>
            <a:pPr marL="0" indent="0">
              <a:lnSpc>
                <a:spcPct val="70000"/>
              </a:lnSpc>
              <a:buNone/>
              <a:tabLst>
                <a:tab pos="288925" algn="l"/>
              </a:tabLst>
            </a:pPr>
            <a:endParaRPr lang="en-US" sz="2000" b="1" dirty="0">
              <a:solidFill>
                <a:schemeClr val="bg1">
                  <a:lumMod val="50000"/>
                </a:schemeClr>
              </a:solidFill>
              <a:cs typeface="Calibri" panose="020F0502020204030204" pitchFamily="34" charset="0"/>
            </a:endParaRPr>
          </a:p>
          <a:p>
            <a:pPr marL="0" indent="0">
              <a:lnSpc>
                <a:spcPct val="70000"/>
              </a:lnSpc>
              <a:buFont typeface="Wingdings" panose="05000000000000000000" pitchFamily="2" charset="2"/>
              <a:buChar char="q"/>
              <a:tabLst>
                <a:tab pos="288925" algn="l"/>
              </a:tabLst>
            </a:pPr>
            <a:endParaRPr lang="en-US" sz="2000" b="1" dirty="0">
              <a:solidFill>
                <a:schemeClr val="bg1">
                  <a:lumMod val="50000"/>
                </a:schemeClr>
              </a:solidFill>
              <a:cs typeface="Calibri" panose="020F0502020204030204" pitchFamily="34" charset="0"/>
            </a:endParaRPr>
          </a:p>
          <a:p>
            <a:pPr marL="0" indent="0">
              <a:lnSpc>
                <a:spcPct val="70000"/>
              </a:lnSpc>
              <a:tabLst>
                <a:tab pos="288925" algn="l"/>
              </a:tabLst>
            </a:pPr>
            <a:endParaRPr lang="en-US" dirty="0"/>
          </a:p>
          <a:p>
            <a:pPr marL="0" indent="0">
              <a:lnSpc>
                <a:spcPct val="70000"/>
              </a:lnSpc>
              <a:buNone/>
              <a:tabLst>
                <a:tab pos="288925" algn="l"/>
              </a:tabLst>
            </a:pPr>
            <a:endParaRPr lang="en-US" dirty="0"/>
          </a:p>
        </p:txBody>
      </p:sp>
    </p:spTree>
    <p:extLst>
      <p:ext uri="{BB962C8B-B14F-4D97-AF65-F5344CB8AC3E}">
        <p14:creationId xmlns:p14="http://schemas.microsoft.com/office/powerpoint/2010/main" val="15047936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0" y="5748831"/>
            <a:ext cx="9144000" cy="655066"/>
            <a:chOff x="0" y="5748831"/>
            <a:chExt cx="9144000" cy="655066"/>
          </a:xfrm>
        </p:grpSpPr>
        <p:grpSp>
          <p:nvGrpSpPr>
            <p:cNvPr id="11" name="Group 10"/>
            <p:cNvGrpSpPr/>
            <p:nvPr/>
          </p:nvGrpSpPr>
          <p:grpSpPr>
            <a:xfrm>
              <a:off x="0" y="5993864"/>
              <a:ext cx="9144000" cy="410033"/>
              <a:chOff x="0" y="5993864"/>
              <a:chExt cx="9144000" cy="410033"/>
            </a:xfrm>
          </p:grpSpPr>
          <p:pic>
            <p:nvPicPr>
              <p:cNvPr id="17" name="Picture 16"/>
              <p:cNvPicPr>
                <a:picLocks noChangeAspect="1"/>
              </p:cNvPicPr>
              <p:nvPr/>
            </p:nvPicPr>
            <p:blipFill>
              <a:blip r:embed="rId3" cstate="print">
                <a:extLst>
                  <a:ext uri="{BEBA8EAE-BF5A-486C-A8C5-ECC9F3942E4B}">
                    <a14:imgProps xmlns:a14="http://schemas.microsoft.com/office/drawing/2010/main">
                      <a14:imgLayer r:embed="rId4">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flipH="1">
                <a:off x="3349752" y="5993864"/>
                <a:ext cx="5794248" cy="410033"/>
              </a:xfrm>
              <a:prstGeom prst="rtTriangle">
                <a:avLst/>
              </a:prstGeom>
            </p:spPr>
          </p:pic>
          <p:pic>
            <p:nvPicPr>
              <p:cNvPr id="18" name="Picture 17"/>
              <p:cNvPicPr>
                <a:picLocks noChangeAspect="1"/>
              </p:cNvPicPr>
              <p:nvPr/>
            </p:nvPicPr>
            <p:blipFill>
              <a:blip r:embed="rId5" cstate="print">
                <a:extLst>
                  <a:ext uri="{BEBA8EAE-BF5A-486C-A8C5-ECC9F3942E4B}">
                    <a14:imgProps xmlns:a14="http://schemas.microsoft.com/office/drawing/2010/main">
                      <a14:imgLayer r:embed="rId6">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5993864"/>
                <a:ext cx="8382000" cy="404370"/>
              </a:xfrm>
              <a:prstGeom prst="rtTriangle">
                <a:avLst/>
              </a:prstGeom>
            </p:spPr>
          </p:pic>
        </p:grpSp>
        <p:pic>
          <p:nvPicPr>
            <p:cNvPr id="13" name="Picture 12" descr="\\data02\data\_InterDepartment\Logos\LogosCityofSeaTacForInHouseUse\Full Color\City of SeaTac clear Logo RGB_est.tif"/>
            <p:cNvPicPr>
              <a:picLocks noChangeAspect="1" noChangeArrowheads="1"/>
            </p:cNvPicPr>
            <p:nvPr/>
          </p:nvPicPr>
          <p:blipFill>
            <a:blip r:embed="rId7" cstate="print"/>
            <a:srcRect/>
            <a:stretch>
              <a:fillRect/>
            </a:stretch>
          </p:blipFill>
          <p:spPr bwMode="auto">
            <a:xfrm>
              <a:off x="8131098" y="5748831"/>
              <a:ext cx="762000" cy="601134"/>
            </a:xfrm>
            <a:prstGeom prst="rect">
              <a:avLst/>
            </a:prstGeom>
            <a:noFill/>
          </p:spPr>
        </p:pic>
      </p:grpSp>
      <p:pic>
        <p:nvPicPr>
          <p:cNvPr id="19" name="Picture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0" y="0"/>
            <a:ext cx="9144000" cy="914400"/>
          </a:xfrm>
          <a:prstGeom prst="rect">
            <a:avLst/>
          </a:prstGeom>
        </p:spPr>
      </p:pic>
      <p:sp>
        <p:nvSpPr>
          <p:cNvPr id="20" name="Title 1"/>
          <p:cNvSpPr>
            <a:spLocks noGrp="1"/>
          </p:cNvSpPr>
          <p:nvPr>
            <p:ph type="title"/>
          </p:nvPr>
        </p:nvSpPr>
        <p:spPr>
          <a:xfrm>
            <a:off x="0" y="-6657"/>
            <a:ext cx="7467600" cy="921057"/>
          </a:xfrm>
          <a:noFill/>
        </p:spPr>
        <p:txBody>
          <a:bodyPr>
            <a:noAutofit/>
          </a:bodyPr>
          <a:lstStyle/>
          <a:p>
            <a:pPr marL="457190" lvl="1" algn="l" defTabSz="914380" rtl="0">
              <a:spcBef>
                <a:spcPct val="20000"/>
              </a:spcBef>
              <a:defRPr/>
            </a:pPr>
            <a:r>
              <a:rPr lang="en-US" sz="2600" kern="1200" dirty="0">
                <a:solidFill>
                  <a:schemeClr val="bg1"/>
                </a:solidFill>
                <a:latin typeface="+mn-lt"/>
                <a:ea typeface="+mn-ea"/>
                <a:cs typeface="+mn-cs"/>
              </a:rPr>
              <a:t>Proposed Policy</a:t>
            </a:r>
          </a:p>
        </p:txBody>
      </p:sp>
      <p:sp>
        <p:nvSpPr>
          <p:cNvPr id="12" name="Content Placeholder 7"/>
          <p:cNvSpPr>
            <a:spLocks noGrp="1"/>
          </p:cNvSpPr>
          <p:nvPr>
            <p:ph idx="1"/>
          </p:nvPr>
        </p:nvSpPr>
        <p:spPr>
          <a:xfrm>
            <a:off x="457200" y="1171168"/>
            <a:ext cx="8229600" cy="4572000"/>
          </a:xfrm>
        </p:spPr>
        <p:txBody>
          <a:bodyPr vert="horz" lIns="0" tIns="0" rIns="0" bIns="0" rtlCol="0">
            <a:noAutofit/>
          </a:bodyPr>
          <a:lstStyle/>
          <a:p>
            <a:pPr>
              <a:lnSpc>
                <a:spcPct val="100000"/>
              </a:lnSpc>
            </a:pPr>
            <a:r>
              <a:rPr lang="en-US" sz="2400" dirty="0">
                <a:cs typeface="Calibri" panose="020F0502020204030204" pitchFamily="34" charset="0"/>
              </a:rPr>
              <a:t>Human services funds not allocated during the routine biennial budgeting process will remain in the human services line item in the General Fund budget until the end of the budget cycle.</a:t>
            </a:r>
          </a:p>
          <a:p>
            <a:pPr>
              <a:lnSpc>
                <a:spcPct val="100000"/>
              </a:lnSpc>
            </a:pPr>
            <a:r>
              <a:rPr lang="en-US" sz="2400" dirty="0">
                <a:cs typeface="Calibri" panose="020F0502020204030204" pitchFamily="34" charset="0"/>
              </a:rPr>
              <a:t>Available funds for this policy are limited to allocated and uncontracted portion of human services funds in the General Fund for the current biennial budget.</a:t>
            </a:r>
          </a:p>
          <a:p>
            <a:pPr>
              <a:lnSpc>
                <a:spcPct val="100000"/>
              </a:lnSpc>
            </a:pPr>
            <a:r>
              <a:rPr lang="en-US" sz="2400" dirty="0">
                <a:cs typeface="Calibri" panose="020F0502020204030204" pitchFamily="34" charset="0"/>
              </a:rPr>
              <a:t>Emergencies may be identified by Parks, Community Programs and Services staff.</a:t>
            </a:r>
          </a:p>
          <a:p>
            <a:pPr>
              <a:lnSpc>
                <a:spcPct val="100000"/>
              </a:lnSpc>
            </a:pPr>
            <a:r>
              <a:rPr lang="en-US" sz="2400" dirty="0">
                <a:cs typeface="Calibri" panose="020F0502020204030204" pitchFamily="34" charset="0"/>
              </a:rPr>
              <a:t>Only human services agencies currently under contract with the City to provide human services to SeaTac residents and City-administered programs are eligible for off-cycle funding. </a:t>
            </a:r>
          </a:p>
          <a:p>
            <a:pPr marL="0" indent="0">
              <a:lnSpc>
                <a:spcPct val="100000"/>
              </a:lnSpc>
              <a:spcBef>
                <a:spcPts val="0"/>
              </a:spcBef>
              <a:buNone/>
              <a:tabLst>
                <a:tab pos="288925" algn="l"/>
              </a:tabLst>
            </a:pPr>
            <a:endParaRPr lang="en-US" sz="2400" dirty="0">
              <a:cs typeface="Calibri" panose="020F0502020204030204" pitchFamily="34" charset="0"/>
            </a:endParaRPr>
          </a:p>
          <a:p>
            <a:pPr marL="0" indent="0">
              <a:lnSpc>
                <a:spcPct val="70000"/>
              </a:lnSpc>
              <a:buNone/>
              <a:tabLst>
                <a:tab pos="288925" algn="l"/>
              </a:tabLst>
            </a:pPr>
            <a:endParaRPr lang="en-US" sz="2000" b="1" dirty="0">
              <a:solidFill>
                <a:schemeClr val="bg1">
                  <a:lumMod val="50000"/>
                </a:schemeClr>
              </a:solidFill>
              <a:cs typeface="Calibri" panose="020F0502020204030204" pitchFamily="34" charset="0"/>
            </a:endParaRPr>
          </a:p>
          <a:p>
            <a:pPr marL="0" indent="0">
              <a:lnSpc>
                <a:spcPct val="70000"/>
              </a:lnSpc>
              <a:buNone/>
              <a:tabLst>
                <a:tab pos="288925" algn="l"/>
              </a:tabLst>
            </a:pPr>
            <a:endParaRPr lang="en-US" sz="2000" b="1" dirty="0">
              <a:solidFill>
                <a:schemeClr val="bg1">
                  <a:lumMod val="50000"/>
                </a:schemeClr>
              </a:solidFill>
              <a:cs typeface="Calibri" panose="020F0502020204030204" pitchFamily="34" charset="0"/>
            </a:endParaRPr>
          </a:p>
          <a:p>
            <a:pPr marL="0" indent="0">
              <a:lnSpc>
                <a:spcPct val="70000"/>
              </a:lnSpc>
              <a:buFont typeface="Wingdings" panose="05000000000000000000" pitchFamily="2" charset="2"/>
              <a:buChar char="q"/>
              <a:tabLst>
                <a:tab pos="288925" algn="l"/>
              </a:tabLst>
            </a:pPr>
            <a:endParaRPr lang="en-US" sz="2000" b="1" dirty="0">
              <a:solidFill>
                <a:schemeClr val="bg1">
                  <a:lumMod val="50000"/>
                </a:schemeClr>
              </a:solidFill>
              <a:cs typeface="Calibri" panose="020F0502020204030204" pitchFamily="34" charset="0"/>
            </a:endParaRPr>
          </a:p>
          <a:p>
            <a:pPr marL="0" indent="0">
              <a:lnSpc>
                <a:spcPct val="70000"/>
              </a:lnSpc>
              <a:tabLst>
                <a:tab pos="288925" algn="l"/>
              </a:tabLst>
            </a:pPr>
            <a:endParaRPr lang="en-US" dirty="0"/>
          </a:p>
          <a:p>
            <a:pPr marL="0" indent="0">
              <a:lnSpc>
                <a:spcPct val="70000"/>
              </a:lnSpc>
              <a:buNone/>
              <a:tabLst>
                <a:tab pos="288925" algn="l"/>
              </a:tabLst>
            </a:pPr>
            <a:endParaRPr lang="en-US" dirty="0"/>
          </a:p>
        </p:txBody>
      </p:sp>
    </p:spTree>
    <p:extLst>
      <p:ext uri="{BB962C8B-B14F-4D97-AF65-F5344CB8AC3E}">
        <p14:creationId xmlns:p14="http://schemas.microsoft.com/office/powerpoint/2010/main" val="3690868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0" y="5748831"/>
            <a:ext cx="9144000" cy="655066"/>
            <a:chOff x="0" y="5748831"/>
            <a:chExt cx="9144000" cy="655066"/>
          </a:xfrm>
        </p:grpSpPr>
        <p:grpSp>
          <p:nvGrpSpPr>
            <p:cNvPr id="11" name="Group 10"/>
            <p:cNvGrpSpPr/>
            <p:nvPr/>
          </p:nvGrpSpPr>
          <p:grpSpPr>
            <a:xfrm>
              <a:off x="0" y="5993864"/>
              <a:ext cx="9144000" cy="410033"/>
              <a:chOff x="0" y="5993864"/>
              <a:chExt cx="9144000" cy="410033"/>
            </a:xfrm>
          </p:grpSpPr>
          <p:pic>
            <p:nvPicPr>
              <p:cNvPr id="17" name="Picture 16"/>
              <p:cNvPicPr>
                <a:picLocks noChangeAspect="1"/>
              </p:cNvPicPr>
              <p:nvPr/>
            </p:nvPicPr>
            <p:blipFill>
              <a:blip r:embed="rId3" cstate="print">
                <a:extLst>
                  <a:ext uri="{BEBA8EAE-BF5A-486C-A8C5-ECC9F3942E4B}">
                    <a14:imgProps xmlns:a14="http://schemas.microsoft.com/office/drawing/2010/main">
                      <a14:imgLayer r:embed="rId4">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flipH="1">
                <a:off x="3349752" y="5993864"/>
                <a:ext cx="5794248" cy="410033"/>
              </a:xfrm>
              <a:prstGeom prst="rtTriangle">
                <a:avLst/>
              </a:prstGeom>
            </p:spPr>
          </p:pic>
          <p:pic>
            <p:nvPicPr>
              <p:cNvPr id="18" name="Picture 17"/>
              <p:cNvPicPr>
                <a:picLocks noChangeAspect="1"/>
              </p:cNvPicPr>
              <p:nvPr/>
            </p:nvPicPr>
            <p:blipFill>
              <a:blip r:embed="rId5" cstate="print">
                <a:extLst>
                  <a:ext uri="{BEBA8EAE-BF5A-486C-A8C5-ECC9F3942E4B}">
                    <a14:imgProps xmlns:a14="http://schemas.microsoft.com/office/drawing/2010/main">
                      <a14:imgLayer r:embed="rId6">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5993864"/>
                <a:ext cx="8382000" cy="404370"/>
              </a:xfrm>
              <a:prstGeom prst="rtTriangle">
                <a:avLst/>
              </a:prstGeom>
            </p:spPr>
          </p:pic>
        </p:grpSp>
        <p:pic>
          <p:nvPicPr>
            <p:cNvPr id="13" name="Picture 12" descr="\\data02\data\_InterDepartment\Logos\LogosCityofSeaTacForInHouseUse\Full Color\City of SeaTac clear Logo RGB_est.tif"/>
            <p:cNvPicPr>
              <a:picLocks noChangeAspect="1" noChangeArrowheads="1"/>
            </p:cNvPicPr>
            <p:nvPr/>
          </p:nvPicPr>
          <p:blipFill>
            <a:blip r:embed="rId7" cstate="print"/>
            <a:srcRect/>
            <a:stretch>
              <a:fillRect/>
            </a:stretch>
          </p:blipFill>
          <p:spPr bwMode="auto">
            <a:xfrm>
              <a:off x="8131098" y="5748831"/>
              <a:ext cx="762000" cy="601134"/>
            </a:xfrm>
            <a:prstGeom prst="rect">
              <a:avLst/>
            </a:prstGeom>
            <a:noFill/>
          </p:spPr>
        </p:pic>
      </p:grpSp>
      <p:pic>
        <p:nvPicPr>
          <p:cNvPr id="19" name="Picture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0" y="0"/>
            <a:ext cx="9144000" cy="914400"/>
          </a:xfrm>
          <a:prstGeom prst="rect">
            <a:avLst/>
          </a:prstGeom>
        </p:spPr>
      </p:pic>
      <p:sp>
        <p:nvSpPr>
          <p:cNvPr id="20" name="Title 1"/>
          <p:cNvSpPr>
            <a:spLocks noGrp="1"/>
          </p:cNvSpPr>
          <p:nvPr>
            <p:ph type="title"/>
          </p:nvPr>
        </p:nvSpPr>
        <p:spPr>
          <a:xfrm>
            <a:off x="0" y="-6657"/>
            <a:ext cx="7467600" cy="921057"/>
          </a:xfrm>
          <a:noFill/>
        </p:spPr>
        <p:txBody>
          <a:bodyPr>
            <a:noAutofit/>
          </a:bodyPr>
          <a:lstStyle/>
          <a:p>
            <a:pPr marL="457190" lvl="1" algn="l" defTabSz="914380" rtl="0">
              <a:spcBef>
                <a:spcPct val="20000"/>
              </a:spcBef>
              <a:defRPr/>
            </a:pPr>
            <a:r>
              <a:rPr lang="en-US" sz="2600" kern="1200" dirty="0">
                <a:solidFill>
                  <a:schemeClr val="bg1"/>
                </a:solidFill>
                <a:latin typeface="+mn-lt"/>
                <a:ea typeface="+mn-ea"/>
                <a:cs typeface="+mn-cs"/>
              </a:rPr>
              <a:t>Proposed Policy (cont.)</a:t>
            </a:r>
          </a:p>
        </p:txBody>
      </p:sp>
      <p:sp>
        <p:nvSpPr>
          <p:cNvPr id="12" name="Content Placeholder 7"/>
          <p:cNvSpPr>
            <a:spLocks noGrp="1"/>
          </p:cNvSpPr>
          <p:nvPr>
            <p:ph idx="1"/>
          </p:nvPr>
        </p:nvSpPr>
        <p:spPr>
          <a:xfrm>
            <a:off x="457200" y="1171168"/>
            <a:ext cx="7772400" cy="4572000"/>
          </a:xfrm>
        </p:spPr>
        <p:txBody>
          <a:bodyPr vert="horz" lIns="0" tIns="0" rIns="0" bIns="0" rtlCol="0">
            <a:noAutofit/>
          </a:bodyPr>
          <a:lstStyle/>
          <a:p>
            <a:pPr>
              <a:lnSpc>
                <a:spcPct val="100000"/>
              </a:lnSpc>
              <a:defRPr/>
            </a:pPr>
            <a:r>
              <a:rPr lang="en-US" altLang="en-US" sz="2400" dirty="0">
                <a:cs typeface="Calibri" panose="020F0502020204030204" pitchFamily="34" charset="0"/>
              </a:rPr>
              <a:t>Non-profit agencies and City-administered programs must provide data that shows the need in the community surpasses current funding as evidence by performance deliverables.</a:t>
            </a:r>
          </a:p>
          <a:p>
            <a:pPr>
              <a:lnSpc>
                <a:spcPct val="100000"/>
              </a:lnSpc>
              <a:defRPr/>
            </a:pPr>
            <a:r>
              <a:rPr lang="en-US" altLang="en-US" sz="2400" dirty="0">
                <a:cs typeface="Calibri" panose="020F0502020204030204" pitchFamily="34" charset="0"/>
              </a:rPr>
              <a:t>Human services agencies and city-administered programs my submit only one request per biennium.</a:t>
            </a:r>
          </a:p>
          <a:p>
            <a:pPr>
              <a:lnSpc>
                <a:spcPct val="100000"/>
              </a:lnSpc>
              <a:defRPr/>
            </a:pPr>
            <a:r>
              <a:rPr lang="en-US" altLang="en-US" sz="2400" dirty="0">
                <a:cs typeface="Calibri" panose="020F0502020204030204" pitchFamily="34" charset="0"/>
              </a:rPr>
              <a:t>Agencies receiving off-cycle funding grants will amend human services contract with the City to reflect the additional funding and services to residents to be provided.</a:t>
            </a:r>
          </a:p>
          <a:p>
            <a:pPr>
              <a:lnSpc>
                <a:spcPct val="100000"/>
              </a:lnSpc>
              <a:defRPr/>
            </a:pPr>
            <a:r>
              <a:rPr lang="en-US" altLang="en-US" sz="2400" dirty="0">
                <a:cs typeface="Calibri" panose="020F0502020204030204" pitchFamily="34" charset="0"/>
              </a:rPr>
              <a:t>In no case shall the term of off-cycle funding grant contracts extend beyond the end of the current biennial budget.</a:t>
            </a:r>
          </a:p>
          <a:p>
            <a:pPr marL="0" indent="0">
              <a:lnSpc>
                <a:spcPct val="100000"/>
              </a:lnSpc>
              <a:buNone/>
              <a:defRPr/>
            </a:pPr>
            <a:endParaRPr lang="en-US" altLang="en-US" sz="2400" dirty="0">
              <a:cs typeface="Calibri" panose="020F0502020204030204" pitchFamily="34" charset="0"/>
            </a:endParaRPr>
          </a:p>
          <a:p>
            <a:pPr marL="0" indent="0">
              <a:lnSpc>
                <a:spcPct val="70000"/>
              </a:lnSpc>
              <a:buNone/>
              <a:tabLst>
                <a:tab pos="288925" algn="l"/>
              </a:tabLst>
            </a:pPr>
            <a:endParaRPr lang="en-US" sz="2000" b="1" dirty="0">
              <a:solidFill>
                <a:schemeClr val="bg1">
                  <a:lumMod val="50000"/>
                </a:schemeClr>
              </a:solidFill>
              <a:cs typeface="Calibri" panose="020F0502020204030204" pitchFamily="34" charset="0"/>
            </a:endParaRPr>
          </a:p>
          <a:p>
            <a:pPr marL="0" indent="0">
              <a:lnSpc>
                <a:spcPct val="70000"/>
              </a:lnSpc>
              <a:buNone/>
              <a:tabLst>
                <a:tab pos="288925" algn="l"/>
              </a:tabLst>
            </a:pPr>
            <a:endParaRPr lang="en-US" sz="2000" b="1" dirty="0">
              <a:solidFill>
                <a:schemeClr val="bg1">
                  <a:lumMod val="50000"/>
                </a:schemeClr>
              </a:solidFill>
              <a:cs typeface="Calibri" panose="020F0502020204030204" pitchFamily="34" charset="0"/>
            </a:endParaRPr>
          </a:p>
          <a:p>
            <a:pPr marL="0" indent="0">
              <a:lnSpc>
                <a:spcPct val="70000"/>
              </a:lnSpc>
              <a:buFont typeface="Wingdings" panose="05000000000000000000" pitchFamily="2" charset="2"/>
              <a:buChar char="q"/>
              <a:tabLst>
                <a:tab pos="288925" algn="l"/>
              </a:tabLst>
            </a:pPr>
            <a:endParaRPr lang="en-US" sz="2000" b="1" dirty="0">
              <a:solidFill>
                <a:schemeClr val="bg1">
                  <a:lumMod val="50000"/>
                </a:schemeClr>
              </a:solidFill>
              <a:cs typeface="Calibri" panose="020F0502020204030204" pitchFamily="34" charset="0"/>
            </a:endParaRPr>
          </a:p>
          <a:p>
            <a:pPr marL="0" indent="0">
              <a:lnSpc>
                <a:spcPct val="70000"/>
              </a:lnSpc>
              <a:tabLst>
                <a:tab pos="288925" algn="l"/>
              </a:tabLst>
            </a:pPr>
            <a:endParaRPr lang="en-US" dirty="0"/>
          </a:p>
          <a:p>
            <a:pPr marL="0" indent="0">
              <a:lnSpc>
                <a:spcPct val="70000"/>
              </a:lnSpc>
              <a:buNone/>
              <a:tabLst>
                <a:tab pos="288925" algn="l"/>
              </a:tabLst>
            </a:pPr>
            <a:endParaRPr lang="en-US" dirty="0"/>
          </a:p>
        </p:txBody>
      </p:sp>
    </p:spTree>
    <p:extLst>
      <p:ext uri="{BB962C8B-B14F-4D97-AF65-F5344CB8AC3E}">
        <p14:creationId xmlns:p14="http://schemas.microsoft.com/office/powerpoint/2010/main" val="25557347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533399" y="1143000"/>
            <a:ext cx="7848601" cy="4114800"/>
          </a:xfrm>
        </p:spPr>
        <p:txBody>
          <a:bodyPr vert="horz" lIns="0" tIns="0" rIns="0" bIns="0" rtlCol="0">
            <a:noAutofit/>
          </a:bodyPr>
          <a:lstStyle/>
          <a:p>
            <a:pPr marL="0" indent="0">
              <a:lnSpc>
                <a:spcPct val="85000"/>
              </a:lnSpc>
              <a:buNone/>
            </a:pPr>
            <a:r>
              <a:rPr lang="en-US" sz="2000" b="1" dirty="0">
                <a:solidFill>
                  <a:schemeClr val="bg1">
                    <a:lumMod val="50000"/>
                  </a:schemeClr>
                </a:solidFill>
                <a:cs typeface="Calibri" panose="020F0502020204030204" pitchFamily="34" charset="0"/>
              </a:rPr>
              <a:t>COUNCIL ACTION REQUESTED</a:t>
            </a:r>
          </a:p>
          <a:p>
            <a:pPr marL="200358" indent="-284163">
              <a:lnSpc>
                <a:spcPct val="85000"/>
              </a:lnSpc>
              <a:buFont typeface="Wingdings" panose="05000000000000000000" pitchFamily="2" charset="2"/>
              <a:buChar char="§"/>
            </a:pPr>
            <a:r>
              <a:rPr lang="en-US" sz="2173" dirty="0">
                <a:solidFill>
                  <a:prstClr val="black"/>
                </a:solidFill>
                <a:cs typeface="Calibri" panose="020F0502020204030204" pitchFamily="34" charset="0"/>
              </a:rPr>
              <a:t>Provide input on draft administrative policy.</a:t>
            </a:r>
            <a:endParaRPr lang="en-US" sz="873" b="1" dirty="0">
              <a:cs typeface="Calibri" panose="020F0502020204030204" pitchFamily="34" charset="0"/>
            </a:endParaRPr>
          </a:p>
          <a:p>
            <a:pPr marL="0" indent="0">
              <a:lnSpc>
                <a:spcPct val="85000"/>
              </a:lnSpc>
              <a:buNone/>
            </a:pPr>
            <a:r>
              <a:rPr lang="en-US" sz="2000" b="1" dirty="0">
                <a:solidFill>
                  <a:schemeClr val="bg1">
                    <a:lumMod val="50000"/>
                  </a:schemeClr>
                </a:solidFill>
                <a:cs typeface="Calibri" panose="020F0502020204030204" pitchFamily="34" charset="0"/>
              </a:rPr>
              <a:t>NO ACTION REQUESTED </a:t>
            </a:r>
            <a:endParaRPr lang="en-US" sz="1800" b="1" dirty="0">
              <a:solidFill>
                <a:schemeClr val="bg1">
                  <a:lumMod val="50000"/>
                </a:schemeClr>
              </a:solidFill>
              <a:cs typeface="Calibri" panose="020F0502020204030204" pitchFamily="34" charset="0"/>
            </a:endParaRPr>
          </a:p>
          <a:p>
            <a:pPr>
              <a:lnSpc>
                <a:spcPct val="85000"/>
              </a:lnSpc>
              <a:buFont typeface="Wingdings" panose="05000000000000000000" pitchFamily="2" charset="2"/>
              <a:buChar char="§"/>
            </a:pPr>
            <a:r>
              <a:rPr lang="en-US" sz="1800" dirty="0">
                <a:solidFill>
                  <a:prstClr val="black"/>
                </a:solidFill>
                <a:cs typeface="Calibri" panose="020F0502020204030204" pitchFamily="34" charset="0"/>
              </a:rPr>
              <a:t>Formal Council action not required.</a:t>
            </a:r>
            <a:endParaRPr lang="en-US" sz="1800" dirty="0">
              <a:cs typeface="Calibri" panose="020F0502020204030204" pitchFamily="34" charset="0"/>
            </a:endParaRPr>
          </a:p>
          <a:p>
            <a:pPr marL="0" indent="0">
              <a:lnSpc>
                <a:spcPct val="85000"/>
              </a:lnSpc>
              <a:buNone/>
            </a:pPr>
            <a:r>
              <a:rPr lang="en-US" sz="2000" b="1" dirty="0">
                <a:solidFill>
                  <a:schemeClr val="bg1">
                    <a:lumMod val="50000"/>
                  </a:schemeClr>
                </a:solidFill>
                <a:cs typeface="Calibri" panose="020F0502020204030204" pitchFamily="34" charset="0"/>
              </a:rPr>
              <a:t>REVIEWS TO DATE </a:t>
            </a:r>
            <a:endParaRPr lang="en-US" sz="1500" b="1" dirty="0">
              <a:cs typeface="Calibri" panose="020F0502020204030204" pitchFamily="34" charset="0"/>
            </a:endParaRPr>
          </a:p>
          <a:p>
            <a:pPr>
              <a:lnSpc>
                <a:spcPct val="85000"/>
              </a:lnSpc>
              <a:buFont typeface="Wingdings" panose="05000000000000000000" pitchFamily="2" charset="2"/>
              <a:buChar char="§"/>
            </a:pPr>
            <a:r>
              <a:rPr lang="en-US" sz="1800" dirty="0">
                <a:cs typeface="Calibri" panose="020F0502020204030204" pitchFamily="34" charset="0"/>
              </a:rPr>
              <a:t>Council Study Session June 8, 2021</a:t>
            </a:r>
            <a:endParaRPr lang="en-US" sz="2400" dirty="0">
              <a:latin typeface="Calibri" panose="020F0502020204030204" pitchFamily="34" charset="0"/>
              <a:cs typeface="Calibri" panose="020F0502020204030204" pitchFamily="34" charset="0"/>
            </a:endParaRPr>
          </a:p>
          <a:p>
            <a:pPr>
              <a:lnSpc>
                <a:spcPct val="85000"/>
              </a:lnSpc>
            </a:pPr>
            <a:endParaRPr lang="en-US" dirty="0"/>
          </a:p>
          <a:p>
            <a:pPr marL="0" indent="0">
              <a:lnSpc>
                <a:spcPct val="85000"/>
              </a:lnSpc>
              <a:buNone/>
            </a:pPr>
            <a:endParaRPr lang="en-US" dirty="0"/>
          </a:p>
        </p:txBody>
      </p:sp>
      <p:sp>
        <p:nvSpPr>
          <p:cNvPr id="43014" name="AutoShape 6" descr="Image result for farmers market in church parking lot"/>
          <p:cNvSpPr>
            <a:spLocks noChangeAspect="1" noChangeArrowheads="1"/>
          </p:cNvSpPr>
          <p:nvPr/>
        </p:nvSpPr>
        <p:spPr bwMode="auto">
          <a:xfrm>
            <a:off x="155575" y="31273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3016" name="AutoShape 8" descr="Image result for farmers market in church parking lot"/>
          <p:cNvSpPr>
            <a:spLocks noChangeAspect="1" noChangeArrowheads="1"/>
          </p:cNvSpPr>
          <p:nvPr/>
        </p:nvSpPr>
        <p:spPr bwMode="auto">
          <a:xfrm>
            <a:off x="155575" y="312738"/>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grpSp>
        <p:nvGrpSpPr>
          <p:cNvPr id="15" name="Group 14"/>
          <p:cNvGrpSpPr/>
          <p:nvPr/>
        </p:nvGrpSpPr>
        <p:grpSpPr>
          <a:xfrm>
            <a:off x="0" y="5748831"/>
            <a:ext cx="9144000" cy="655066"/>
            <a:chOff x="0" y="5748831"/>
            <a:chExt cx="9144000" cy="655066"/>
          </a:xfrm>
        </p:grpSpPr>
        <p:grpSp>
          <p:nvGrpSpPr>
            <p:cNvPr id="16" name="Group 15"/>
            <p:cNvGrpSpPr/>
            <p:nvPr/>
          </p:nvGrpSpPr>
          <p:grpSpPr>
            <a:xfrm>
              <a:off x="0" y="5993864"/>
              <a:ext cx="9144000" cy="410033"/>
              <a:chOff x="0" y="5993864"/>
              <a:chExt cx="9144000" cy="410033"/>
            </a:xfrm>
          </p:grpSpPr>
          <p:pic>
            <p:nvPicPr>
              <p:cNvPr id="21" name="Picture 20"/>
              <p:cNvPicPr>
                <a:picLocks noChangeAspect="1"/>
              </p:cNvPicPr>
              <p:nvPr/>
            </p:nvPicPr>
            <p:blipFill>
              <a:blip r:embed="rId3" cstate="print">
                <a:extLst>
                  <a:ext uri="{BEBA8EAE-BF5A-486C-A8C5-ECC9F3942E4B}">
                    <a14:imgProps xmlns:a14="http://schemas.microsoft.com/office/drawing/2010/main">
                      <a14:imgLayer r:embed="rId4">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flipH="1">
                <a:off x="3349752" y="5993864"/>
                <a:ext cx="5794248" cy="410033"/>
              </a:xfrm>
              <a:prstGeom prst="rtTriangle">
                <a:avLst/>
              </a:prstGeom>
            </p:spPr>
          </p:pic>
          <p:pic>
            <p:nvPicPr>
              <p:cNvPr id="22" name="Picture 21"/>
              <p:cNvPicPr>
                <a:picLocks noChangeAspect="1"/>
              </p:cNvPicPr>
              <p:nvPr/>
            </p:nvPicPr>
            <p:blipFill>
              <a:blip r:embed="rId5" cstate="print">
                <a:extLst>
                  <a:ext uri="{BEBA8EAE-BF5A-486C-A8C5-ECC9F3942E4B}">
                    <a14:imgProps xmlns:a14="http://schemas.microsoft.com/office/drawing/2010/main">
                      <a14:imgLayer r:embed="rId6">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5993864"/>
                <a:ext cx="8382000" cy="404370"/>
              </a:xfrm>
              <a:prstGeom prst="rtTriangle">
                <a:avLst/>
              </a:prstGeom>
            </p:spPr>
          </p:pic>
        </p:grpSp>
        <p:pic>
          <p:nvPicPr>
            <p:cNvPr id="17" name="Picture 16" descr="\\data02\data\_InterDepartment\Logos\LogosCityofSeaTacForInHouseUse\Full Color\City of SeaTac clear Logo RGB_est.tif"/>
            <p:cNvPicPr>
              <a:picLocks noChangeAspect="1" noChangeArrowheads="1"/>
            </p:cNvPicPr>
            <p:nvPr/>
          </p:nvPicPr>
          <p:blipFill>
            <a:blip r:embed="rId7" cstate="print"/>
            <a:srcRect/>
            <a:stretch>
              <a:fillRect/>
            </a:stretch>
          </p:blipFill>
          <p:spPr bwMode="auto">
            <a:xfrm>
              <a:off x="8131098" y="5748831"/>
              <a:ext cx="762000" cy="601134"/>
            </a:xfrm>
            <a:prstGeom prst="rect">
              <a:avLst/>
            </a:prstGeom>
            <a:noFill/>
          </p:spPr>
        </p:pic>
      </p:grpSp>
      <p:pic>
        <p:nvPicPr>
          <p:cNvPr id="23" name="Picture 2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0" y="0"/>
            <a:ext cx="9144000" cy="914400"/>
          </a:xfrm>
          <a:prstGeom prst="rect">
            <a:avLst/>
          </a:prstGeom>
        </p:spPr>
      </p:pic>
      <p:sp>
        <p:nvSpPr>
          <p:cNvPr id="24" name="Title 1"/>
          <p:cNvSpPr>
            <a:spLocks noGrp="1"/>
          </p:cNvSpPr>
          <p:nvPr>
            <p:ph type="title"/>
          </p:nvPr>
        </p:nvSpPr>
        <p:spPr>
          <a:xfrm>
            <a:off x="0" y="-6657"/>
            <a:ext cx="7467600" cy="921057"/>
          </a:xfrm>
          <a:noFill/>
        </p:spPr>
        <p:txBody>
          <a:bodyPr>
            <a:noAutofit/>
          </a:bodyPr>
          <a:lstStyle/>
          <a:p>
            <a:pPr marL="457190" lvl="1" algn="l" defTabSz="914380" rtl="0">
              <a:spcBef>
                <a:spcPct val="20000"/>
              </a:spcBef>
              <a:defRPr/>
            </a:pPr>
            <a:r>
              <a:rPr lang="en-US" sz="2600" kern="1200" dirty="0">
                <a:solidFill>
                  <a:schemeClr val="bg1"/>
                </a:solidFill>
                <a:latin typeface="+mn-lt"/>
                <a:ea typeface="+mn-ea"/>
                <a:cs typeface="+mn-cs"/>
              </a:rPr>
              <a:t>Council Request</a:t>
            </a:r>
          </a:p>
        </p:txBody>
      </p:sp>
    </p:spTree>
    <p:extLst>
      <p:ext uri="{BB962C8B-B14F-4D97-AF65-F5344CB8AC3E}">
        <p14:creationId xmlns:p14="http://schemas.microsoft.com/office/powerpoint/2010/main" val="265573098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20619</TotalTime>
  <Words>995</Words>
  <Application>Microsoft Office PowerPoint</Application>
  <PresentationFormat>Custom</PresentationFormat>
  <Paragraphs>124</Paragraphs>
  <Slides>10</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Wingdings</vt:lpstr>
      <vt:lpstr>Office Theme</vt:lpstr>
      <vt:lpstr>PowerPoint Presentation</vt:lpstr>
      <vt:lpstr>Presentation Overview</vt:lpstr>
      <vt:lpstr>Council Request</vt:lpstr>
      <vt:lpstr>Recurring Human Service Funding Timeline</vt:lpstr>
      <vt:lpstr>Recurring Human Service Funding Categories </vt:lpstr>
      <vt:lpstr>Status of Human Service Funding</vt:lpstr>
      <vt:lpstr>Proposed Policy</vt:lpstr>
      <vt:lpstr>Proposed Policy (cont.)</vt:lpstr>
      <vt:lpstr>Council Request</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ksum</dc:creator>
  <cp:lastModifiedBy>Gwen Rathe</cp:lastModifiedBy>
  <cp:revision>449</cp:revision>
  <cp:lastPrinted>2021-02-17T23:26:42Z</cp:lastPrinted>
  <dcterms:created xsi:type="dcterms:W3CDTF">2016-05-20T16:25:17Z</dcterms:created>
  <dcterms:modified xsi:type="dcterms:W3CDTF">2021-10-12T17:29:49Z</dcterms:modified>
  <cp:contentStatus/>
</cp:coreProperties>
</file>