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handoutMasterIdLst>
    <p:handoutMasterId r:id="rId15"/>
  </p:handoutMasterIdLst>
  <p:sldIdLst>
    <p:sldId id="341" r:id="rId2"/>
    <p:sldId id="338" r:id="rId3"/>
    <p:sldId id="357" r:id="rId4"/>
    <p:sldId id="358" r:id="rId5"/>
    <p:sldId id="391" r:id="rId6"/>
    <p:sldId id="390" r:id="rId7"/>
    <p:sldId id="387" r:id="rId8"/>
    <p:sldId id="381" r:id="rId9"/>
    <p:sldId id="355" r:id="rId10"/>
    <p:sldId id="392" r:id="rId11"/>
    <p:sldId id="370" r:id="rId12"/>
    <p:sldId id="368" r:id="rId13"/>
  </p:sldIdLst>
  <p:sldSz cx="9144000" cy="64008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mass" initials="a" lastIdx="1" clrIdx="0">
    <p:extLst>
      <p:ext uri="{19B8F6BF-5375-455C-9EA6-DF929625EA0E}">
        <p15:presenceInfo xmlns:p15="http://schemas.microsoft.com/office/powerpoint/2012/main" userId="woodma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254275"/>
    <a:srgbClr val="D5F4FF"/>
    <a:srgbClr val="B9D0FF"/>
    <a:srgbClr val="00698E"/>
    <a:srgbClr val="00B0F0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293" autoAdjust="0"/>
  </p:normalViewPr>
  <p:slideViewPr>
    <p:cSldViewPr>
      <p:cViewPr varScale="1">
        <p:scale>
          <a:sx n="61" d="100"/>
          <a:sy n="61" d="100"/>
        </p:scale>
        <p:origin x="494" y="43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14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>
              <a:defRPr sz="1200"/>
            </a:lvl1pPr>
          </a:lstStyle>
          <a:p>
            <a:fld id="{FE719E64-CDBE-4C83-B268-2ABC96E6A21C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>
              <a:defRPr sz="1200"/>
            </a:lvl1pPr>
          </a:lstStyle>
          <a:p>
            <a:fld id="{67F9F812-8CA6-4BDF-A105-0C23F6740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6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>
              <a:defRPr sz="1200"/>
            </a:lvl1pPr>
          </a:lstStyle>
          <a:p>
            <a:fld id="{464C1B26-6596-4D52-B864-0292756822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92150"/>
            <a:ext cx="49466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2" tIns="45366" rIns="90732" bIns="453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0" y="4387770"/>
            <a:ext cx="5558801" cy="4155919"/>
          </a:xfrm>
          <a:prstGeom prst="rect">
            <a:avLst/>
          </a:prstGeom>
        </p:spPr>
        <p:txBody>
          <a:bodyPr vert="horz" lIns="90732" tIns="45366" rIns="90732" bIns="453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6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>
              <a:defRPr sz="1200"/>
            </a:lvl1pPr>
          </a:lstStyle>
          <a:p>
            <a:fld id="{EE7A724E-A3BA-4CCE-B606-AB2DD990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Focus groups – parents/schools, multi-family housing residents, business groups, sidewalk </a:t>
            </a:r>
            <a:r>
              <a:rPr lang="en-US" i="1" dirty="0" err="1">
                <a:solidFill>
                  <a:srgbClr val="FF0000"/>
                </a:solidFill>
                <a:cs typeface="Calibri" panose="020F0502020204030204" pitchFamily="34" charset="0"/>
              </a:rPr>
              <a:t>cmte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STAFF – USE THIS FOR </a:t>
            </a:r>
            <a:r>
              <a:rPr lang="en-US" i="1" u="sng" dirty="0">
                <a:solidFill>
                  <a:srgbClr val="FF0000"/>
                </a:solidFill>
                <a:cs typeface="Calibri" panose="020F0502020204030204" pitchFamily="34" charset="0"/>
              </a:rPr>
              <a:t>COUNCIL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]</a:t>
            </a:r>
          </a:p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[Staff, please select potential actions from list or add a different action. </a:t>
            </a:r>
            <a:r>
              <a:rPr lang="en-US" b="1" i="1" dirty="0">
                <a:solidFill>
                  <a:srgbClr val="FF0000"/>
                </a:solidFill>
                <a:cs typeface="Calibri" panose="020F0502020204030204" pitchFamily="34" charset="0"/>
              </a:rPr>
              <a:t>Remove what is not relevant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!]</a:t>
            </a:r>
          </a:p>
          <a:p>
            <a:endParaRPr lang="en-US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pPr marL="0" lvl="1">
              <a:spcBef>
                <a:spcPts val="744"/>
              </a:spcBef>
            </a:pPr>
            <a:endParaRPr lang="en-US" sz="1800" dirty="0"/>
          </a:p>
          <a:p>
            <a:pPr marL="0" lvl="1">
              <a:spcBef>
                <a:spcPts val="744"/>
              </a:spcBef>
            </a:pPr>
            <a:r>
              <a:rPr lang="en-US" sz="1800" dirty="0"/>
              <a:t>Duplicate this slide as many times as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Remove all text from</a:t>
            </a:r>
            <a:r>
              <a:rPr lang="en-US" baseline="0" dirty="0"/>
              <a:t> this page that is not relevant to your project. Remove descriptions in red.</a:t>
            </a:r>
          </a:p>
          <a:p>
            <a:r>
              <a:rPr lang="en-US" baseline="0" dirty="0"/>
              <a:t>If you need to add additional text, duplicate this slide to continue your list.</a:t>
            </a:r>
            <a:endParaRPr lang="en-US" dirty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pPr marL="0" lvl="1">
              <a:spcBef>
                <a:spcPts val="744"/>
              </a:spcBef>
            </a:pPr>
            <a:endParaRPr lang="en-US" sz="1800" dirty="0"/>
          </a:p>
          <a:p>
            <a:pPr marL="0" lvl="1">
              <a:spcBef>
                <a:spcPts val="744"/>
              </a:spcBef>
            </a:pPr>
            <a:r>
              <a:rPr lang="en-US" sz="1800" dirty="0"/>
              <a:t>Duplicate this slide as many times as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pPr marL="0" lvl="1">
              <a:spcBef>
                <a:spcPts val="744"/>
              </a:spcBef>
            </a:pPr>
            <a:endParaRPr lang="en-US" sz="1800" dirty="0"/>
          </a:p>
          <a:p>
            <a:pPr marL="0" lvl="1">
              <a:spcBef>
                <a:spcPts val="744"/>
              </a:spcBef>
            </a:pPr>
            <a:r>
              <a:rPr lang="en-US" sz="1800" dirty="0"/>
              <a:t>Duplicate this slide as many times as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pPr marL="0" lvl="1">
              <a:spcBef>
                <a:spcPts val="744"/>
              </a:spcBef>
            </a:pPr>
            <a:endParaRPr lang="en-US" sz="1800" dirty="0"/>
          </a:p>
          <a:p>
            <a:pPr marL="0" lvl="1">
              <a:spcBef>
                <a:spcPts val="744"/>
              </a:spcBef>
            </a:pPr>
            <a:r>
              <a:rPr lang="en-US" sz="1800" dirty="0"/>
              <a:t>Duplicate this slide as many times as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pPr marL="0" lvl="1">
              <a:spcBef>
                <a:spcPts val="744"/>
              </a:spcBef>
            </a:pPr>
            <a:endParaRPr lang="en-US" sz="1800" dirty="0"/>
          </a:p>
          <a:p>
            <a:pPr marL="0" lvl="1">
              <a:spcBef>
                <a:spcPts val="744"/>
              </a:spcBef>
            </a:pPr>
            <a:r>
              <a:rPr lang="en-US" sz="1800" dirty="0"/>
              <a:t>Duplicate this slide as many times as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STAFF – USE THIS FOR </a:t>
            </a:r>
            <a:r>
              <a:rPr lang="en-US" i="1" u="sng" dirty="0">
                <a:solidFill>
                  <a:srgbClr val="FF0000"/>
                </a:solidFill>
                <a:cs typeface="Calibri" panose="020F0502020204030204" pitchFamily="34" charset="0"/>
              </a:rPr>
              <a:t>COUNCIL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]</a:t>
            </a:r>
          </a:p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[Staff, please select potential actions from list or add a different action. </a:t>
            </a:r>
            <a:r>
              <a:rPr lang="en-US" b="1" i="1" dirty="0">
                <a:solidFill>
                  <a:srgbClr val="FF0000"/>
                </a:solidFill>
                <a:cs typeface="Calibri" panose="020F0502020204030204" pitchFamily="34" charset="0"/>
              </a:rPr>
              <a:t>Remove what is not relevant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!]</a:t>
            </a:r>
          </a:p>
          <a:p>
            <a:endParaRPr lang="en-US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IB, S 188</a:t>
            </a:r>
            <a:r>
              <a:rPr lang="en-US" i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th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 St, Military Rd, 24</a:t>
            </a:r>
            <a:r>
              <a:rPr lang="en-US" i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th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 Ave S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STAFF – USE THIS FOR </a:t>
            </a:r>
            <a:r>
              <a:rPr lang="en-US" i="1" u="sng" dirty="0">
                <a:solidFill>
                  <a:srgbClr val="FF0000"/>
                </a:solidFill>
                <a:cs typeface="Calibri" panose="020F0502020204030204" pitchFamily="34" charset="0"/>
              </a:rPr>
              <a:t>COUNCIL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]</a:t>
            </a:r>
          </a:p>
          <a:p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[Staff, please select potential actions from list or add a different action. </a:t>
            </a:r>
            <a:r>
              <a:rPr lang="en-US" b="1" i="1" dirty="0">
                <a:solidFill>
                  <a:srgbClr val="FF0000"/>
                </a:solidFill>
                <a:cs typeface="Calibri" panose="020F0502020204030204" pitchFamily="34" charset="0"/>
              </a:rPr>
              <a:t>Remove what is not relevant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!]</a:t>
            </a:r>
          </a:p>
          <a:p>
            <a:endParaRPr lang="en-US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539"/>
            <a:ext cx="7772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1902"/>
            <a:ext cx="68580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0783"/>
            <a:ext cx="197167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0783"/>
            <a:ext cx="5800725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757"/>
            <a:ext cx="788670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500"/>
            <a:ext cx="788670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0785"/>
            <a:ext cx="788670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085"/>
            <a:ext cx="3868340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070"/>
            <a:ext cx="3868340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69085"/>
            <a:ext cx="3887391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38070"/>
            <a:ext cx="3887391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21598"/>
            <a:ext cx="4629150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21598"/>
            <a:ext cx="4629150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0785"/>
            <a:ext cx="78867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917"/>
            <a:ext cx="78867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15A2-EEBB-4418-A597-F00D8C6F8CE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595"/>
            <a:ext cx="30861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5528939" y="0"/>
            <a:ext cx="3615058" cy="640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 flipV="1">
            <a:off x="2371577" y="3157362"/>
            <a:ext cx="6400800" cy="860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3653" y="559810"/>
            <a:ext cx="2949498" cy="5106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Local Road Safety Plan</a:t>
            </a:r>
          </a:p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>June 17th, 2021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Mason Giem </a:t>
            </a:r>
          </a:p>
          <a:p>
            <a:r>
              <a:rPr lang="en-US" dirty="0">
                <a:solidFill>
                  <a:schemeClr val="bg1"/>
                </a:solidFill>
              </a:rPr>
              <a:t>Public Works Programs Coordinator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Eric Widstrand, PE, PTOE</a:t>
            </a:r>
          </a:p>
          <a:p>
            <a:r>
              <a:rPr lang="en-US" dirty="0">
                <a:solidFill>
                  <a:schemeClr val="bg1"/>
                </a:solidFill>
              </a:rPr>
              <a:t>Northwest Regional Traffic Engineering Director</a:t>
            </a:r>
          </a:p>
          <a:p>
            <a:r>
              <a:rPr lang="en-US" dirty="0">
                <a:solidFill>
                  <a:schemeClr val="bg1"/>
                </a:solidFill>
              </a:rPr>
              <a:t>Toole Design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25" name="Picture 24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8600"/>
            <a:ext cx="5528935" cy="53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822" y="1337170"/>
            <a:ext cx="6404177" cy="50746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sz="3200" b="1" dirty="0"/>
              <a:t>Milestone Activities and Dates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endParaRPr lang="en-US" dirty="0"/>
          </a:p>
        </p:txBody>
      </p:sp>
      <p:sp>
        <p:nvSpPr>
          <p:cNvPr id="43014" name="AutoShape 6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Outreach Plan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00B567-1A9E-4100-AA8B-89B6C73E823B}"/>
              </a:ext>
            </a:extLst>
          </p:cNvPr>
          <p:cNvSpPr txBox="1">
            <a:spLocks/>
          </p:cNvSpPr>
          <p:nvPr/>
        </p:nvSpPr>
        <p:spPr>
          <a:xfrm>
            <a:off x="460375" y="1905000"/>
            <a:ext cx="8074025" cy="3657600"/>
          </a:xfrm>
          <a:prstGeom prst="rect">
            <a:avLst/>
          </a:prstGeom>
        </p:spPr>
        <p:txBody>
          <a:bodyPr>
            <a:no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Stakeholder Interviews – ongoing (10 stakeholder interviews completed, 4 remaining)</a:t>
            </a:r>
          </a:p>
          <a:p>
            <a:pPr lvl="0"/>
            <a:r>
              <a:rPr lang="en-US" sz="2400" dirty="0"/>
              <a:t>June 17 – Present project at Sidewalk Committee Meeting</a:t>
            </a:r>
          </a:p>
          <a:p>
            <a:pPr lvl="0"/>
            <a:r>
              <a:rPr lang="en-US" sz="2400" dirty="0"/>
              <a:t>Late June – Begin Virtual Focus Groups (hold 4 meetings)</a:t>
            </a:r>
          </a:p>
          <a:p>
            <a:pPr lvl="0"/>
            <a:r>
              <a:rPr lang="en-US" sz="2400" dirty="0"/>
              <a:t>June 24 – Launch web-based survey, remain active for 60 days </a:t>
            </a:r>
          </a:p>
          <a:p>
            <a:pPr lvl="0"/>
            <a:r>
              <a:rPr lang="en-US" sz="2400" dirty="0"/>
              <a:t>August – Present outreach results at Sidewalk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64442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399" y="1143000"/>
            <a:ext cx="7848601" cy="4114800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85000"/>
              </a:lnSpc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r>
              <a:rPr lang="en-US" sz="3600" dirty="0"/>
              <a:t>QUESTIONS?</a:t>
            </a:r>
          </a:p>
        </p:txBody>
      </p:sp>
      <p:sp>
        <p:nvSpPr>
          <p:cNvPr id="43014" name="AutoShape 6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white"/>
                </a:solidFill>
              </a:rPr>
              <a:t>Citywide Local Road Safety Plan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6" y="1981200"/>
            <a:ext cx="7851648" cy="4749968"/>
          </a:xfrm>
        </p:spPr>
        <p:txBody>
          <a:bodyPr vert="horz" lIns="0" tIns="0" rIns="0" bIns="0" rtlCol="0">
            <a:noAutofit/>
          </a:bodyPr>
          <a:lstStyle/>
          <a:p>
            <a:pPr marL="0" lvl="0" indent="0" algn="ctr">
              <a:buNone/>
            </a:pPr>
            <a:r>
              <a:rPr lang="en-US" sz="8000" dirty="0"/>
              <a:t>Thank you</a:t>
            </a:r>
          </a:p>
          <a:p>
            <a:pPr marL="426705" lvl="1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426705" lvl="2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2173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" y="-6657"/>
            <a:ext cx="8686801" cy="1530657"/>
          </a:xfrm>
          <a:noFill/>
        </p:spPr>
        <p:txBody>
          <a:bodyPr>
            <a:noAutofit/>
          </a:bodyPr>
          <a:lstStyle/>
          <a:p>
            <a:pPr marL="457190" lvl="1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Citywide Local Road Safety Plan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08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533400" y="1143000"/>
            <a:ext cx="3352800" cy="4318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2880" tIns="91440" rIns="91440" bIns="91440" rtlCol="0">
            <a:no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PURPOSE OF PRESENTATION</a:t>
            </a:r>
          </a:p>
          <a:p>
            <a:pPr marL="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To provide a review of the purpose and content of the Local Road Safety Plan. The schedule, metrics for project selection and outreach plan will also be reviewed.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01665"/>
            <a:ext cx="4648199" cy="4749968"/>
          </a:xfrm>
        </p:spPr>
        <p:txBody>
          <a:bodyPr vert="horz" lIns="0" tIns="0" rIns="0" bIns="0" rtlCol="0"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000" dirty="0"/>
              <a:t>WHY IS THIS ISSUE IMPORTANT?</a:t>
            </a:r>
          </a:p>
          <a:p>
            <a:pPr marL="234945" indent="-234945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Inform the committee on project status. </a:t>
            </a:r>
          </a:p>
          <a:p>
            <a:pPr marL="234945" indent="-234945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The projects will increase safety along key corridors in SeaTac. </a:t>
            </a:r>
          </a:p>
          <a:p>
            <a:pPr marL="234945" indent="-234945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The valuable input from the sidewalk committee will help inform decisions.</a:t>
            </a:r>
          </a:p>
          <a:p>
            <a:pPr marL="234945" indent="-234945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Inform the committee on how input will be gathered from the public and other stakeholders.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5420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6" y="1981200"/>
            <a:ext cx="7851648" cy="4749968"/>
          </a:xfrm>
        </p:spPr>
        <p:txBody>
          <a:bodyPr vert="horz" lIns="0" tIns="0" rIns="0" bIns="0" rtlCol="0">
            <a:noAutofit/>
          </a:bodyPr>
          <a:lstStyle/>
          <a:p>
            <a:pPr marL="426705" lvl="1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426705" lvl="2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2173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" y="-6657"/>
            <a:ext cx="8686801" cy="1530657"/>
          </a:xfrm>
          <a:noFill/>
        </p:spPr>
        <p:txBody>
          <a:bodyPr>
            <a:noAutofit/>
          </a:bodyPr>
          <a:lstStyle/>
          <a:p>
            <a:pPr marL="457190" lvl="1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Citywide Local Road Safety Plan and Pedestrian Crossings of International Boulevard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413" y="1776643"/>
            <a:ext cx="8290720" cy="327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Two distinct, but interrelated safety programs for the City of SeaTac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Pedestrian safety crossing improvement projects on the International Boulevard corridor, from South 152nd Street to South 216th Street.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a citywide Local Road Safety Plan that will propose strategies and measures to improve safety for all modes of transportation.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6" y="1981200"/>
            <a:ext cx="7851648" cy="4749968"/>
          </a:xfrm>
        </p:spPr>
        <p:txBody>
          <a:bodyPr vert="horz" lIns="0" tIns="0" rIns="0" bIns="0" rtlCol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933"/>
              </a:spcBef>
              <a:buNone/>
            </a:pPr>
            <a:r>
              <a:rPr lang="en-US" sz="2800" b="1" dirty="0"/>
              <a:t>What is a Local Road Safety Plan?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Scope determined by WSDOT criteria 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A data-driven analysis and prioritization of an agency’s roadways for traffic safety, based on top crash types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Considers all modes of travel in analysis (motor vehicle, pedestrian, bicyclist)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426705" lvl="2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2173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" y="-6657"/>
            <a:ext cx="8686801" cy="1530657"/>
          </a:xfrm>
          <a:noFill/>
        </p:spPr>
        <p:txBody>
          <a:bodyPr>
            <a:noAutofit/>
          </a:bodyPr>
          <a:lstStyle/>
          <a:p>
            <a:pPr marL="457190" lvl="1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Citywide Local Road Safety Plan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32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6" y="1981200"/>
            <a:ext cx="7851648" cy="4749968"/>
          </a:xfrm>
        </p:spPr>
        <p:txBody>
          <a:bodyPr vert="horz" lIns="0" tIns="0" rIns="0" bIns="0" rtlCol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933"/>
              </a:spcBef>
              <a:buNone/>
            </a:pPr>
            <a:r>
              <a:rPr lang="en-US" sz="2800" b="1" dirty="0"/>
              <a:t>Why complete a Local Road Safety Plan?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To understand traffic safety issues (for all modes of travel) and determine safety priorities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To prioritize projects and be ready for funding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To create a more context-based safety program to better address safety and spend limited funds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426705" lvl="2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2173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" y="-6657"/>
            <a:ext cx="8686801" cy="1530657"/>
          </a:xfrm>
          <a:noFill/>
        </p:spPr>
        <p:txBody>
          <a:bodyPr>
            <a:noAutofit/>
          </a:bodyPr>
          <a:lstStyle/>
          <a:p>
            <a:pPr marL="457190" lvl="1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Citywide Local Road Safety Plan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59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6" y="1981200"/>
            <a:ext cx="7851648" cy="4749968"/>
          </a:xfrm>
        </p:spPr>
        <p:txBody>
          <a:bodyPr vert="horz" lIns="0" tIns="0" rIns="0" bIns="0" rtlCol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933"/>
              </a:spcBef>
              <a:buNone/>
            </a:pPr>
            <a:r>
              <a:rPr lang="en-US" sz="2800" b="1" dirty="0"/>
              <a:t>Project Timeline 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August 2020- August 2021 Phase 1, Pedestrian Crossings along International Boulevard. </a:t>
            </a:r>
          </a:p>
          <a:p>
            <a:pPr marL="457200" lvl="1" indent="-457200">
              <a:lnSpc>
                <a:spcPct val="100000"/>
              </a:lnSpc>
              <a:spcBef>
                <a:spcPts val="933"/>
              </a:spcBef>
            </a:pPr>
            <a:r>
              <a:rPr lang="en-US" sz="2400" dirty="0"/>
              <a:t>December 2020 – December 2021 Phase 2, Local Road Safety Plan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426705" lvl="2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2173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  <a:p>
            <a:pPr marL="0" lvl="1" indent="0">
              <a:spcBef>
                <a:spcPts val="750"/>
              </a:spcBef>
              <a:buNone/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" y="-6657"/>
            <a:ext cx="8686801" cy="1530657"/>
          </a:xfrm>
          <a:noFill/>
        </p:spPr>
        <p:txBody>
          <a:bodyPr>
            <a:noAutofit/>
          </a:bodyPr>
          <a:lstStyle/>
          <a:p>
            <a:pPr marL="457190" lvl="1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Citywide Local Road Safety Plan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69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399" y="1143000"/>
            <a:ext cx="7848601" cy="4114800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85000"/>
              </a:lnSpc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endParaRPr lang="en-US" dirty="0"/>
          </a:p>
        </p:txBody>
      </p:sp>
      <p:sp>
        <p:nvSpPr>
          <p:cNvPr id="43014" name="AutoShape 6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Local Road Safety Program Components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59652D-217F-40E4-9652-15CBE7E9DBB0}"/>
              </a:ext>
            </a:extLst>
          </p:cNvPr>
          <p:cNvGraphicFramePr>
            <a:graphicFrameLocks noGrp="1"/>
          </p:cNvGraphicFramePr>
          <p:nvPr/>
        </p:nvGraphicFramePr>
        <p:xfrm>
          <a:off x="1459865" y="2721354"/>
          <a:ext cx="6224270" cy="21762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28670">
                  <a:extLst>
                    <a:ext uri="{9D8B030D-6E8A-4147-A177-3AD203B41FA5}">
                      <a16:colId xmlns:a16="http://schemas.microsoft.com/office/drawing/2014/main" val="1573161759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198383669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101034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WSDOT LRSP Step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SeaTac Crash Analysis Report Element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033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Analyze crash data to identify priorities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Descriptive analysis and crash tree analysis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830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Analyze individual KSI crashes to identify risk factors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24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Select most common or critical risk factors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171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Analyze roadway network for presence of factors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Screen roadway network and count number of high risk factors present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97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Create a prioritized list of roadway locations where factors are present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Prioritized roadway locations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3976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Identify countermeasures to address prioritized locations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Develop methodology for countermeasures and selection. Select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7505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Develop a prioritized list of projects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Prioritized list of projects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87029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Note: Red cells indicate what elements have been completed and are summarized in this memo.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7141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251DF4-9FEB-4D49-955A-0E7D59D1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18039"/>
              </p:ext>
            </p:extLst>
          </p:nvPr>
        </p:nvGraphicFramePr>
        <p:xfrm>
          <a:off x="762000" y="1650463"/>
          <a:ext cx="7363460" cy="36073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75091">
                  <a:extLst>
                    <a:ext uri="{9D8B030D-6E8A-4147-A177-3AD203B41FA5}">
                      <a16:colId xmlns:a16="http://schemas.microsoft.com/office/drawing/2014/main" val="2806452849"/>
                    </a:ext>
                  </a:extLst>
                </a:gridCol>
                <a:gridCol w="3288369">
                  <a:extLst>
                    <a:ext uri="{9D8B030D-6E8A-4147-A177-3AD203B41FA5}">
                      <a16:colId xmlns:a16="http://schemas.microsoft.com/office/drawing/2014/main" val="21028292"/>
                    </a:ext>
                  </a:extLst>
                </a:gridCol>
              </a:tblGrid>
              <a:tr h="2973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WSDOT LRSP Step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SeaTac Crash Analysis Report Element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677084"/>
                  </a:ext>
                </a:extLst>
              </a:tr>
              <a:tr h="2973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1. Analyze crash data to identify priorities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</a:rPr>
                        <a:t>Descriptive analysis and crash tree analysis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20076"/>
                  </a:ext>
                </a:extLst>
              </a:tr>
              <a:tr h="2973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2. Analyze individual KSI crashes to identify risk factors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62655"/>
                  </a:ext>
                </a:extLst>
              </a:tr>
              <a:tr h="2973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3. Select most common or critical risk factors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57513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4. Analyze roadway network for presence of factors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Screen roadway network and count number of high-risk factors present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61404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5. Create a prioritized list of roadway locations where factors are present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Prioritized roadway locations (will include outreach input)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45714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6. Identify countermeasures to address prioritized locations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Develop methodology for countermeasures and selection. Select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3377891"/>
                  </a:ext>
                </a:extLst>
              </a:tr>
              <a:tr h="2973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7. Develop a prioritized list of projects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Prioritized list of projects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289762"/>
                  </a:ext>
                </a:extLst>
              </a:tr>
              <a:tr h="26759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Note: Shaded cells indicate what elements have been completed.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3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5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399" y="1143000"/>
            <a:ext cx="7848601" cy="4114800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85000"/>
              </a:lnSpc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endParaRPr lang="en-US" dirty="0"/>
          </a:p>
        </p:txBody>
      </p:sp>
      <p:sp>
        <p:nvSpPr>
          <p:cNvPr id="43014" name="AutoShape 6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High Crash Corridors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E4017D-387C-4283-99FE-2F18BA34304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8346"/>
            <a:ext cx="4114800" cy="50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1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823" y="1337170"/>
            <a:ext cx="4194378" cy="4114800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85000"/>
              </a:lnSpc>
            </a:pPr>
            <a:endParaRPr lang="en-US" dirty="0"/>
          </a:p>
          <a:p>
            <a:pPr marL="0" indent="0" algn="ctr">
              <a:lnSpc>
                <a:spcPct val="85000"/>
              </a:lnSpc>
              <a:buNone/>
            </a:pPr>
            <a:endParaRPr lang="en-US" dirty="0"/>
          </a:p>
        </p:txBody>
      </p:sp>
      <p:sp>
        <p:nvSpPr>
          <p:cNvPr id="43014" name="AutoShape 6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Image result for farmers market in church parking lot"/>
          <p:cNvSpPr>
            <a:spLocks noChangeAspect="1" noChangeArrowheads="1"/>
          </p:cNvSpPr>
          <p:nvPr/>
        </p:nvSpPr>
        <p:spPr bwMode="auto">
          <a:xfrm>
            <a:off x="1555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7" name="Picture 16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Countermeasure Development Methodology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D8CFBF-6AE1-48BF-9031-A3E6D16E8DEE}"/>
              </a:ext>
            </a:extLst>
          </p:cNvPr>
          <p:cNvSpPr txBox="1">
            <a:spLocks/>
          </p:cNvSpPr>
          <p:nvPr/>
        </p:nvSpPr>
        <p:spPr>
          <a:xfrm>
            <a:off x="5029200" y="2371278"/>
            <a:ext cx="3352800" cy="2810322"/>
          </a:xfrm>
          <a:prstGeom prst="rect">
            <a:avLst/>
          </a:prstGeom>
        </p:spPr>
        <p:txBody>
          <a:bodyPr>
            <a:norm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Signalized Intersections along Principal Arterials</a:t>
            </a:r>
          </a:p>
          <a:p>
            <a:pPr marL="769605" lvl="1" indent="-342900">
              <a:buFont typeface="+mj-lt"/>
              <a:buAutoNum type="arabicPeriod"/>
            </a:pPr>
            <a:r>
              <a:rPr lang="en-US" sz="1600" dirty="0"/>
              <a:t>Vehicle proceeding straight hits pedestrian</a:t>
            </a:r>
          </a:p>
          <a:p>
            <a:pPr marL="769605" lvl="1" indent="-342900">
              <a:buFont typeface="+mj-lt"/>
              <a:buAutoNum type="arabicPeriod"/>
            </a:pPr>
            <a:r>
              <a:rPr lang="en-US" sz="1600" dirty="0"/>
              <a:t>Vehicle proceeding straight hits fixed object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00B567-1A9E-4100-AA8B-89B6C73E823B}"/>
              </a:ext>
            </a:extLst>
          </p:cNvPr>
          <p:cNvSpPr txBox="1">
            <a:spLocks/>
          </p:cNvSpPr>
          <p:nvPr/>
        </p:nvSpPr>
        <p:spPr>
          <a:xfrm>
            <a:off x="460375" y="2388694"/>
            <a:ext cx="4568825" cy="2674935"/>
          </a:xfrm>
          <a:prstGeom prst="rect">
            <a:avLst/>
          </a:prstGeom>
        </p:spPr>
        <p:txBody>
          <a:bodyPr>
            <a:no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/>
              <a:t>Countermeasures funded in recent years through WSDOT’s LRSP</a:t>
            </a:r>
          </a:p>
          <a:p>
            <a:pPr lvl="0"/>
            <a:r>
              <a:rPr lang="en-US" sz="1600" dirty="0"/>
              <a:t>Washington’s 2019 Target Zero Plan</a:t>
            </a:r>
          </a:p>
          <a:p>
            <a:pPr lvl="0"/>
            <a:r>
              <a:rPr lang="en-US" sz="1600" dirty="0"/>
              <a:t>FHWA Proven Safety Countermeasures</a:t>
            </a:r>
          </a:p>
          <a:p>
            <a:pPr lvl="0"/>
            <a:r>
              <a:rPr lang="en-US" sz="1600" dirty="0"/>
              <a:t>NCHRP 926 – Guidance to Improve Pedestrian and Bicyclist Safety at Intersections</a:t>
            </a:r>
          </a:p>
          <a:p>
            <a:pPr lvl="0"/>
            <a:r>
              <a:rPr lang="en-US" sz="1600" dirty="0"/>
              <a:t>Other well-rated countermeasures from the Crash Modification Clearinghouse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2BA7-CEE7-4643-9FE2-A306306244ED}"/>
              </a:ext>
            </a:extLst>
          </p:cNvPr>
          <p:cNvSpPr txBox="1"/>
          <p:nvPr/>
        </p:nvSpPr>
        <p:spPr>
          <a:xfrm>
            <a:off x="453823" y="1530978"/>
            <a:ext cx="40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Review Potential Countermeasures from the Following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B0A598-53AE-4553-8F9B-7D7B09878C4B}"/>
              </a:ext>
            </a:extLst>
          </p:cNvPr>
          <p:cNvSpPr txBox="1"/>
          <p:nvPr/>
        </p:nvSpPr>
        <p:spPr>
          <a:xfrm>
            <a:off x="5029200" y="1530978"/>
            <a:ext cx="211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Crash Typologies to Analyze</a:t>
            </a:r>
          </a:p>
        </p:txBody>
      </p:sp>
    </p:spTree>
    <p:extLst>
      <p:ext uri="{BB962C8B-B14F-4D97-AF65-F5344CB8AC3E}">
        <p14:creationId xmlns:p14="http://schemas.microsoft.com/office/powerpoint/2010/main" val="44727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23980</TotalTime>
  <Words>1122</Words>
  <Application>Microsoft Office PowerPoint</Application>
  <PresentationFormat>Custom</PresentationFormat>
  <Paragraphs>174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PRESENTATION OVERVIEW</vt:lpstr>
      <vt:lpstr>Citywide Local Road Safety Plan and Pedestrian Crossings of International Boulevard</vt:lpstr>
      <vt:lpstr>Citywide Local Road Safety Plan</vt:lpstr>
      <vt:lpstr>Citywide Local Road Safety Plan</vt:lpstr>
      <vt:lpstr>Citywide Local Road Safety Plan</vt:lpstr>
      <vt:lpstr>Local Road Safety Program Components</vt:lpstr>
      <vt:lpstr>High Crash Corridors</vt:lpstr>
      <vt:lpstr>Countermeasure Development Methodology</vt:lpstr>
      <vt:lpstr>Outreach Plan</vt:lpstr>
      <vt:lpstr>Citywide Local Road Safety Plan</vt:lpstr>
      <vt:lpstr>Citywide Local Road Safety Plan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ksum</dc:creator>
  <cp:lastModifiedBy>Mason J. Giem</cp:lastModifiedBy>
  <cp:revision>455</cp:revision>
  <cp:lastPrinted>2020-02-12T23:15:17Z</cp:lastPrinted>
  <dcterms:created xsi:type="dcterms:W3CDTF">2016-05-20T16:25:17Z</dcterms:created>
  <dcterms:modified xsi:type="dcterms:W3CDTF">2021-06-17T17:41:07Z</dcterms:modified>
  <cp:contentStatus/>
</cp:coreProperties>
</file>