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handoutMasterIdLst>
    <p:handoutMasterId r:id="rId17"/>
  </p:handoutMasterIdLst>
  <p:sldIdLst>
    <p:sldId id="302" r:id="rId2"/>
    <p:sldId id="338" r:id="rId3"/>
    <p:sldId id="360" r:id="rId4"/>
    <p:sldId id="353" r:id="rId5"/>
    <p:sldId id="345" r:id="rId6"/>
    <p:sldId id="354" r:id="rId7"/>
    <p:sldId id="346" r:id="rId8"/>
    <p:sldId id="347" r:id="rId9"/>
    <p:sldId id="348" r:id="rId10"/>
    <p:sldId id="337" r:id="rId11"/>
    <p:sldId id="349" r:id="rId12"/>
    <p:sldId id="358" r:id="rId13"/>
    <p:sldId id="350" r:id="rId14"/>
    <p:sldId id="357" r:id="rId15"/>
  </p:sldIdLst>
  <p:sldSz cx="9144000" cy="64008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mass" initials="a" lastIdx="1" clrIdx="0">
    <p:extLst>
      <p:ext uri="{19B8F6BF-5375-455C-9EA6-DF929625EA0E}">
        <p15:presenceInfo xmlns:p15="http://schemas.microsoft.com/office/powerpoint/2012/main" userId="woodma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275"/>
    <a:srgbClr val="D5F4FF"/>
    <a:srgbClr val="B9D0FF"/>
    <a:srgbClr val="00698E"/>
    <a:srgbClr val="00B0F0"/>
    <a:srgbClr val="0094C8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5332" autoAdjust="0"/>
  </p:normalViewPr>
  <p:slideViewPr>
    <p:cSldViewPr>
      <p:cViewPr varScale="1">
        <p:scale>
          <a:sx n="123" d="100"/>
          <a:sy n="123" d="100"/>
        </p:scale>
        <p:origin x="1008" y="102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141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6" y="0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r">
              <a:defRPr sz="1200"/>
            </a:lvl1pPr>
          </a:lstStyle>
          <a:p>
            <a:fld id="{FE719E64-CDBE-4C83-B268-2ABC96E6A21C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78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6" y="8772378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r">
              <a:defRPr sz="1200"/>
            </a:lvl1pPr>
          </a:lstStyle>
          <a:p>
            <a:fld id="{67F9F812-8CA6-4BDF-A105-0C23F6740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6" y="0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r">
              <a:defRPr sz="1200"/>
            </a:lvl1pPr>
          </a:lstStyle>
          <a:p>
            <a:fld id="{464C1B26-6596-4D52-B864-0292756822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692150"/>
            <a:ext cx="49466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2" tIns="45366" rIns="90732" bIns="453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40" y="4387770"/>
            <a:ext cx="5558801" cy="4155919"/>
          </a:xfrm>
          <a:prstGeom prst="rect">
            <a:avLst/>
          </a:prstGeom>
        </p:spPr>
        <p:txBody>
          <a:bodyPr vert="horz" lIns="90732" tIns="45366" rIns="90732" bIns="453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8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6" y="8772378"/>
            <a:ext cx="3012329" cy="462120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r">
              <a:defRPr sz="1200"/>
            </a:lvl1pPr>
          </a:lstStyle>
          <a:p>
            <a:fld id="{EE7A724E-A3BA-4CCE-B606-AB2DD990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692150"/>
            <a:ext cx="49466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red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39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88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2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4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4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Remove all text from</a:t>
            </a:r>
            <a:r>
              <a:rPr lang="en-US" baseline="0" dirty="0" smtClean="0"/>
              <a:t> this page that is not relevant to your project. Remove descriptions in red.</a:t>
            </a:r>
          </a:p>
          <a:p>
            <a:r>
              <a:rPr lang="en-US" baseline="0" dirty="0" smtClean="0"/>
              <a:t>If you need to add additional text, duplicate this slide to continue your list.</a:t>
            </a:r>
            <a:endParaRPr lang="en-US" dirty="0" smtClean="0"/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HEADER TITLE ALL CAPS AT FONT SIZE 20 CALIBRI (BODY), BOLD</a:t>
            </a:r>
          </a:p>
          <a:p>
            <a:pPr marL="0" lvl="1">
              <a:spcBef>
                <a:spcPts val="744"/>
              </a:spcBef>
            </a:pPr>
            <a:r>
              <a:rPr lang="en-US" sz="1800" dirty="0"/>
              <a:t>Insert text at font size 18 Calibri (Body)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24E-A3BA-4CCE-B606-AB2DD990C1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539"/>
            <a:ext cx="7772400" cy="222842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61902"/>
            <a:ext cx="6858000" cy="1545378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3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0783"/>
            <a:ext cx="1971675" cy="54243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40783"/>
            <a:ext cx="5800725" cy="542438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6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95757"/>
            <a:ext cx="7886700" cy="2662555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3500"/>
            <a:ext cx="7886700" cy="1400175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3917"/>
            <a:ext cx="3886200" cy="40612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3917"/>
            <a:ext cx="3886200" cy="40612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1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0785"/>
            <a:ext cx="7886700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69085"/>
            <a:ext cx="3868340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38070"/>
            <a:ext cx="3868340" cy="3438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69085"/>
            <a:ext cx="3887391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38070"/>
            <a:ext cx="3887391" cy="3438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5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21598"/>
            <a:ext cx="4629150" cy="4548717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21598"/>
            <a:ext cx="4629150" cy="4548717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0785"/>
            <a:ext cx="788670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03917"/>
            <a:ext cx="788670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32595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15A2-EEBB-4418-A597-F00D8C6F8CE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32595"/>
            <a:ext cx="30861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32595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3E3D-82A1-46EF-AEE4-8A097122B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jpe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85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10800000">
            <a:off x="0" y="0"/>
            <a:ext cx="9144000" cy="1828800"/>
            <a:chOff x="0" y="5182409"/>
            <a:chExt cx="9144000" cy="303991"/>
          </a:xfrm>
        </p:grpSpPr>
        <p:sp>
          <p:nvSpPr>
            <p:cNvPr id="12" name="Rectangle 11"/>
            <p:cNvSpPr/>
            <p:nvPr/>
          </p:nvSpPr>
          <p:spPr>
            <a:xfrm>
              <a:off x="0" y="5196717"/>
              <a:ext cx="9144000" cy="2896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5182409"/>
              <a:ext cx="9144000" cy="143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76201"/>
            <a:ext cx="8229600" cy="1709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Regular City Council Meeting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Property Acquisition for Des Moines Creek Park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March 9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2021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25" name="Picture 24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993864"/>
            <a:ext cx="9144000" cy="410033"/>
            <a:chOff x="0" y="5993864"/>
            <a:chExt cx="9144000" cy="4100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49752" y="5993864"/>
              <a:ext cx="5794248" cy="410033"/>
            </a:xfrm>
            <a:prstGeom prst="rtTriangl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93864"/>
              <a:ext cx="8382000" cy="404370"/>
            </a:xfrm>
            <a:prstGeom prst="rtTriangle">
              <a:avLst/>
            </a:prstGeom>
          </p:spPr>
        </p:pic>
      </p:grpSp>
      <p:pic>
        <p:nvPicPr>
          <p:cNvPr id="8" name="Picture 7" descr="\\data02\data\_InterDepartment\Logos\LogosCityofSeaTacForInHouseUse\Full Color\City of SeaTac clear Logo RGB_est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1098" y="5748831"/>
            <a:ext cx="762000" cy="601134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Funding Summary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5185"/>
              </p:ext>
            </p:extLst>
          </p:nvPr>
        </p:nvGraphicFramePr>
        <p:xfrm>
          <a:off x="609600" y="1596540"/>
          <a:ext cx="7824471" cy="2657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48610947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68099135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33977063"/>
                    </a:ext>
                  </a:extLst>
                </a:gridCol>
                <a:gridCol w="1381938">
                  <a:extLst>
                    <a:ext uri="{9D8B030D-6E8A-4147-A177-3AD203B41FA5}">
                      <a16:colId xmlns:a16="http://schemas.microsoft.com/office/drawing/2014/main" val="144658390"/>
                    </a:ext>
                  </a:extLst>
                </a:gridCol>
                <a:gridCol w="1565733">
                  <a:extLst>
                    <a:ext uri="{9D8B030D-6E8A-4147-A177-3AD203B41FA5}">
                      <a16:colId xmlns:a16="http://schemas.microsoft.com/office/drawing/2014/main" val="2295292327"/>
                    </a:ext>
                  </a:extLst>
                </a:gridCol>
              </a:tblGrid>
              <a:tr h="444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Funding Source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630320"/>
                  </a:ext>
                </a:extLst>
              </a:tr>
              <a:tr h="444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KCCF Grant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</a:t>
                      </a:r>
                      <a:r>
                        <a:rPr lang="en-US" sz="1600" dirty="0" smtClean="0">
                          <a:effectLst/>
                        </a:rPr>
                        <a:t>1,105,000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</a:t>
                      </a:r>
                      <a:r>
                        <a:rPr lang="en-US" sz="1600" dirty="0" smtClean="0">
                          <a:effectLst/>
                        </a:rPr>
                        <a:t>2,705,000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943487"/>
                  </a:ext>
                </a:extLst>
              </a:tr>
              <a:tr h="444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City (403)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$1,100,000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$1,100,000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311075"/>
                  </a:ext>
                </a:extLst>
              </a:tr>
              <a:tr h="444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City (301)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$500,000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$1,105,000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$1,605,000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00445"/>
                  </a:ext>
                </a:extLst>
              </a:tr>
              <a:tr h="436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City (Property Sales)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$90,000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$90,000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049330"/>
                  </a:ext>
                </a:extLst>
              </a:tr>
              <a:tr h="44436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Annual Payment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$2,290,000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$1,000,000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</a:t>
                      </a:r>
                      <a:r>
                        <a:rPr lang="en-US" sz="1600" dirty="0" smtClean="0">
                          <a:effectLst/>
                        </a:rPr>
                        <a:t>2,210,000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</a:t>
                      </a:r>
                      <a:r>
                        <a:rPr lang="en-US" sz="1600" dirty="0" smtClean="0">
                          <a:effectLst/>
                        </a:rPr>
                        <a:t>5,500,000</a:t>
                      </a:r>
                      <a:r>
                        <a:rPr lang="en-US" sz="1600" dirty="0">
                          <a:effectLst/>
                        </a:rPr>
                        <a:t>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35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0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COMMITTEE REVIEW &amp; RECOMMENDATIONS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703917"/>
            <a:ext cx="7886700" cy="4061249"/>
          </a:xfrm>
        </p:spPr>
        <p:txBody>
          <a:bodyPr>
            <a:normAutofit/>
          </a:bodyPr>
          <a:lstStyle/>
          <a:p>
            <a:r>
              <a:rPr lang="en-US" sz="2200" dirty="0"/>
              <a:t>Transportation and Public Works Committee, August 9, 2019</a:t>
            </a:r>
          </a:p>
          <a:p>
            <a:r>
              <a:rPr lang="en-US" sz="2200" dirty="0"/>
              <a:t>Parks and Recreation Committee, June 6, 2019</a:t>
            </a:r>
          </a:p>
          <a:p>
            <a:r>
              <a:rPr lang="en-US" sz="2200" dirty="0"/>
              <a:t>Parks and Recreation Committee, February 6, 2020</a:t>
            </a:r>
          </a:p>
          <a:p>
            <a:r>
              <a:rPr lang="en-US" sz="2200" dirty="0"/>
              <a:t>Parks and Recreation Committee, October 10, 2020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Item </a:t>
            </a:r>
            <a:r>
              <a:rPr lang="en-US" sz="2200" dirty="0"/>
              <a:t>was presented to </a:t>
            </a:r>
            <a:r>
              <a:rPr lang="en-US" sz="2200" dirty="0" smtClean="0"/>
              <a:t>Committee </a:t>
            </a:r>
            <a:r>
              <a:rPr lang="en-US" sz="2200" dirty="0"/>
              <a:t>and recommended forwarding item to City </a:t>
            </a:r>
            <a:r>
              <a:rPr lang="en-US" sz="2200" dirty="0" smtClean="0"/>
              <a:t>Council.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9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STAFF RECOMMENDATION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092" y="1148541"/>
            <a:ext cx="824290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Opportunity to add 8-acres of forested upland to </a:t>
            </a:r>
            <a:r>
              <a:rPr lang="en-US" sz="2200" dirty="0" smtClean="0"/>
              <a:t>Des </a:t>
            </a:r>
            <a:r>
              <a:rPr lang="en-US" sz="2200" dirty="0"/>
              <a:t>Moines </a:t>
            </a:r>
            <a:r>
              <a:rPr lang="en-US" sz="2200" dirty="0" smtClean="0"/>
              <a:t>Creek </a:t>
            </a:r>
            <a:r>
              <a:rPr lang="en-US" sz="2200" dirty="0"/>
              <a:t>Park;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Funding will be without adversely impacting other programs and priorities;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City Council has already authorized the purchase of up to $2.2M worth of the subject parcel;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Benefit residents and visitors to the park;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Preserve valuable habitat adjacent to one of our salmon bearing streams; and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Continue to secure Grants through King </a:t>
            </a:r>
            <a:r>
              <a:rPr lang="en-US" sz="2200" dirty="0" smtClean="0"/>
              <a:t>County Conservation Futures Tax Levy.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50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83820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POTENTIAL COUNCIL ACTION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506" y="1639439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Staff is seeking </a:t>
            </a:r>
            <a:r>
              <a:rPr lang="en-US" sz="2400" dirty="0" smtClean="0"/>
              <a:t>City Council </a:t>
            </a:r>
            <a:r>
              <a:rPr lang="en-US" sz="2400" dirty="0"/>
              <a:t>authorization for the City Manager to complete negotiations with WSDOT and enter into a contract for the purchase and sale of an </a:t>
            </a:r>
            <a:r>
              <a:rPr lang="en-US" sz="2400" dirty="0" smtClean="0"/>
              <a:t>8-acre </a:t>
            </a:r>
            <a:r>
              <a:rPr lang="en-US" sz="2400" dirty="0"/>
              <a:t>piece of property. </a:t>
            </a:r>
          </a:p>
        </p:txBody>
      </p:sp>
    </p:spTree>
    <p:extLst>
      <p:ext uri="{BB962C8B-B14F-4D97-AF65-F5344CB8AC3E}">
        <p14:creationId xmlns:p14="http://schemas.microsoft.com/office/powerpoint/2010/main" val="26793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1662" y="22860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PRESENTATION OVERVIEW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150466"/>
            <a:ext cx="3048000" cy="2784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PURPOSE OF PRESENTATION</a:t>
            </a:r>
          </a:p>
          <a:p>
            <a:pPr marL="0" indent="0">
              <a:buNone/>
            </a:pPr>
            <a:r>
              <a:rPr lang="en-US" sz="1400" b="1" dirty="0" smtClean="0"/>
              <a:t>Approving Ordinance authorizing the City Manager to enter into a Contract with the Washington State Department of Transportation for the purchase of an 8-acre surplus land adjacent to and expanding Des Moines Creek Park and amend the 2021-2022 budget to provide $</a:t>
            </a:r>
            <a:r>
              <a:rPr lang="en-US" sz="1400" b="1" dirty="0" smtClean="0"/>
              <a:t>141,765.15 </a:t>
            </a:r>
            <a:r>
              <a:rPr lang="en-US" sz="1400" b="1" dirty="0" smtClean="0"/>
              <a:t>for an interest and principal payment in 2022.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21098" y="1150466"/>
            <a:ext cx="4191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WHY IS THIS ISSUE </a:t>
            </a:r>
            <a:r>
              <a:rPr lang="en-US" sz="1600" b="1" dirty="0" smtClean="0"/>
              <a:t>IMPORTANT?</a:t>
            </a:r>
          </a:p>
          <a:p>
            <a:endParaRPr lang="en-US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000" dirty="0" smtClean="0"/>
              <a:t>Provides </a:t>
            </a:r>
            <a:r>
              <a:rPr lang="en-US" sz="2000" dirty="0"/>
              <a:t>price certainty for the City and WSDOT. </a:t>
            </a:r>
            <a:endParaRPr lang="en-US" sz="2000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000" dirty="0" smtClean="0"/>
              <a:t>Allows </a:t>
            </a:r>
            <a:r>
              <a:rPr lang="en-US" sz="2000" dirty="0"/>
              <a:t>for possession and use of the entire site upon execution of the </a:t>
            </a:r>
            <a:r>
              <a:rPr lang="en-US" sz="2000" dirty="0" smtClean="0"/>
              <a:t>agreement.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000" dirty="0" smtClean="0"/>
              <a:t>Opportunity </a:t>
            </a:r>
            <a:r>
              <a:rPr lang="en-US" sz="2000" dirty="0"/>
              <a:t>to add 8-acres of forested upland to Des Moines Creek Park and relocate </a:t>
            </a:r>
            <a:r>
              <a:rPr lang="en-US" sz="2000" dirty="0" smtClean="0"/>
              <a:t>trailhead.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20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BACKGROUND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22487"/>
            <a:ext cx="82429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Since 2018, the City of SeaTac has expressed an interest in acquiring approximately 8-acres of forested WSDOT surplus land adjacent to Des Moines Creek Park.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Expands open space to allow for an improved trail system.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New trailhead to include </a:t>
            </a:r>
            <a:r>
              <a:rPr lang="en-US" sz="2200" dirty="0" smtClean="0"/>
              <a:t>education </a:t>
            </a:r>
            <a:r>
              <a:rPr lang="en-US" sz="2200" dirty="0"/>
              <a:t>and outreach elements, recreation amenities, safer ingress and egress and expand capacity.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Preserves high value conservation property adjacent to one of the </a:t>
            </a:r>
            <a:r>
              <a:rPr lang="en-US" sz="2200" dirty="0" smtClean="0"/>
              <a:t>City’s </a:t>
            </a:r>
            <a:r>
              <a:rPr lang="en-US" sz="2200" dirty="0"/>
              <a:t>salmon bearing streams.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Listed in PROS Plan to increase recreation opportunities and trails.</a:t>
            </a:r>
          </a:p>
        </p:txBody>
      </p:sp>
    </p:spTree>
    <p:extLst>
      <p:ext uri="{BB962C8B-B14F-4D97-AF65-F5344CB8AC3E}">
        <p14:creationId xmlns:p14="http://schemas.microsoft.com/office/powerpoint/2010/main" val="16228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BACKGROUND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22487"/>
            <a:ext cx="824290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In 2019, City Council authorized staff to pursue grant funding opportunities.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To begin formalized discussion with WSDOT regarding the acquisition of the subject property.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Secured </a:t>
            </a:r>
            <a:r>
              <a:rPr lang="en-US" sz="2200" dirty="0" smtClean="0"/>
              <a:t>$3.29M </a:t>
            </a:r>
            <a:r>
              <a:rPr lang="en-US" sz="2200" dirty="0"/>
              <a:t>to date for acquisition purposes.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Additional </a:t>
            </a:r>
            <a:r>
              <a:rPr lang="en-US" sz="2200" dirty="0" smtClean="0"/>
              <a:t>$1.1M </a:t>
            </a:r>
            <a:r>
              <a:rPr lang="en-US" sz="2200" dirty="0"/>
              <a:t>to be </a:t>
            </a:r>
            <a:r>
              <a:rPr lang="en-US" sz="2200" dirty="0" smtClean="0"/>
              <a:t>decided in 2021 if awarded through Conservation Future Tax Levy grant.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32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/>
          <a:stretch/>
        </p:blipFill>
        <p:spPr>
          <a:xfrm>
            <a:off x="719442" y="956841"/>
            <a:ext cx="7772400" cy="49493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MAP OF PROPERTY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6204466" y="3015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S. 200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06217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Avenue 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EXISTING TRAILHEAD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0714" r="6764" b="5953"/>
          <a:stretch/>
        </p:blipFill>
        <p:spPr>
          <a:xfrm>
            <a:off x="1371600" y="1009405"/>
            <a:ext cx="6660996" cy="48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 FUNDING SOURCES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16869"/>
              </p:ext>
            </p:extLst>
          </p:nvPr>
        </p:nvGraphicFramePr>
        <p:xfrm>
          <a:off x="487017" y="1152064"/>
          <a:ext cx="8169965" cy="45866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51783">
                  <a:extLst>
                    <a:ext uri="{9D8B030D-6E8A-4147-A177-3AD203B41FA5}">
                      <a16:colId xmlns:a16="http://schemas.microsoft.com/office/drawing/2014/main" val="2916264342"/>
                    </a:ext>
                  </a:extLst>
                </a:gridCol>
                <a:gridCol w="3018182">
                  <a:extLst>
                    <a:ext uri="{9D8B030D-6E8A-4147-A177-3AD203B41FA5}">
                      <a16:colId xmlns:a16="http://schemas.microsoft.com/office/drawing/2014/main" val="1764216069"/>
                    </a:ext>
                  </a:extLst>
                </a:gridCol>
              </a:tblGrid>
              <a:tr h="5166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2019 King County Conservation Futures Grant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$1.1 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42318"/>
                  </a:ext>
                </a:extLst>
              </a:tr>
              <a:tr h="655628">
                <a:tc>
                  <a:txBody>
                    <a:bodyPr/>
                    <a:lstStyle/>
                    <a:p>
                      <a:pPr marL="0" marR="0" lvl="0" indent="0" algn="l" defTabSz="853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City Matching Requirement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$1.1 M (403 Fund)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257934"/>
                  </a:ext>
                </a:extLst>
              </a:tr>
              <a:tr h="655628">
                <a:tc>
                  <a:txBody>
                    <a:bodyPr/>
                    <a:lstStyle/>
                    <a:p>
                      <a:pPr marL="0" marR="0" lvl="0" indent="0" algn="l" defTabSz="853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Proceeds from sales of Conservation Property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$90,000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813347"/>
                  </a:ext>
                </a:extLst>
              </a:tr>
              <a:tr h="655628">
                <a:tc>
                  <a:txBody>
                    <a:bodyPr/>
                    <a:lstStyle/>
                    <a:p>
                      <a:pPr marL="0" marR="0" lvl="0" indent="0" algn="l" defTabSz="853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2020 King Conservation Futures Grant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$0.5 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702911"/>
                  </a:ext>
                </a:extLst>
              </a:tr>
              <a:tr h="504467">
                <a:tc>
                  <a:txBody>
                    <a:bodyPr/>
                    <a:lstStyle/>
                    <a:p>
                      <a:pPr marL="0" marR="0" lvl="0" indent="0" algn="l" defTabSz="853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City Matching Requirement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$0.5</a:t>
                      </a:r>
                      <a:r>
                        <a:rPr lang="en-US" sz="2000" baseline="0" dirty="0" smtClean="0"/>
                        <a:t> M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40656"/>
                  </a:ext>
                </a:extLst>
              </a:tr>
              <a:tr h="65562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TOTAL FUNDING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53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$3.29M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696655"/>
                  </a:ext>
                </a:extLst>
              </a:tr>
              <a:tr h="655628">
                <a:tc gridSpan="2">
                  <a:txBody>
                    <a:bodyPr/>
                    <a:lstStyle/>
                    <a:p>
                      <a:pPr marL="0" marR="0" lvl="0" indent="0" algn="l" defTabSz="853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third party, independent appraised</a:t>
                      </a:r>
                      <a:r>
                        <a:rPr lang="en-US" baseline="0" dirty="0" smtClean="0"/>
                        <a:t> value at $5.2M to $5.8M ($15-$16.50 per </a:t>
                      </a:r>
                      <a:r>
                        <a:rPr lang="en-US" baseline="0" dirty="0" err="1" smtClean="0"/>
                        <a:t>sqft</a:t>
                      </a:r>
                      <a:r>
                        <a:rPr lang="en-US" baseline="0" dirty="0" smtClean="0"/>
                        <a:t>) with the purchase price of $5.5M ($15.79 per </a:t>
                      </a:r>
                      <a:r>
                        <a:rPr lang="en-US" baseline="0" dirty="0" err="1" smtClean="0"/>
                        <a:t>sqft</a:t>
                      </a:r>
                      <a:r>
                        <a:rPr lang="en-US" baseline="0" dirty="0" smtClean="0"/>
                        <a:t>) 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5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3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83820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APPROACHES ON ACQUIRING SUBJECT PROPERTY 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22487"/>
            <a:ext cx="82429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Purchase portions of the 8-acres over time as funding </a:t>
            </a:r>
            <a:r>
              <a:rPr lang="en-US" sz="2200" dirty="0" smtClean="0"/>
              <a:t>becomes </a:t>
            </a:r>
            <a:r>
              <a:rPr lang="en-US" sz="2200" dirty="0"/>
              <a:t>available or;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Enter into a purchase and sales contract for the entire 8-acres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11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748831"/>
            <a:ext cx="9144000" cy="655066"/>
            <a:chOff x="0" y="5748831"/>
            <a:chExt cx="9144000" cy="6550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993864"/>
              <a:ext cx="9144000" cy="410033"/>
              <a:chOff x="0" y="5993864"/>
              <a:chExt cx="9144000" cy="4100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49752" y="5993864"/>
                <a:ext cx="5794248" cy="410033"/>
              </a:xfrm>
              <a:prstGeom prst="rtTriangle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993864"/>
                <a:ext cx="8382000" cy="404370"/>
              </a:xfrm>
              <a:prstGeom prst="rtTriangle">
                <a:avLst/>
              </a:prstGeom>
            </p:spPr>
          </p:pic>
        </p:grpSp>
        <p:pic>
          <p:nvPicPr>
            <p:cNvPr id="13" name="Picture 12" descr="\\data02\data\_InterDepartment\Logos\LogosCityofSeaTacForInHouseUse\Full Color\City of SeaTac clear Logo RGB_est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1098" y="5748831"/>
              <a:ext cx="762000" cy="601134"/>
            </a:xfrm>
            <a:prstGeom prst="rect">
              <a:avLst/>
            </a:prstGeom>
            <a:no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57"/>
            <a:ext cx="7467600" cy="921057"/>
          </a:xfrm>
          <a:noFill/>
        </p:spPr>
        <p:txBody>
          <a:bodyPr>
            <a:noAutofit/>
          </a:bodyPr>
          <a:lstStyle/>
          <a:p>
            <a:pPr marL="457190" lvl="1" algn="l" defTabSz="914380" rtl="0">
              <a:spcBef>
                <a:spcPct val="20000"/>
              </a:spcBef>
              <a:defRPr/>
            </a:pPr>
            <a:r>
              <a: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BENEFITS OF ENTERING INTO CONTRACT</a:t>
            </a:r>
            <a:endParaRPr lang="en-US" sz="2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22487"/>
            <a:ext cx="82429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Provides price certainty for the City and WSDOT;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Purchase of a single large parcel is less expensive on a per </a:t>
            </a:r>
            <a:r>
              <a:rPr lang="en-US" sz="2200" dirty="0" err="1"/>
              <a:t>sqft</a:t>
            </a:r>
            <a:r>
              <a:rPr lang="en-US" sz="2200" dirty="0"/>
              <a:t> basis </a:t>
            </a:r>
            <a:r>
              <a:rPr lang="en-US" sz="2200" dirty="0" smtClean="0"/>
              <a:t>than </a:t>
            </a:r>
            <a:r>
              <a:rPr lang="en-US" sz="2200" dirty="0"/>
              <a:t>dividing it up and purchasing several small parcels;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City can quickly secure its interest in the property;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Allows for possession and use of the entire site upon execution of the agreement;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Simplifies the administrative processes moving forward; and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Improve grant funding opportunities by demonstrating long term commitment.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57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18377</TotalTime>
  <Words>1429</Words>
  <Application>Microsoft Office PowerPoint</Application>
  <PresentationFormat>Custom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PRESENTATION OVERVIEW</vt:lpstr>
      <vt:lpstr>BACKGROUND</vt:lpstr>
      <vt:lpstr>BACKGROUND</vt:lpstr>
      <vt:lpstr>MAP OF PROPERTY</vt:lpstr>
      <vt:lpstr>EXISTING TRAILHEAD</vt:lpstr>
      <vt:lpstr>CURRENT FUNDING SOURCES</vt:lpstr>
      <vt:lpstr>APPROACHES ON ACQUIRING SUBJECT PROPERTY </vt:lpstr>
      <vt:lpstr>BENEFITS OF ENTERING INTO CONTRACT</vt:lpstr>
      <vt:lpstr>Funding Summary</vt:lpstr>
      <vt:lpstr>COMMITTEE REVIEW &amp; RECOMMENDATIONS</vt:lpstr>
      <vt:lpstr>STAFF RECOMMENDATION</vt:lpstr>
      <vt:lpstr>POTENTIAL COUNCIL ACTION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ksum</dc:creator>
  <cp:lastModifiedBy>Lawrence Ellis</cp:lastModifiedBy>
  <cp:revision>412</cp:revision>
  <cp:lastPrinted>2021-01-14T18:43:20Z</cp:lastPrinted>
  <dcterms:created xsi:type="dcterms:W3CDTF">2016-05-20T16:25:17Z</dcterms:created>
  <dcterms:modified xsi:type="dcterms:W3CDTF">2021-03-09T17:30:48Z</dcterms:modified>
  <cp:contentStatus/>
</cp:coreProperties>
</file>