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2"/>
  </p:notesMasterIdLst>
  <p:handoutMasterIdLst>
    <p:handoutMasterId r:id="rId23"/>
  </p:handoutMasterIdLst>
  <p:sldIdLst>
    <p:sldId id="302" r:id="rId2"/>
    <p:sldId id="341" r:id="rId3"/>
    <p:sldId id="338" r:id="rId4"/>
    <p:sldId id="348" r:id="rId5"/>
    <p:sldId id="355" r:id="rId6"/>
    <p:sldId id="350" r:id="rId7"/>
    <p:sldId id="356" r:id="rId8"/>
    <p:sldId id="366" r:id="rId9"/>
    <p:sldId id="357" r:id="rId10"/>
    <p:sldId id="354" r:id="rId11"/>
    <p:sldId id="351" r:id="rId12"/>
    <p:sldId id="352" r:id="rId13"/>
    <p:sldId id="361" r:id="rId14"/>
    <p:sldId id="362" r:id="rId15"/>
    <p:sldId id="363" r:id="rId16"/>
    <p:sldId id="364" r:id="rId17"/>
    <p:sldId id="367" r:id="rId18"/>
    <p:sldId id="346" r:id="rId19"/>
    <p:sldId id="368" r:id="rId20"/>
    <p:sldId id="369" r:id="rId21"/>
  </p:sldIdLst>
  <p:sldSz cx="9144000" cy="64008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odmass" initials="a" lastIdx="1" clrIdx="0">
    <p:extLst>
      <p:ext uri="{19B8F6BF-5375-455C-9EA6-DF929625EA0E}">
        <p15:presenceInfo xmlns:p15="http://schemas.microsoft.com/office/powerpoint/2012/main" userId="woodma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275"/>
    <a:srgbClr val="D5F4FF"/>
    <a:srgbClr val="B9D0FF"/>
    <a:srgbClr val="00698E"/>
    <a:srgbClr val="00B0F0"/>
    <a:srgbClr val="0094C8"/>
    <a:srgbClr val="0097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9" autoAdjust="0"/>
    <p:restoredTop sz="74594" autoAdjust="0"/>
  </p:normalViewPr>
  <p:slideViewPr>
    <p:cSldViewPr>
      <p:cViewPr varScale="1">
        <p:scale>
          <a:sx n="68" d="100"/>
          <a:sy n="68" d="100"/>
        </p:scale>
        <p:origin x="677" y="67"/>
      </p:cViewPr>
      <p:guideLst>
        <p:guide orient="horz" pos="2016"/>
        <p:guide pos="2880"/>
      </p:guideLst>
    </p:cSldViewPr>
  </p:slideViewPr>
  <p:outlineViewPr>
    <p:cViewPr>
      <p:scale>
        <a:sx n="33" d="100"/>
        <a:sy n="33" d="100"/>
      </p:scale>
      <p:origin x="0" y="1413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5138"/>
          </a:xfrm>
          <a:prstGeom prst="rect">
            <a:avLst/>
          </a:prstGeom>
        </p:spPr>
        <p:txBody>
          <a:bodyPr vert="horz" lIns="91408" tIns="45704" rIns="91408" bIns="45704" rtlCol="0"/>
          <a:lstStyle>
            <a:lvl1pPr algn="l">
              <a:defRPr sz="1200"/>
            </a:lvl1pPr>
          </a:lstStyle>
          <a:p>
            <a:endParaRPr lang="en-US"/>
          </a:p>
        </p:txBody>
      </p:sp>
      <p:sp>
        <p:nvSpPr>
          <p:cNvPr id="3" name="Date Placeholder 2"/>
          <p:cNvSpPr>
            <a:spLocks noGrp="1"/>
          </p:cNvSpPr>
          <p:nvPr>
            <p:ph type="dt" sz="quarter" idx="1"/>
          </p:nvPr>
        </p:nvSpPr>
        <p:spPr>
          <a:xfrm>
            <a:off x="3970341" y="0"/>
            <a:ext cx="3038475" cy="465138"/>
          </a:xfrm>
          <a:prstGeom prst="rect">
            <a:avLst/>
          </a:prstGeom>
        </p:spPr>
        <p:txBody>
          <a:bodyPr vert="horz" lIns="91408" tIns="45704" rIns="91408" bIns="45704" rtlCol="0"/>
          <a:lstStyle>
            <a:lvl1pPr algn="r">
              <a:defRPr sz="1200"/>
            </a:lvl1pPr>
          </a:lstStyle>
          <a:p>
            <a:fld id="{FE719E64-CDBE-4C83-B268-2ABC96E6A21C}" type="datetimeFigureOut">
              <a:rPr lang="en-US" smtClean="0"/>
              <a:pPr/>
              <a:t>3/8/2021</a:t>
            </a:fld>
            <a:endParaRPr lang="en-US"/>
          </a:p>
        </p:txBody>
      </p:sp>
      <p:sp>
        <p:nvSpPr>
          <p:cNvPr id="4" name="Footer Placeholder 3"/>
          <p:cNvSpPr>
            <a:spLocks noGrp="1"/>
          </p:cNvSpPr>
          <p:nvPr>
            <p:ph type="ftr" sz="quarter" idx="2"/>
          </p:nvPr>
        </p:nvSpPr>
        <p:spPr>
          <a:xfrm>
            <a:off x="3" y="8829675"/>
            <a:ext cx="3038475" cy="465138"/>
          </a:xfrm>
          <a:prstGeom prst="rect">
            <a:avLst/>
          </a:prstGeom>
        </p:spPr>
        <p:txBody>
          <a:bodyPr vert="horz" lIns="91408" tIns="45704" rIns="91408" bIns="45704" rtlCol="0" anchor="b"/>
          <a:lstStyle>
            <a:lvl1pPr algn="l">
              <a:defRPr sz="1200"/>
            </a:lvl1pPr>
          </a:lstStyle>
          <a:p>
            <a:endParaRPr lang="en-US"/>
          </a:p>
        </p:txBody>
      </p:sp>
      <p:sp>
        <p:nvSpPr>
          <p:cNvPr id="5" name="Slide Number Placeholder 4"/>
          <p:cNvSpPr>
            <a:spLocks noGrp="1"/>
          </p:cNvSpPr>
          <p:nvPr>
            <p:ph type="sldNum" sz="quarter" idx="3"/>
          </p:nvPr>
        </p:nvSpPr>
        <p:spPr>
          <a:xfrm>
            <a:off x="3970341" y="8829675"/>
            <a:ext cx="3038475" cy="465138"/>
          </a:xfrm>
          <a:prstGeom prst="rect">
            <a:avLst/>
          </a:prstGeom>
        </p:spPr>
        <p:txBody>
          <a:bodyPr vert="horz" lIns="91408" tIns="45704" rIns="91408" bIns="45704" rtlCol="0" anchor="b"/>
          <a:lstStyle>
            <a:lvl1pPr algn="r">
              <a:defRPr sz="1200"/>
            </a:lvl1pPr>
          </a:lstStyle>
          <a:p>
            <a:fld id="{67F9F812-8CA6-4BDF-A105-0C23F674076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5138"/>
          </a:xfrm>
          <a:prstGeom prst="rect">
            <a:avLst/>
          </a:prstGeom>
        </p:spPr>
        <p:txBody>
          <a:bodyPr vert="horz" lIns="91408" tIns="45704" rIns="91408" bIns="45704" rtlCol="0"/>
          <a:lstStyle>
            <a:lvl1pPr algn="l">
              <a:defRPr sz="1200"/>
            </a:lvl1pPr>
          </a:lstStyle>
          <a:p>
            <a:endParaRPr lang="en-US"/>
          </a:p>
        </p:txBody>
      </p:sp>
      <p:sp>
        <p:nvSpPr>
          <p:cNvPr id="3" name="Date Placeholder 2"/>
          <p:cNvSpPr>
            <a:spLocks noGrp="1"/>
          </p:cNvSpPr>
          <p:nvPr>
            <p:ph type="dt" idx="1"/>
          </p:nvPr>
        </p:nvSpPr>
        <p:spPr>
          <a:xfrm>
            <a:off x="3970341" y="0"/>
            <a:ext cx="3038475" cy="465138"/>
          </a:xfrm>
          <a:prstGeom prst="rect">
            <a:avLst/>
          </a:prstGeom>
        </p:spPr>
        <p:txBody>
          <a:bodyPr vert="horz" lIns="91408" tIns="45704" rIns="91408" bIns="45704" rtlCol="0"/>
          <a:lstStyle>
            <a:lvl1pPr algn="r">
              <a:defRPr sz="1200"/>
            </a:lvl1pPr>
          </a:lstStyle>
          <a:p>
            <a:fld id="{464C1B26-6596-4D52-B864-0292756822E4}" type="datetimeFigureOut">
              <a:rPr lang="en-US" smtClean="0"/>
              <a:pPr/>
              <a:t>3/8/2021</a:t>
            </a:fld>
            <a:endParaRPr lang="en-US"/>
          </a:p>
        </p:txBody>
      </p:sp>
      <p:sp>
        <p:nvSpPr>
          <p:cNvPr id="4" name="Slide Image Placeholder 3"/>
          <p:cNvSpPr>
            <a:spLocks noGrp="1" noRot="1" noChangeAspect="1"/>
          </p:cNvSpPr>
          <p:nvPr>
            <p:ph type="sldImg" idx="2"/>
          </p:nvPr>
        </p:nvSpPr>
        <p:spPr>
          <a:xfrm>
            <a:off x="1014413" y="696913"/>
            <a:ext cx="4981575" cy="3486150"/>
          </a:xfrm>
          <a:prstGeom prst="rect">
            <a:avLst/>
          </a:prstGeom>
          <a:noFill/>
          <a:ln w="12700">
            <a:solidFill>
              <a:prstClr val="black"/>
            </a:solidFill>
          </a:ln>
        </p:spPr>
        <p:txBody>
          <a:bodyPr vert="horz" lIns="91408" tIns="45704" rIns="91408" bIns="45704" rtlCol="0" anchor="ctr"/>
          <a:lstStyle/>
          <a:p>
            <a:endParaRPr lang="en-US"/>
          </a:p>
        </p:txBody>
      </p:sp>
      <p:sp>
        <p:nvSpPr>
          <p:cNvPr id="5" name="Notes Placeholder 4"/>
          <p:cNvSpPr>
            <a:spLocks noGrp="1"/>
          </p:cNvSpPr>
          <p:nvPr>
            <p:ph type="body" sz="quarter" idx="3"/>
          </p:nvPr>
        </p:nvSpPr>
        <p:spPr>
          <a:xfrm>
            <a:off x="701678" y="4416428"/>
            <a:ext cx="5607050" cy="4183063"/>
          </a:xfrm>
          <a:prstGeom prst="rect">
            <a:avLst/>
          </a:prstGeom>
        </p:spPr>
        <p:txBody>
          <a:bodyPr vert="horz" lIns="91408" tIns="45704" rIns="91408"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29675"/>
            <a:ext cx="3038475" cy="465138"/>
          </a:xfrm>
          <a:prstGeom prst="rect">
            <a:avLst/>
          </a:prstGeom>
        </p:spPr>
        <p:txBody>
          <a:bodyPr vert="horz" lIns="91408" tIns="45704" rIns="91408" bIns="45704" rtlCol="0" anchor="b"/>
          <a:lstStyle>
            <a:lvl1pPr algn="l">
              <a:defRPr sz="1200"/>
            </a:lvl1pPr>
          </a:lstStyle>
          <a:p>
            <a:endParaRPr lang="en-US"/>
          </a:p>
        </p:txBody>
      </p:sp>
      <p:sp>
        <p:nvSpPr>
          <p:cNvPr id="7" name="Slide Number Placeholder 6"/>
          <p:cNvSpPr>
            <a:spLocks noGrp="1"/>
          </p:cNvSpPr>
          <p:nvPr>
            <p:ph type="sldNum" sz="quarter" idx="5"/>
          </p:nvPr>
        </p:nvSpPr>
        <p:spPr>
          <a:xfrm>
            <a:off x="3970341" y="8829675"/>
            <a:ext cx="3038475" cy="465138"/>
          </a:xfrm>
          <a:prstGeom prst="rect">
            <a:avLst/>
          </a:prstGeom>
        </p:spPr>
        <p:txBody>
          <a:bodyPr vert="horz" lIns="91408" tIns="45704" rIns="91408" bIns="45704" rtlCol="0" anchor="b"/>
          <a:lstStyle>
            <a:lvl1pPr algn="r">
              <a:defRPr sz="1200"/>
            </a:lvl1pPr>
          </a:lstStyle>
          <a:p>
            <a:fld id="{EE7A724E-A3BA-4CCE-B606-AB2DD990C10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4413" y="696913"/>
            <a:ext cx="498157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smtClean="0">
                <a:solidFill>
                  <a:schemeClr val="bg1">
                    <a:lumMod val="50000"/>
                  </a:schemeClr>
                </a:solidFill>
              </a:rPr>
              <a:t>Remove slide if it is not necessary </a:t>
            </a:r>
          </a:p>
          <a:p>
            <a:pPr marL="0" indent="0">
              <a:buNone/>
            </a:pPr>
            <a:r>
              <a:rPr lang="en-US" sz="2000" dirty="0" smtClean="0">
                <a:solidFill>
                  <a:schemeClr val="bg1">
                    <a:lumMod val="50000"/>
                  </a:schemeClr>
                </a:solidFill>
              </a:rPr>
              <a:t>HEADER TITLE ALL CAPS AT FONT SIZE 20 CALIBRI (BODY), BOLD</a:t>
            </a:r>
          </a:p>
          <a:p>
            <a:pPr marL="0" lvl="1" indent="0">
              <a:spcBef>
                <a:spcPts val="750"/>
              </a:spcBef>
              <a:buNone/>
            </a:pPr>
            <a:r>
              <a:rPr lang="en-US" sz="1800" dirty="0" smtClean="0"/>
              <a:t>Insert text at font size 16-18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10</a:t>
            </a:fld>
            <a:endParaRPr lang="en-US"/>
          </a:p>
        </p:txBody>
      </p:sp>
    </p:spTree>
    <p:extLst>
      <p:ext uri="{BB962C8B-B14F-4D97-AF65-F5344CB8AC3E}">
        <p14:creationId xmlns:p14="http://schemas.microsoft.com/office/powerpoint/2010/main" val="2169701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smtClean="0">
                <a:solidFill>
                  <a:schemeClr val="bg1">
                    <a:lumMod val="50000"/>
                  </a:schemeClr>
                </a:solidFill>
              </a:rPr>
              <a:t>Remove slide if it is not necessary </a:t>
            </a:r>
          </a:p>
          <a:p>
            <a:pPr marL="0" indent="0">
              <a:buNone/>
            </a:pPr>
            <a:r>
              <a:rPr lang="en-US" sz="2000" dirty="0" smtClean="0">
                <a:solidFill>
                  <a:schemeClr val="bg1">
                    <a:lumMod val="50000"/>
                  </a:schemeClr>
                </a:solidFill>
              </a:rPr>
              <a:t>HEADER TITLE ALL CAPS AT FONT SIZE 20 CALIBRI (BODY), BOLD</a:t>
            </a:r>
          </a:p>
          <a:p>
            <a:pPr marL="0" lvl="1" indent="0">
              <a:spcBef>
                <a:spcPts val="750"/>
              </a:spcBef>
              <a:buNone/>
            </a:pPr>
            <a:r>
              <a:rPr lang="en-US" sz="1800" dirty="0" smtClean="0"/>
              <a:t>Insert text at font size 16-18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11</a:t>
            </a:fld>
            <a:endParaRPr lang="en-US"/>
          </a:p>
        </p:txBody>
      </p:sp>
    </p:spTree>
    <p:extLst>
      <p:ext uri="{BB962C8B-B14F-4D97-AF65-F5344CB8AC3E}">
        <p14:creationId xmlns:p14="http://schemas.microsoft.com/office/powerpoint/2010/main" val="4194833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smtClean="0">
                <a:solidFill>
                  <a:schemeClr val="bg1">
                    <a:lumMod val="50000"/>
                  </a:schemeClr>
                </a:solidFill>
              </a:rPr>
              <a:t>Remove slide if it is not necessary </a:t>
            </a:r>
          </a:p>
          <a:p>
            <a:pPr marL="0" indent="0">
              <a:buNone/>
            </a:pPr>
            <a:r>
              <a:rPr lang="en-US" sz="2000" dirty="0" smtClean="0">
                <a:solidFill>
                  <a:schemeClr val="bg1">
                    <a:lumMod val="50000"/>
                  </a:schemeClr>
                </a:solidFill>
              </a:rPr>
              <a:t>HEADER TITLE ALL CAPS AT FONT SIZE 20 CALIBRI (BODY), BOLD</a:t>
            </a:r>
          </a:p>
          <a:p>
            <a:pPr marL="0" lvl="1" indent="0">
              <a:spcBef>
                <a:spcPts val="750"/>
              </a:spcBef>
              <a:buNone/>
            </a:pPr>
            <a:r>
              <a:rPr lang="en-US" sz="1800" dirty="0" smtClean="0"/>
              <a:t>Insert text at font size 16-18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12</a:t>
            </a:fld>
            <a:endParaRPr lang="en-US"/>
          </a:p>
        </p:txBody>
      </p:sp>
    </p:spTree>
    <p:extLst>
      <p:ext uri="{BB962C8B-B14F-4D97-AF65-F5344CB8AC3E}">
        <p14:creationId xmlns:p14="http://schemas.microsoft.com/office/powerpoint/2010/main" val="3419840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smtClean="0">
                <a:solidFill>
                  <a:schemeClr val="bg1">
                    <a:lumMod val="50000"/>
                  </a:schemeClr>
                </a:solidFill>
              </a:rPr>
              <a:t>HEADER TITLE ALL CAPS AT FONT SIZE 20 CALIBRI (BODY)</a:t>
            </a:r>
          </a:p>
          <a:p>
            <a:pPr marL="0" lvl="1" indent="0">
              <a:spcBef>
                <a:spcPts val="750"/>
              </a:spcBef>
              <a:buNone/>
            </a:pPr>
            <a:r>
              <a:rPr lang="en-US" sz="1800" dirty="0" smtClean="0"/>
              <a:t>Insert text at font size 18 Calibri (Body)</a:t>
            </a:r>
          </a:p>
          <a:p>
            <a:pPr marL="0" lvl="1" indent="0">
              <a:spcBef>
                <a:spcPts val="750"/>
              </a:spcBef>
              <a:buNone/>
            </a:pPr>
            <a:endParaRPr lang="en-US" sz="1800" dirty="0" smtClean="0"/>
          </a:p>
          <a:p>
            <a:pPr marL="0" lvl="1" indent="0">
              <a:spcBef>
                <a:spcPts val="750"/>
              </a:spcBef>
              <a:buNone/>
            </a:pPr>
            <a:r>
              <a:rPr lang="en-US" sz="1800" dirty="0" smtClean="0"/>
              <a:t>Duplicate this slide as many times as you need it.</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13</a:t>
            </a:fld>
            <a:endParaRPr lang="en-US"/>
          </a:p>
        </p:txBody>
      </p:sp>
    </p:spTree>
    <p:extLst>
      <p:ext uri="{BB962C8B-B14F-4D97-AF65-F5344CB8AC3E}">
        <p14:creationId xmlns:p14="http://schemas.microsoft.com/office/powerpoint/2010/main" val="3855856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smtClean="0">
                <a:solidFill>
                  <a:schemeClr val="bg1">
                    <a:lumMod val="50000"/>
                  </a:schemeClr>
                </a:solidFill>
              </a:rPr>
              <a:t>HEADER TITLE ALL CAPS AT FONT SIZE 20 CALIBRI (BODY)</a:t>
            </a:r>
          </a:p>
          <a:p>
            <a:pPr marL="0" lvl="1" indent="0">
              <a:spcBef>
                <a:spcPts val="750"/>
              </a:spcBef>
              <a:buNone/>
            </a:pPr>
            <a:r>
              <a:rPr lang="en-US" sz="1800" dirty="0" smtClean="0"/>
              <a:t>Insert text at font size 18 Calibri (Body)</a:t>
            </a:r>
          </a:p>
          <a:p>
            <a:pPr marL="0" lvl="1" indent="0">
              <a:spcBef>
                <a:spcPts val="750"/>
              </a:spcBef>
              <a:buNone/>
            </a:pPr>
            <a:endParaRPr lang="en-US" sz="1800" dirty="0" smtClean="0"/>
          </a:p>
          <a:p>
            <a:pPr marL="0" lvl="1" indent="0">
              <a:spcBef>
                <a:spcPts val="750"/>
              </a:spcBef>
              <a:buNone/>
            </a:pPr>
            <a:r>
              <a:rPr lang="en-US" sz="1800" dirty="0" smtClean="0"/>
              <a:t>Duplicate this slide as many times as you need it.</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14</a:t>
            </a:fld>
            <a:endParaRPr lang="en-US"/>
          </a:p>
        </p:txBody>
      </p:sp>
    </p:spTree>
    <p:extLst>
      <p:ext uri="{BB962C8B-B14F-4D97-AF65-F5344CB8AC3E}">
        <p14:creationId xmlns:p14="http://schemas.microsoft.com/office/powerpoint/2010/main" val="2466030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smtClean="0">
                <a:solidFill>
                  <a:schemeClr val="bg1">
                    <a:lumMod val="50000"/>
                  </a:schemeClr>
                </a:solidFill>
              </a:rPr>
              <a:t>HEADER TITLE ALL CAPS AT FONT SIZE 20 CALIBRI (BODY)</a:t>
            </a:r>
          </a:p>
          <a:p>
            <a:pPr marL="0" lvl="1" indent="0">
              <a:spcBef>
                <a:spcPts val="750"/>
              </a:spcBef>
              <a:buNone/>
            </a:pPr>
            <a:r>
              <a:rPr lang="en-US" sz="1800" dirty="0" smtClean="0"/>
              <a:t>Insert text at font size 18 Calibri (Body)</a:t>
            </a:r>
          </a:p>
          <a:p>
            <a:pPr marL="0" lvl="1" indent="0">
              <a:spcBef>
                <a:spcPts val="750"/>
              </a:spcBef>
              <a:buNone/>
            </a:pPr>
            <a:endParaRPr lang="en-US" sz="1800" dirty="0" smtClean="0"/>
          </a:p>
          <a:p>
            <a:pPr marL="0" lvl="1" indent="0">
              <a:spcBef>
                <a:spcPts val="750"/>
              </a:spcBef>
              <a:buNone/>
            </a:pPr>
            <a:r>
              <a:rPr lang="en-US" sz="1800" dirty="0" smtClean="0"/>
              <a:t>Duplicate this slide as many times as you need it.</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15</a:t>
            </a:fld>
            <a:endParaRPr lang="en-US"/>
          </a:p>
        </p:txBody>
      </p:sp>
    </p:spTree>
    <p:extLst>
      <p:ext uri="{BB962C8B-B14F-4D97-AF65-F5344CB8AC3E}">
        <p14:creationId xmlns:p14="http://schemas.microsoft.com/office/powerpoint/2010/main" val="4082587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smtClean="0">
                <a:solidFill>
                  <a:schemeClr val="bg1">
                    <a:lumMod val="50000"/>
                  </a:schemeClr>
                </a:solidFill>
              </a:rPr>
              <a:t>HEADER TITLE ALL CAPS AT FONT SIZE 20 CALIBRI (BODY)</a:t>
            </a:r>
          </a:p>
          <a:p>
            <a:pPr marL="0" lvl="1" indent="0">
              <a:spcBef>
                <a:spcPts val="750"/>
              </a:spcBef>
              <a:buNone/>
            </a:pPr>
            <a:r>
              <a:rPr lang="en-US" sz="1800" dirty="0" smtClean="0"/>
              <a:t>Insert text at font size 18 Calibri (Body)</a:t>
            </a:r>
          </a:p>
          <a:p>
            <a:pPr marL="0" lvl="1" indent="0">
              <a:spcBef>
                <a:spcPts val="750"/>
              </a:spcBef>
              <a:buNone/>
            </a:pPr>
            <a:endParaRPr lang="en-US" sz="1800" dirty="0" smtClean="0"/>
          </a:p>
          <a:p>
            <a:pPr marL="0" lvl="1" indent="0">
              <a:spcBef>
                <a:spcPts val="750"/>
              </a:spcBef>
              <a:buNone/>
            </a:pPr>
            <a:r>
              <a:rPr lang="en-US" sz="1800" dirty="0" smtClean="0"/>
              <a:t>Duplicate this slide as many times as you need it.</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16</a:t>
            </a:fld>
            <a:endParaRPr lang="en-US"/>
          </a:p>
        </p:txBody>
      </p:sp>
    </p:spTree>
    <p:extLst>
      <p:ext uri="{BB962C8B-B14F-4D97-AF65-F5344CB8AC3E}">
        <p14:creationId xmlns:p14="http://schemas.microsoft.com/office/powerpoint/2010/main" val="3671125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smtClean="0">
                <a:solidFill>
                  <a:schemeClr val="bg1">
                    <a:lumMod val="50000"/>
                  </a:schemeClr>
                </a:solidFill>
              </a:rPr>
              <a:t>Remove slide if it is not necessary </a:t>
            </a:r>
          </a:p>
          <a:p>
            <a:pPr marL="0" indent="0">
              <a:buNone/>
            </a:pPr>
            <a:r>
              <a:rPr lang="en-US" sz="2000" dirty="0" smtClean="0">
                <a:solidFill>
                  <a:schemeClr val="bg1">
                    <a:lumMod val="50000"/>
                  </a:schemeClr>
                </a:solidFill>
              </a:rPr>
              <a:t>HEADER TITLE ALL CAPS AT FONT SIZE 20 CALIBRI (BODY), BOLD</a:t>
            </a:r>
          </a:p>
          <a:p>
            <a:pPr marL="0" lvl="1" indent="0">
              <a:spcBef>
                <a:spcPts val="750"/>
              </a:spcBef>
              <a:buNone/>
            </a:pPr>
            <a:r>
              <a:rPr lang="en-US" sz="1800" dirty="0" smtClean="0"/>
              <a:t>Insert text at font size 16-18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17</a:t>
            </a:fld>
            <a:endParaRPr lang="en-US"/>
          </a:p>
        </p:txBody>
      </p:sp>
    </p:spTree>
    <p:extLst>
      <p:ext uri="{BB962C8B-B14F-4D97-AF65-F5344CB8AC3E}">
        <p14:creationId xmlns:p14="http://schemas.microsoft.com/office/powerpoint/2010/main" val="2186888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smtClean="0">
                <a:solidFill>
                  <a:schemeClr val="bg1">
                    <a:lumMod val="50000"/>
                  </a:schemeClr>
                </a:solidFill>
              </a:rPr>
              <a:t>HEADER TITLE ALL CAPS AT FONT SIZE 20 CALIBRI (BODY)</a:t>
            </a:r>
          </a:p>
          <a:p>
            <a:pPr marL="0" lvl="1" indent="0">
              <a:spcBef>
                <a:spcPts val="750"/>
              </a:spcBef>
              <a:buNone/>
            </a:pPr>
            <a:r>
              <a:rPr lang="en-US" sz="1800" dirty="0" smtClean="0"/>
              <a:t>Insert text at font size 18 Calibri (Body)</a:t>
            </a:r>
          </a:p>
          <a:p>
            <a:pPr marL="0" lvl="1" indent="0">
              <a:spcBef>
                <a:spcPts val="750"/>
              </a:spcBef>
              <a:buNone/>
            </a:pPr>
            <a:endParaRPr lang="en-US" sz="1800" dirty="0" smtClean="0"/>
          </a:p>
          <a:p>
            <a:pPr marL="0" lvl="1" indent="0">
              <a:spcBef>
                <a:spcPts val="750"/>
              </a:spcBef>
              <a:buNone/>
            </a:pPr>
            <a:r>
              <a:rPr lang="en-US" sz="1800" dirty="0" smtClean="0"/>
              <a:t>Duplicate this slide as many times as you need it.</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18</a:t>
            </a:fld>
            <a:endParaRPr lang="en-US"/>
          </a:p>
        </p:txBody>
      </p:sp>
    </p:spTree>
    <p:extLst>
      <p:ext uri="{BB962C8B-B14F-4D97-AF65-F5344CB8AC3E}">
        <p14:creationId xmlns:p14="http://schemas.microsoft.com/office/powerpoint/2010/main" val="2302904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smtClean="0">
                <a:solidFill>
                  <a:schemeClr val="bg1">
                    <a:lumMod val="50000"/>
                  </a:schemeClr>
                </a:solidFill>
              </a:rPr>
              <a:t>HEADER TITLE ALL CAPS AT FONT SIZE 20 CALIBRI (BODY)</a:t>
            </a:r>
          </a:p>
          <a:p>
            <a:pPr marL="0" lvl="1" indent="0">
              <a:spcBef>
                <a:spcPts val="750"/>
              </a:spcBef>
              <a:buNone/>
            </a:pPr>
            <a:r>
              <a:rPr lang="en-US" sz="1800" dirty="0" smtClean="0"/>
              <a:t>Insert text at font size 18 Calibri (Body)</a:t>
            </a:r>
          </a:p>
          <a:p>
            <a:pPr marL="0" lvl="1" indent="0">
              <a:spcBef>
                <a:spcPts val="750"/>
              </a:spcBef>
              <a:buNone/>
            </a:pPr>
            <a:endParaRPr lang="en-US" sz="1800" dirty="0" smtClean="0"/>
          </a:p>
          <a:p>
            <a:pPr marL="0" lvl="1" indent="0">
              <a:spcBef>
                <a:spcPts val="750"/>
              </a:spcBef>
              <a:buNone/>
            </a:pPr>
            <a:r>
              <a:rPr lang="en-US" sz="1800" dirty="0" smtClean="0"/>
              <a:t>Duplicate this slide as many times as you need it.</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19</a:t>
            </a:fld>
            <a:endParaRPr lang="en-US"/>
          </a:p>
        </p:txBody>
      </p:sp>
    </p:spTree>
    <p:extLst>
      <p:ext uri="{BB962C8B-B14F-4D97-AF65-F5344CB8AC3E}">
        <p14:creationId xmlns:p14="http://schemas.microsoft.com/office/powerpoint/2010/main" val="4017534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4413" y="696913"/>
            <a:ext cx="498157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2</a:t>
            </a:fld>
            <a:endParaRPr lang="en-US"/>
          </a:p>
        </p:txBody>
      </p:sp>
    </p:spTree>
    <p:extLst>
      <p:ext uri="{BB962C8B-B14F-4D97-AF65-F5344CB8AC3E}">
        <p14:creationId xmlns:p14="http://schemas.microsoft.com/office/powerpoint/2010/main" val="949964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smtClean="0">
                <a:solidFill>
                  <a:schemeClr val="bg1">
                    <a:lumMod val="50000"/>
                  </a:schemeClr>
                </a:solidFill>
              </a:rPr>
              <a:t>HEADER TITLE ALL CAPS AT FONT SIZE 20 CALIBRI (BODY)</a:t>
            </a:r>
          </a:p>
          <a:p>
            <a:pPr marL="0" lvl="1" indent="0">
              <a:spcBef>
                <a:spcPts val="750"/>
              </a:spcBef>
              <a:buNone/>
            </a:pPr>
            <a:r>
              <a:rPr lang="en-US" sz="1800" dirty="0" smtClean="0"/>
              <a:t>Insert text at font size 18 Calibri (Body)</a:t>
            </a:r>
          </a:p>
          <a:p>
            <a:pPr marL="0" lvl="1" indent="0">
              <a:spcBef>
                <a:spcPts val="750"/>
              </a:spcBef>
              <a:buNone/>
            </a:pPr>
            <a:endParaRPr lang="en-US" sz="1800" dirty="0" smtClean="0"/>
          </a:p>
          <a:p>
            <a:pPr marL="0" lvl="1" indent="0">
              <a:spcBef>
                <a:spcPts val="750"/>
              </a:spcBef>
              <a:buNone/>
            </a:pPr>
            <a:r>
              <a:rPr lang="en-US" sz="1800" dirty="0" smtClean="0"/>
              <a:t>Duplicate this slide as many times as you need it.</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20</a:t>
            </a:fld>
            <a:endParaRPr lang="en-US"/>
          </a:p>
        </p:txBody>
      </p:sp>
    </p:spTree>
    <p:extLst>
      <p:ext uri="{BB962C8B-B14F-4D97-AF65-F5344CB8AC3E}">
        <p14:creationId xmlns:p14="http://schemas.microsoft.com/office/powerpoint/2010/main" val="3485870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Remove all text from</a:t>
            </a:r>
            <a:r>
              <a:rPr lang="en-US" baseline="0" dirty="0" smtClean="0"/>
              <a:t> this page that is not relevant to your project. Remove descriptions in red.</a:t>
            </a:r>
          </a:p>
          <a:p>
            <a:r>
              <a:rPr lang="en-US" baseline="0" dirty="0" smtClean="0"/>
              <a:t>If you need to add additional text, duplicate this slide to continue your list.</a:t>
            </a:r>
            <a:endParaRPr lang="en-US" dirty="0" smtClean="0"/>
          </a:p>
          <a:p>
            <a:pPr marL="0" indent="0">
              <a:buNone/>
            </a:pPr>
            <a:r>
              <a:rPr lang="en-US" sz="2000" dirty="0" smtClean="0">
                <a:solidFill>
                  <a:schemeClr val="bg1">
                    <a:lumMod val="50000"/>
                  </a:schemeClr>
                </a:solidFill>
              </a:rPr>
              <a:t>HEADER TITLE ALL CAPS AT FONT SIZE 20 CALIBRI (BODY), BOLD</a:t>
            </a:r>
          </a:p>
          <a:p>
            <a:pPr marL="0" lvl="1" indent="0">
              <a:spcBef>
                <a:spcPts val="750"/>
              </a:spcBef>
              <a:buNone/>
            </a:pPr>
            <a:r>
              <a:rPr lang="en-US" sz="1800" dirty="0" smtClean="0"/>
              <a:t>Insert text at font size 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3</a:t>
            </a:fld>
            <a:endParaRPr lang="en-US"/>
          </a:p>
        </p:txBody>
      </p:sp>
    </p:spTree>
    <p:extLst>
      <p:ext uri="{BB962C8B-B14F-4D97-AF65-F5344CB8AC3E}">
        <p14:creationId xmlns:p14="http://schemas.microsoft.com/office/powerpoint/2010/main" val="4012507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smtClean="0">
                <a:solidFill>
                  <a:schemeClr val="bg1">
                    <a:lumMod val="50000"/>
                  </a:schemeClr>
                </a:solidFill>
              </a:rPr>
              <a:t>Remove slide if it is not necessary </a:t>
            </a:r>
          </a:p>
          <a:p>
            <a:pPr marL="0" indent="0">
              <a:buNone/>
            </a:pPr>
            <a:r>
              <a:rPr lang="en-US" sz="2000" dirty="0" smtClean="0">
                <a:solidFill>
                  <a:schemeClr val="bg1">
                    <a:lumMod val="50000"/>
                  </a:schemeClr>
                </a:solidFill>
              </a:rPr>
              <a:t>HEADER TITLE ALL CAPS AT FONT SIZE 20 CALIBRI (BODY), BOLD</a:t>
            </a:r>
          </a:p>
          <a:p>
            <a:pPr marL="0" lvl="1" indent="0">
              <a:spcBef>
                <a:spcPts val="750"/>
              </a:spcBef>
              <a:buNone/>
            </a:pPr>
            <a:r>
              <a:rPr lang="en-US" sz="1800" dirty="0" smtClean="0"/>
              <a:t>Insert text at font size 16-18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4</a:t>
            </a:fld>
            <a:endParaRPr lang="en-US"/>
          </a:p>
        </p:txBody>
      </p:sp>
    </p:spTree>
    <p:extLst>
      <p:ext uri="{BB962C8B-B14F-4D97-AF65-F5344CB8AC3E}">
        <p14:creationId xmlns:p14="http://schemas.microsoft.com/office/powerpoint/2010/main" val="3771393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smtClean="0">
                <a:solidFill>
                  <a:schemeClr val="bg1">
                    <a:lumMod val="50000"/>
                  </a:schemeClr>
                </a:solidFill>
              </a:rPr>
              <a:t>Remove slide if it is not necessary </a:t>
            </a:r>
          </a:p>
          <a:p>
            <a:pPr marL="0" indent="0">
              <a:buNone/>
            </a:pPr>
            <a:r>
              <a:rPr lang="en-US" sz="2000" dirty="0" smtClean="0">
                <a:solidFill>
                  <a:schemeClr val="bg1">
                    <a:lumMod val="50000"/>
                  </a:schemeClr>
                </a:solidFill>
              </a:rPr>
              <a:t>HEADER TITLE ALL CAPS AT FONT SIZE 20 CALIBRI (BODY), BOLD</a:t>
            </a:r>
          </a:p>
          <a:p>
            <a:pPr marL="0" lvl="1" indent="0">
              <a:spcBef>
                <a:spcPts val="750"/>
              </a:spcBef>
              <a:buNone/>
            </a:pPr>
            <a:r>
              <a:rPr lang="en-US" sz="1800" dirty="0" smtClean="0"/>
              <a:t>Insert text at font size 16-18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5</a:t>
            </a:fld>
            <a:endParaRPr lang="en-US"/>
          </a:p>
        </p:txBody>
      </p:sp>
    </p:spTree>
    <p:extLst>
      <p:ext uri="{BB962C8B-B14F-4D97-AF65-F5344CB8AC3E}">
        <p14:creationId xmlns:p14="http://schemas.microsoft.com/office/powerpoint/2010/main" val="301015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smtClean="0">
                <a:solidFill>
                  <a:schemeClr val="bg1">
                    <a:lumMod val="50000"/>
                  </a:schemeClr>
                </a:solidFill>
              </a:rPr>
              <a:t>Remove slide if it is not necessary </a:t>
            </a:r>
          </a:p>
          <a:p>
            <a:pPr marL="0" indent="0">
              <a:buNone/>
            </a:pPr>
            <a:r>
              <a:rPr lang="en-US" sz="2000" dirty="0" smtClean="0">
                <a:solidFill>
                  <a:schemeClr val="bg1">
                    <a:lumMod val="50000"/>
                  </a:schemeClr>
                </a:solidFill>
              </a:rPr>
              <a:t>HEADER TITLE ALL CAPS AT FONT SIZE 20 CALIBRI (BODY), BOLD</a:t>
            </a:r>
          </a:p>
          <a:p>
            <a:pPr marL="0" lvl="1" indent="0">
              <a:spcBef>
                <a:spcPts val="750"/>
              </a:spcBef>
              <a:buNone/>
            </a:pPr>
            <a:r>
              <a:rPr lang="en-US" sz="1800" dirty="0" smtClean="0"/>
              <a:t>Insert text at font size 16-18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6</a:t>
            </a:fld>
            <a:endParaRPr lang="en-US"/>
          </a:p>
        </p:txBody>
      </p:sp>
    </p:spTree>
    <p:extLst>
      <p:ext uri="{BB962C8B-B14F-4D97-AF65-F5344CB8AC3E}">
        <p14:creationId xmlns:p14="http://schemas.microsoft.com/office/powerpoint/2010/main" val="3731003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smtClean="0">
                <a:solidFill>
                  <a:schemeClr val="bg1">
                    <a:lumMod val="50000"/>
                  </a:schemeClr>
                </a:solidFill>
              </a:rPr>
              <a:t>Remove slide if it is not necessary </a:t>
            </a:r>
          </a:p>
          <a:p>
            <a:pPr marL="0" indent="0">
              <a:buNone/>
            </a:pPr>
            <a:r>
              <a:rPr lang="en-US" sz="2000" dirty="0" smtClean="0">
                <a:solidFill>
                  <a:schemeClr val="bg1">
                    <a:lumMod val="50000"/>
                  </a:schemeClr>
                </a:solidFill>
              </a:rPr>
              <a:t>HEADER TITLE ALL CAPS AT FONT SIZE 20 CALIBRI (BODY), BOLD</a:t>
            </a:r>
          </a:p>
          <a:p>
            <a:pPr marL="0" lvl="1" indent="0">
              <a:spcBef>
                <a:spcPts val="750"/>
              </a:spcBef>
              <a:buNone/>
            </a:pPr>
            <a:r>
              <a:rPr lang="en-US" sz="1800" dirty="0" smtClean="0"/>
              <a:t>Insert text at font size 16-18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7</a:t>
            </a:fld>
            <a:endParaRPr lang="en-US"/>
          </a:p>
        </p:txBody>
      </p:sp>
    </p:spTree>
    <p:extLst>
      <p:ext uri="{BB962C8B-B14F-4D97-AF65-F5344CB8AC3E}">
        <p14:creationId xmlns:p14="http://schemas.microsoft.com/office/powerpoint/2010/main" val="3910754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smtClean="0">
                <a:solidFill>
                  <a:schemeClr val="bg1">
                    <a:lumMod val="50000"/>
                  </a:schemeClr>
                </a:solidFill>
              </a:rPr>
              <a:t>Remove slide if it is not necessary </a:t>
            </a:r>
          </a:p>
          <a:p>
            <a:pPr marL="0" indent="0">
              <a:buNone/>
            </a:pPr>
            <a:r>
              <a:rPr lang="en-US" sz="2000" dirty="0" smtClean="0">
                <a:solidFill>
                  <a:schemeClr val="bg1">
                    <a:lumMod val="50000"/>
                  </a:schemeClr>
                </a:solidFill>
              </a:rPr>
              <a:t>HEADER TITLE ALL CAPS AT FONT SIZE 20 CALIBRI (BODY), BOLD</a:t>
            </a:r>
          </a:p>
          <a:p>
            <a:pPr marL="0" lvl="1" indent="0">
              <a:spcBef>
                <a:spcPts val="750"/>
              </a:spcBef>
              <a:buNone/>
            </a:pPr>
            <a:r>
              <a:rPr lang="en-US" sz="1800" dirty="0" smtClean="0"/>
              <a:t>Insert text at font size 16-18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8</a:t>
            </a:fld>
            <a:endParaRPr lang="en-US"/>
          </a:p>
        </p:txBody>
      </p:sp>
    </p:spTree>
    <p:extLst>
      <p:ext uri="{BB962C8B-B14F-4D97-AF65-F5344CB8AC3E}">
        <p14:creationId xmlns:p14="http://schemas.microsoft.com/office/powerpoint/2010/main" val="531550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smtClean="0">
                <a:solidFill>
                  <a:schemeClr val="bg1">
                    <a:lumMod val="50000"/>
                  </a:schemeClr>
                </a:solidFill>
              </a:rPr>
              <a:t>Remove slide if it is not necessary </a:t>
            </a:r>
          </a:p>
          <a:p>
            <a:pPr marL="0" indent="0">
              <a:buNone/>
            </a:pPr>
            <a:r>
              <a:rPr lang="en-US" sz="2000" dirty="0" smtClean="0">
                <a:solidFill>
                  <a:schemeClr val="bg1">
                    <a:lumMod val="50000"/>
                  </a:schemeClr>
                </a:solidFill>
              </a:rPr>
              <a:t>HEADER TITLE ALL CAPS AT FONT SIZE 20 CALIBRI (BODY), BOLD</a:t>
            </a:r>
          </a:p>
          <a:p>
            <a:pPr marL="0" lvl="1" indent="0">
              <a:spcBef>
                <a:spcPts val="750"/>
              </a:spcBef>
              <a:buNone/>
            </a:pPr>
            <a:r>
              <a:rPr lang="en-US" sz="1800" dirty="0" smtClean="0"/>
              <a:t>Insert text at font size 16-18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9</a:t>
            </a:fld>
            <a:endParaRPr lang="en-US"/>
          </a:p>
        </p:txBody>
      </p:sp>
    </p:spTree>
    <p:extLst>
      <p:ext uri="{BB962C8B-B14F-4D97-AF65-F5344CB8AC3E}">
        <p14:creationId xmlns:p14="http://schemas.microsoft.com/office/powerpoint/2010/main" val="2323251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47539"/>
            <a:ext cx="7772400" cy="2228427"/>
          </a:xfrm>
        </p:spPr>
        <p:txBody>
          <a:bodyPr anchor="b"/>
          <a:lstStyle>
            <a:lvl1pPr algn="ctr">
              <a:defRPr sz="5600"/>
            </a:lvl1pPr>
          </a:lstStyle>
          <a:p>
            <a:r>
              <a:rPr lang="en-US" smtClean="0"/>
              <a:t>Click to edit Master title style</a:t>
            </a:r>
            <a:endParaRPr lang="en-US" dirty="0"/>
          </a:p>
        </p:txBody>
      </p:sp>
      <p:sp>
        <p:nvSpPr>
          <p:cNvPr id="3" name="Subtitle 2"/>
          <p:cNvSpPr>
            <a:spLocks noGrp="1"/>
          </p:cNvSpPr>
          <p:nvPr>
            <p:ph type="subTitle" idx="1"/>
          </p:nvPr>
        </p:nvSpPr>
        <p:spPr>
          <a:xfrm>
            <a:off x="1143000" y="3361902"/>
            <a:ext cx="6858000" cy="1545378"/>
          </a:xfrm>
        </p:spPr>
        <p:txBody>
          <a:bodyPr/>
          <a:lstStyle>
            <a:lvl1pPr marL="0" indent="0" algn="ctr">
              <a:buNone/>
              <a:defRPr sz="2240"/>
            </a:lvl1pPr>
            <a:lvl2pPr marL="426705" indent="0" algn="ctr">
              <a:buNone/>
              <a:defRPr sz="1867"/>
            </a:lvl2pPr>
            <a:lvl3pPr marL="853410" indent="0" algn="ctr">
              <a:buNone/>
              <a:defRPr sz="1680"/>
            </a:lvl3pPr>
            <a:lvl4pPr marL="1280114" indent="0" algn="ctr">
              <a:buNone/>
              <a:defRPr sz="1493"/>
            </a:lvl4pPr>
            <a:lvl5pPr marL="1706819" indent="0" algn="ctr">
              <a:buNone/>
              <a:defRPr sz="1493"/>
            </a:lvl5pPr>
            <a:lvl6pPr marL="2133524" indent="0" algn="ctr">
              <a:buNone/>
              <a:defRPr sz="1493"/>
            </a:lvl6pPr>
            <a:lvl7pPr marL="2560229" indent="0" algn="ctr">
              <a:buNone/>
              <a:defRPr sz="1493"/>
            </a:lvl7pPr>
            <a:lvl8pPr marL="2986933" indent="0" algn="ctr">
              <a:buNone/>
              <a:defRPr sz="1493"/>
            </a:lvl8pPr>
            <a:lvl9pPr marL="3413638" indent="0" algn="ctr">
              <a:buNone/>
              <a:defRPr sz="149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BF15A2-EEBB-4418-A597-F00D8C6F8CE4}"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2918465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BF15A2-EEBB-4418-A597-F00D8C6F8CE4}"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3184730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40783"/>
            <a:ext cx="1971675" cy="542438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40783"/>
            <a:ext cx="5800725" cy="542438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BF15A2-EEBB-4418-A597-F00D8C6F8CE4}"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3234262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BF15A2-EEBB-4418-A597-F00D8C6F8CE4}"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375818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595757"/>
            <a:ext cx="7886700" cy="2662555"/>
          </a:xfrm>
        </p:spPr>
        <p:txBody>
          <a:bodyPr anchor="b"/>
          <a:lstStyle>
            <a:lvl1pPr>
              <a:defRPr sz="56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283500"/>
            <a:ext cx="7886700" cy="1400175"/>
          </a:xfrm>
        </p:spPr>
        <p:txBody>
          <a:bodyPr/>
          <a:lstStyle>
            <a:lvl1pPr marL="0" indent="0">
              <a:buNone/>
              <a:defRPr sz="2240">
                <a:solidFill>
                  <a:schemeClr val="tx1"/>
                </a:solidFill>
              </a:defRPr>
            </a:lvl1pPr>
            <a:lvl2pPr marL="426705" indent="0">
              <a:buNone/>
              <a:defRPr sz="1867">
                <a:solidFill>
                  <a:schemeClr val="tx1">
                    <a:tint val="75000"/>
                  </a:schemeClr>
                </a:solidFill>
              </a:defRPr>
            </a:lvl2pPr>
            <a:lvl3pPr marL="853410" indent="0">
              <a:buNone/>
              <a:defRPr sz="1680">
                <a:solidFill>
                  <a:schemeClr val="tx1">
                    <a:tint val="75000"/>
                  </a:schemeClr>
                </a:solidFill>
              </a:defRPr>
            </a:lvl3pPr>
            <a:lvl4pPr marL="1280114" indent="0">
              <a:buNone/>
              <a:defRPr sz="1493">
                <a:solidFill>
                  <a:schemeClr val="tx1">
                    <a:tint val="75000"/>
                  </a:schemeClr>
                </a:solidFill>
              </a:defRPr>
            </a:lvl4pPr>
            <a:lvl5pPr marL="1706819" indent="0">
              <a:buNone/>
              <a:defRPr sz="1493">
                <a:solidFill>
                  <a:schemeClr val="tx1">
                    <a:tint val="75000"/>
                  </a:schemeClr>
                </a:solidFill>
              </a:defRPr>
            </a:lvl5pPr>
            <a:lvl6pPr marL="2133524" indent="0">
              <a:buNone/>
              <a:defRPr sz="1493">
                <a:solidFill>
                  <a:schemeClr val="tx1">
                    <a:tint val="75000"/>
                  </a:schemeClr>
                </a:solidFill>
              </a:defRPr>
            </a:lvl6pPr>
            <a:lvl7pPr marL="2560229" indent="0">
              <a:buNone/>
              <a:defRPr sz="1493">
                <a:solidFill>
                  <a:schemeClr val="tx1">
                    <a:tint val="75000"/>
                  </a:schemeClr>
                </a:solidFill>
              </a:defRPr>
            </a:lvl7pPr>
            <a:lvl8pPr marL="2986933" indent="0">
              <a:buNone/>
              <a:defRPr sz="1493">
                <a:solidFill>
                  <a:schemeClr val="tx1">
                    <a:tint val="75000"/>
                  </a:schemeClr>
                </a:solidFill>
              </a:defRPr>
            </a:lvl8pPr>
            <a:lvl9pPr marL="3413638" indent="0">
              <a:buNone/>
              <a:defRPr sz="149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BF15A2-EEBB-4418-A597-F00D8C6F8CE4}"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45239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703917"/>
            <a:ext cx="3886200" cy="40612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703917"/>
            <a:ext cx="3886200" cy="40612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BF15A2-EEBB-4418-A597-F00D8C6F8CE4}" type="datetimeFigureOut">
              <a:rPr lang="en-US" smtClean="0"/>
              <a:pPr/>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383251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0785"/>
            <a:ext cx="7886700" cy="123719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569085"/>
            <a:ext cx="3868340" cy="768985"/>
          </a:xfr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smtClean="0"/>
              <a:t>Edit Master text styles</a:t>
            </a:r>
          </a:p>
        </p:txBody>
      </p:sp>
      <p:sp>
        <p:nvSpPr>
          <p:cNvPr id="4" name="Content Placeholder 3"/>
          <p:cNvSpPr>
            <a:spLocks noGrp="1"/>
          </p:cNvSpPr>
          <p:nvPr>
            <p:ph sz="half" idx="2"/>
          </p:nvPr>
        </p:nvSpPr>
        <p:spPr>
          <a:xfrm>
            <a:off x="629842" y="2338070"/>
            <a:ext cx="3868340" cy="34389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569085"/>
            <a:ext cx="3887391" cy="768985"/>
          </a:xfr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smtClean="0"/>
              <a:t>Edit Master text styles</a:t>
            </a:r>
          </a:p>
        </p:txBody>
      </p:sp>
      <p:sp>
        <p:nvSpPr>
          <p:cNvPr id="6" name="Content Placeholder 5"/>
          <p:cNvSpPr>
            <a:spLocks noGrp="1"/>
          </p:cNvSpPr>
          <p:nvPr>
            <p:ph sz="quarter" idx="4"/>
          </p:nvPr>
        </p:nvSpPr>
        <p:spPr>
          <a:xfrm>
            <a:off x="4629151" y="2338070"/>
            <a:ext cx="3887391" cy="34389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BF15A2-EEBB-4418-A597-F00D8C6F8CE4}" type="datetimeFigureOut">
              <a:rPr lang="en-US" smtClean="0"/>
              <a:pPr/>
              <a:t>3/8/2021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202695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BF15A2-EEBB-4418-A597-F00D8C6F8CE4}" type="datetimeFigureOut">
              <a:rPr lang="en-US" smtClean="0"/>
              <a:pPr/>
              <a:t>3/8/2021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107904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F15A2-EEBB-4418-A597-F00D8C6F8CE4}" type="datetimeFigureOut">
              <a:rPr lang="en-US" smtClean="0"/>
              <a:pPr/>
              <a:t>3/8/2021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1293139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26720"/>
            <a:ext cx="2949178" cy="1493520"/>
          </a:xfrm>
        </p:spPr>
        <p:txBody>
          <a:bodyPr anchor="b"/>
          <a:lstStyle>
            <a:lvl1pPr>
              <a:defRPr sz="2987"/>
            </a:lvl1pPr>
          </a:lstStyle>
          <a:p>
            <a:r>
              <a:rPr lang="en-US" smtClean="0"/>
              <a:t>Click to edit Master title style</a:t>
            </a:r>
            <a:endParaRPr lang="en-US" dirty="0"/>
          </a:p>
        </p:txBody>
      </p:sp>
      <p:sp>
        <p:nvSpPr>
          <p:cNvPr id="3" name="Content Placeholder 2"/>
          <p:cNvSpPr>
            <a:spLocks noGrp="1"/>
          </p:cNvSpPr>
          <p:nvPr>
            <p:ph idx="1"/>
          </p:nvPr>
        </p:nvSpPr>
        <p:spPr>
          <a:xfrm>
            <a:off x="3887391" y="921598"/>
            <a:ext cx="4629150" cy="4548717"/>
          </a:xfrm>
        </p:spPr>
        <p:txBody>
          <a:bodyPr/>
          <a:lstStyle>
            <a:lvl1pPr>
              <a:defRPr sz="2987"/>
            </a:lvl1pPr>
            <a:lvl2pPr>
              <a:defRPr sz="2613"/>
            </a:lvl2pPr>
            <a:lvl3pPr>
              <a:defRPr sz="2240"/>
            </a:lvl3pPr>
            <a:lvl4pPr>
              <a:defRPr sz="1867"/>
            </a:lvl4pPr>
            <a:lvl5pPr>
              <a:defRPr sz="1867"/>
            </a:lvl5pPr>
            <a:lvl6pPr>
              <a:defRPr sz="1867"/>
            </a:lvl6pPr>
            <a:lvl7pPr>
              <a:defRPr sz="1867"/>
            </a:lvl7pPr>
            <a:lvl8pPr>
              <a:defRPr sz="1867"/>
            </a:lvl8pPr>
            <a:lvl9pPr>
              <a:defRPr sz="18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920240"/>
            <a:ext cx="2949178" cy="3557482"/>
          </a:xfrm>
        </p:spPr>
        <p:txBody>
          <a:bodyPr/>
          <a:lstStyle>
            <a:lvl1pPr marL="0" indent="0">
              <a:buNone/>
              <a:defRPr sz="1493"/>
            </a:lvl1pPr>
            <a:lvl2pPr marL="426705" indent="0">
              <a:buNone/>
              <a:defRPr sz="1307"/>
            </a:lvl2pPr>
            <a:lvl3pPr marL="853410" indent="0">
              <a:buNone/>
              <a:defRPr sz="1120"/>
            </a:lvl3pPr>
            <a:lvl4pPr marL="1280114" indent="0">
              <a:buNone/>
              <a:defRPr sz="933"/>
            </a:lvl4pPr>
            <a:lvl5pPr marL="1706819" indent="0">
              <a:buNone/>
              <a:defRPr sz="933"/>
            </a:lvl5pPr>
            <a:lvl6pPr marL="2133524" indent="0">
              <a:buNone/>
              <a:defRPr sz="933"/>
            </a:lvl6pPr>
            <a:lvl7pPr marL="2560229" indent="0">
              <a:buNone/>
              <a:defRPr sz="933"/>
            </a:lvl7pPr>
            <a:lvl8pPr marL="2986933" indent="0">
              <a:buNone/>
              <a:defRPr sz="933"/>
            </a:lvl8pPr>
            <a:lvl9pPr marL="3413638" indent="0">
              <a:buNone/>
              <a:defRPr sz="933"/>
            </a:lvl9pPr>
          </a:lstStyle>
          <a:p>
            <a:pPr lvl="0"/>
            <a:r>
              <a:rPr lang="en-US" smtClean="0"/>
              <a:t>Edit Master text styles</a:t>
            </a:r>
          </a:p>
        </p:txBody>
      </p:sp>
      <p:sp>
        <p:nvSpPr>
          <p:cNvPr id="5" name="Date Placeholder 4"/>
          <p:cNvSpPr>
            <a:spLocks noGrp="1"/>
          </p:cNvSpPr>
          <p:nvPr>
            <p:ph type="dt" sz="half" idx="10"/>
          </p:nvPr>
        </p:nvSpPr>
        <p:spPr/>
        <p:txBody>
          <a:bodyPr/>
          <a:lstStyle/>
          <a:p>
            <a:fld id="{75BF15A2-EEBB-4418-A597-F00D8C6F8CE4}" type="datetimeFigureOut">
              <a:rPr lang="en-US" smtClean="0"/>
              <a:pPr/>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3726851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26720"/>
            <a:ext cx="2949178" cy="1493520"/>
          </a:xfrm>
        </p:spPr>
        <p:txBody>
          <a:bodyPr anchor="b"/>
          <a:lstStyle>
            <a:lvl1pPr>
              <a:defRPr sz="298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21598"/>
            <a:ext cx="4629150" cy="4548717"/>
          </a:xfrm>
        </p:spPr>
        <p:txBody>
          <a:bodyPr anchor="t"/>
          <a:lstStyle>
            <a:lvl1pPr marL="0" indent="0">
              <a:buNone/>
              <a:defRPr sz="2987"/>
            </a:lvl1pPr>
            <a:lvl2pPr marL="426705" indent="0">
              <a:buNone/>
              <a:defRPr sz="2613"/>
            </a:lvl2pPr>
            <a:lvl3pPr marL="853410" indent="0">
              <a:buNone/>
              <a:defRPr sz="2240"/>
            </a:lvl3pPr>
            <a:lvl4pPr marL="1280114" indent="0">
              <a:buNone/>
              <a:defRPr sz="1867"/>
            </a:lvl4pPr>
            <a:lvl5pPr marL="1706819" indent="0">
              <a:buNone/>
              <a:defRPr sz="1867"/>
            </a:lvl5pPr>
            <a:lvl6pPr marL="2133524" indent="0">
              <a:buNone/>
              <a:defRPr sz="1867"/>
            </a:lvl6pPr>
            <a:lvl7pPr marL="2560229" indent="0">
              <a:buNone/>
              <a:defRPr sz="1867"/>
            </a:lvl7pPr>
            <a:lvl8pPr marL="2986933" indent="0">
              <a:buNone/>
              <a:defRPr sz="1867"/>
            </a:lvl8pPr>
            <a:lvl9pPr marL="3413638" indent="0">
              <a:buNone/>
              <a:defRPr sz="1867"/>
            </a:lvl9pPr>
          </a:lstStyle>
          <a:p>
            <a:r>
              <a:rPr lang="en-US" smtClean="0"/>
              <a:t>Click icon to add picture</a:t>
            </a:r>
            <a:endParaRPr lang="en-US" dirty="0"/>
          </a:p>
        </p:txBody>
      </p:sp>
      <p:sp>
        <p:nvSpPr>
          <p:cNvPr id="4" name="Text Placeholder 3"/>
          <p:cNvSpPr>
            <a:spLocks noGrp="1"/>
          </p:cNvSpPr>
          <p:nvPr>
            <p:ph type="body" sz="half" idx="2"/>
          </p:nvPr>
        </p:nvSpPr>
        <p:spPr>
          <a:xfrm>
            <a:off x="629841" y="1920240"/>
            <a:ext cx="2949178" cy="3557482"/>
          </a:xfrm>
        </p:spPr>
        <p:txBody>
          <a:bodyPr/>
          <a:lstStyle>
            <a:lvl1pPr marL="0" indent="0">
              <a:buNone/>
              <a:defRPr sz="1493"/>
            </a:lvl1pPr>
            <a:lvl2pPr marL="426705" indent="0">
              <a:buNone/>
              <a:defRPr sz="1307"/>
            </a:lvl2pPr>
            <a:lvl3pPr marL="853410" indent="0">
              <a:buNone/>
              <a:defRPr sz="1120"/>
            </a:lvl3pPr>
            <a:lvl4pPr marL="1280114" indent="0">
              <a:buNone/>
              <a:defRPr sz="933"/>
            </a:lvl4pPr>
            <a:lvl5pPr marL="1706819" indent="0">
              <a:buNone/>
              <a:defRPr sz="933"/>
            </a:lvl5pPr>
            <a:lvl6pPr marL="2133524" indent="0">
              <a:buNone/>
              <a:defRPr sz="933"/>
            </a:lvl6pPr>
            <a:lvl7pPr marL="2560229" indent="0">
              <a:buNone/>
              <a:defRPr sz="933"/>
            </a:lvl7pPr>
            <a:lvl8pPr marL="2986933" indent="0">
              <a:buNone/>
              <a:defRPr sz="933"/>
            </a:lvl8pPr>
            <a:lvl9pPr marL="3413638" indent="0">
              <a:buNone/>
              <a:defRPr sz="933"/>
            </a:lvl9pPr>
          </a:lstStyle>
          <a:p>
            <a:pPr lvl="0"/>
            <a:r>
              <a:rPr lang="en-US" smtClean="0"/>
              <a:t>Edit Master text styles</a:t>
            </a:r>
          </a:p>
        </p:txBody>
      </p:sp>
      <p:sp>
        <p:nvSpPr>
          <p:cNvPr id="5" name="Date Placeholder 4"/>
          <p:cNvSpPr>
            <a:spLocks noGrp="1"/>
          </p:cNvSpPr>
          <p:nvPr>
            <p:ph type="dt" sz="half" idx="10"/>
          </p:nvPr>
        </p:nvSpPr>
        <p:spPr/>
        <p:txBody>
          <a:bodyPr/>
          <a:lstStyle/>
          <a:p>
            <a:fld id="{75BF15A2-EEBB-4418-A597-F00D8C6F8CE4}" type="datetimeFigureOut">
              <a:rPr lang="en-US" smtClean="0"/>
              <a:pPr/>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2680694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40785"/>
            <a:ext cx="7886700" cy="123719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703917"/>
            <a:ext cx="7886700" cy="406124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932595"/>
            <a:ext cx="2057400" cy="340783"/>
          </a:xfrm>
          <a:prstGeom prst="rect">
            <a:avLst/>
          </a:prstGeom>
        </p:spPr>
        <p:txBody>
          <a:bodyPr vert="horz" lIns="91440" tIns="45720" rIns="91440" bIns="45720" rtlCol="0" anchor="ctr"/>
          <a:lstStyle>
            <a:lvl1pPr algn="l">
              <a:defRPr sz="1120">
                <a:solidFill>
                  <a:schemeClr val="tx1">
                    <a:tint val="75000"/>
                  </a:schemeClr>
                </a:solidFill>
              </a:defRPr>
            </a:lvl1pPr>
          </a:lstStyle>
          <a:p>
            <a:fld id="{75BF15A2-EEBB-4418-A597-F00D8C6F8CE4}" type="datetimeFigureOut">
              <a:rPr lang="en-US" smtClean="0"/>
              <a:pPr/>
              <a:t>3/8/2021</a:t>
            </a:fld>
            <a:endParaRPr lang="en-US"/>
          </a:p>
        </p:txBody>
      </p:sp>
      <p:sp>
        <p:nvSpPr>
          <p:cNvPr id="5" name="Footer Placeholder 4"/>
          <p:cNvSpPr>
            <a:spLocks noGrp="1"/>
          </p:cNvSpPr>
          <p:nvPr>
            <p:ph type="ftr" sz="quarter" idx="3"/>
          </p:nvPr>
        </p:nvSpPr>
        <p:spPr>
          <a:xfrm>
            <a:off x="3028950" y="5932595"/>
            <a:ext cx="3086100" cy="340783"/>
          </a:xfrm>
          <a:prstGeom prst="rect">
            <a:avLst/>
          </a:prstGeom>
        </p:spPr>
        <p:txBody>
          <a:bodyPr vert="horz" lIns="91440" tIns="45720" rIns="91440" bIns="45720" rtlCol="0" anchor="ctr"/>
          <a:lstStyle>
            <a:lvl1pPr algn="ctr">
              <a:defRPr sz="11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932595"/>
            <a:ext cx="2057400" cy="340783"/>
          </a:xfrm>
          <a:prstGeom prst="rect">
            <a:avLst/>
          </a:prstGeom>
        </p:spPr>
        <p:txBody>
          <a:bodyPr vert="horz" lIns="91440" tIns="45720" rIns="91440" bIns="45720" rtlCol="0" anchor="ctr"/>
          <a:lstStyle>
            <a:lvl1pPr algn="r">
              <a:defRPr sz="1120">
                <a:solidFill>
                  <a:schemeClr val="tx1">
                    <a:tint val="75000"/>
                  </a:schemeClr>
                </a:solidFill>
              </a:defRPr>
            </a:lvl1pPr>
          </a:lstStyle>
          <a:p>
            <a:fld id="{CD0C3E3D-82A1-46EF-AEE4-8A097122BC54}" type="slidenum">
              <a:rPr lang="en-US" smtClean="0"/>
              <a:pPr/>
              <a:t>‹#›</a:t>
            </a:fld>
            <a:endParaRPr lang="en-US"/>
          </a:p>
        </p:txBody>
      </p:sp>
    </p:spTree>
    <p:extLst>
      <p:ext uri="{BB962C8B-B14F-4D97-AF65-F5344CB8AC3E}">
        <p14:creationId xmlns:p14="http://schemas.microsoft.com/office/powerpoint/2010/main" val="381790623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853410" rtl="0" eaLnBrk="1" latinLnBrk="0" hangingPunct="1">
        <a:lnSpc>
          <a:spcPct val="90000"/>
        </a:lnSpc>
        <a:spcBef>
          <a:spcPct val="0"/>
        </a:spcBef>
        <a:buNone/>
        <a:defRPr sz="4107" kern="1200">
          <a:solidFill>
            <a:schemeClr val="tx1"/>
          </a:solidFill>
          <a:latin typeface="+mj-lt"/>
          <a:ea typeface="+mj-ea"/>
          <a:cs typeface="+mj-cs"/>
        </a:defRPr>
      </a:lvl1pPr>
    </p:titleStyle>
    <p:bodyStyle>
      <a:lvl1pPr marL="213352" indent="-213352" algn="l" defTabSz="853410" rtl="0" eaLnBrk="1" latinLnBrk="0" hangingPunct="1">
        <a:lnSpc>
          <a:spcPct val="90000"/>
        </a:lnSpc>
        <a:spcBef>
          <a:spcPts val="933"/>
        </a:spcBef>
        <a:buFont typeface="Arial" panose="020B0604020202020204" pitchFamily="34" charset="0"/>
        <a:buChar char="•"/>
        <a:defRPr sz="2613" kern="1200">
          <a:solidFill>
            <a:schemeClr val="tx1"/>
          </a:solidFill>
          <a:latin typeface="+mn-lt"/>
          <a:ea typeface="+mn-ea"/>
          <a:cs typeface="+mn-cs"/>
        </a:defRPr>
      </a:lvl1pPr>
      <a:lvl2pPr marL="640057" indent="-213352" algn="l" defTabSz="853410"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2" algn="l" defTabSz="853410"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p:bodyStyle>
    <p:other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tiff"/><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tif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3.tif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tif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tiff"/><Relationship Id="rId5" Type="http://schemas.openxmlformats.org/officeDocument/2006/relationships/image" Target="../media/image2.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tiff"/><Relationship Id="rId5" Type="http://schemas.openxmlformats.org/officeDocument/2006/relationships/image" Target="../media/image2.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tiff"/><Relationship Id="rId5" Type="http://schemas.openxmlformats.org/officeDocument/2006/relationships/image" Target="../media/image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tiff"/><Relationship Id="rId5" Type="http://schemas.openxmlformats.org/officeDocument/2006/relationships/image" Target="../media/image2.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tif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tiff"/><Relationship Id="rId5" Type="http://schemas.openxmlformats.org/officeDocument/2006/relationships/image" Target="../media/image2.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tiff"/><Relationship Id="rId11" Type="http://schemas.openxmlformats.org/officeDocument/2006/relationships/image" Target="../media/image17.jpeg"/><Relationship Id="rId5" Type="http://schemas.openxmlformats.org/officeDocument/2006/relationships/image" Target="../media/image2.png"/><Relationship Id="rId10" Type="http://schemas.openxmlformats.org/officeDocument/2006/relationships/image" Target="../media/image16.jpeg"/><Relationship Id="rId4" Type="http://schemas.microsoft.com/office/2007/relationships/hdphoto" Target="../media/hdphoto1.wdp"/><Relationship Id="rId9" Type="http://schemas.openxmlformats.org/officeDocument/2006/relationships/image" Target="../media/image15.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tiff"/><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tiff"/><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jpeg"/><Relationship Id="rId7"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jpeg"/><Relationship Id="rId7"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3.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tif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tif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3.tif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rot="10800000">
            <a:off x="0" y="0"/>
            <a:ext cx="9144000" cy="1828800"/>
            <a:chOff x="0" y="5182409"/>
            <a:chExt cx="9144000" cy="303991"/>
          </a:xfrm>
        </p:grpSpPr>
        <p:sp>
          <p:nvSpPr>
            <p:cNvPr id="12" name="Rectangle 11"/>
            <p:cNvSpPr/>
            <p:nvPr/>
          </p:nvSpPr>
          <p:spPr>
            <a:xfrm>
              <a:off x="0" y="5196717"/>
              <a:ext cx="9144000" cy="2896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V="1">
              <a:off x="0" y="5182409"/>
              <a:ext cx="9144000" cy="1430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0" y="1"/>
            <a:ext cx="9144000" cy="1785762"/>
          </a:xfrm>
          <a:prstGeom prst="rect">
            <a:avLst/>
          </a:prstGeom>
          <a:noFill/>
        </p:spPr>
        <p:txBody>
          <a:bodyPr wrap="square" lIns="0" tIns="0" rIns="0" bIns="0" rtlCol="0">
            <a:noAutofit/>
          </a:bodyPr>
          <a:lstStyle/>
          <a:p>
            <a:pPr algn="ctr"/>
            <a:endParaRPr lang="en-US" sz="2400" b="1" dirty="0" smtClean="0">
              <a:solidFill>
                <a:schemeClr val="bg1"/>
              </a:solidFill>
              <a:cs typeface="Arial" pitchFamily="34" charset="0"/>
            </a:endParaRPr>
          </a:p>
          <a:p>
            <a:pPr algn="ctr"/>
            <a:r>
              <a:rPr lang="en-US" sz="2400" b="1" dirty="0" smtClean="0">
                <a:solidFill>
                  <a:schemeClr val="bg1"/>
                </a:solidFill>
                <a:cs typeface="Arial" pitchFamily="34" charset="0"/>
              </a:rPr>
              <a:t>OVERVIEW OF SEATAC POLICE 2020</a:t>
            </a:r>
            <a:br>
              <a:rPr lang="en-US" sz="2400" b="1" dirty="0" smtClean="0">
                <a:solidFill>
                  <a:schemeClr val="bg1"/>
                </a:solidFill>
                <a:cs typeface="Arial" pitchFamily="34" charset="0"/>
              </a:rPr>
            </a:br>
            <a:endParaRPr lang="en-US" sz="2400" dirty="0"/>
          </a:p>
        </p:txBody>
      </p:sp>
      <p:grpSp>
        <p:nvGrpSpPr>
          <p:cNvPr id="23" name="Group 22"/>
          <p:cNvGrpSpPr/>
          <p:nvPr/>
        </p:nvGrpSpPr>
        <p:grpSpPr>
          <a:xfrm>
            <a:off x="0" y="5748831"/>
            <a:ext cx="9144000" cy="655066"/>
            <a:chOff x="0" y="5748831"/>
            <a:chExt cx="9144000" cy="655066"/>
          </a:xfrm>
        </p:grpSpPr>
        <p:grpSp>
          <p:nvGrpSpPr>
            <p:cNvPr id="24" name="Group 23"/>
            <p:cNvGrpSpPr/>
            <p:nvPr/>
          </p:nvGrpSpPr>
          <p:grpSpPr>
            <a:xfrm>
              <a:off x="0" y="5993864"/>
              <a:ext cx="9144000" cy="410033"/>
              <a:chOff x="0" y="5993864"/>
              <a:chExt cx="9144000" cy="410033"/>
            </a:xfrm>
          </p:grpSpPr>
          <p:pic>
            <p:nvPicPr>
              <p:cNvPr id="26" name="Picture 25"/>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27" name="Picture 26"/>
              <p:cNvPicPr>
                <a:picLocks noChangeAspect="1"/>
              </p:cNvPicPr>
              <p:nvPr/>
            </p:nvPicPr>
            <p:blipFill>
              <a:blip r:embed="rId5"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25" name="Picture 24" descr="\\data02\data\_InterDepartment\Logos\LogosCityofSeaTacForInHouseUse\Full Color\City of SeaTac clear Logo RGB_est.tif"/>
            <p:cNvPicPr>
              <a:picLocks noChangeAspect="1" noChangeArrowheads="1"/>
            </p:cNvPicPr>
            <p:nvPr/>
          </p:nvPicPr>
          <p:blipFill>
            <a:blip r:embed="rId6" cstate="print"/>
            <a:srcRect/>
            <a:stretch>
              <a:fillRect/>
            </a:stretch>
          </p:blipFill>
          <p:spPr bwMode="auto">
            <a:xfrm>
              <a:off x="8131098" y="5748831"/>
              <a:ext cx="762000" cy="601134"/>
            </a:xfrm>
            <a:prstGeom prst="rect">
              <a:avLst/>
            </a:prstGeom>
            <a:noFill/>
          </p:spPr>
        </p:pic>
      </p:gr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187" y="2036983"/>
            <a:ext cx="7681626" cy="358933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3" name="Title 1"/>
          <p:cNvSpPr>
            <a:spLocks noGrp="1"/>
          </p:cNvSpPr>
          <p:nvPr>
            <p:ph type="title"/>
          </p:nvPr>
        </p:nvSpPr>
        <p:spPr>
          <a:xfrm>
            <a:off x="-1" y="-6657"/>
            <a:ext cx="9144001" cy="921057"/>
          </a:xfrm>
          <a:noFill/>
        </p:spPr>
        <p:txBody>
          <a:bodyPr>
            <a:noAutofit/>
          </a:bodyPr>
          <a:lstStyle/>
          <a:p>
            <a:pPr marL="457190" lvl="1" algn="ctr">
              <a:spcBef>
                <a:spcPct val="20000"/>
              </a:spcBef>
              <a:defRPr/>
            </a:pPr>
            <a:r>
              <a:rPr lang="en-US" sz="2000" dirty="0" smtClean="0">
                <a:solidFill>
                  <a:schemeClr val="bg1"/>
                </a:solidFill>
                <a:latin typeface="+mn-lt"/>
              </a:rPr>
              <a:t>CRIMES AGAINST SOCIETY STATS 2019 VS 2020</a:t>
            </a:r>
            <a:endParaRPr lang="en-US" sz="2000" dirty="0">
              <a:solidFill>
                <a:schemeClr val="bg1"/>
              </a:solidFill>
              <a:latin typeface="+mn-lt"/>
            </a:endParaRPr>
          </a:p>
        </p:txBody>
      </p:sp>
      <p:grpSp>
        <p:nvGrpSpPr>
          <p:cNvPr id="12" name="Group 11"/>
          <p:cNvGrpSpPr/>
          <p:nvPr/>
        </p:nvGrpSpPr>
        <p:grpSpPr>
          <a:xfrm>
            <a:off x="0" y="5748831"/>
            <a:ext cx="9144000" cy="655066"/>
            <a:chOff x="0" y="5748831"/>
            <a:chExt cx="9144000" cy="655066"/>
          </a:xfrm>
        </p:grpSpPr>
        <p:grpSp>
          <p:nvGrpSpPr>
            <p:cNvPr id="15" name="Group 14"/>
            <p:cNvGrpSpPr/>
            <p:nvPr/>
          </p:nvGrpSpPr>
          <p:grpSpPr>
            <a:xfrm>
              <a:off x="0" y="5993864"/>
              <a:ext cx="9144000" cy="410033"/>
              <a:chOff x="0" y="5993864"/>
              <a:chExt cx="9144000" cy="410033"/>
            </a:xfrm>
          </p:grpSpPr>
          <p:pic>
            <p:nvPicPr>
              <p:cNvPr id="20" name="Picture 19"/>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21" name="Picture 20"/>
              <p:cNvPicPr>
                <a:picLocks noChangeAspect="1"/>
              </p:cNvPicPr>
              <p:nvPr/>
            </p:nvPicPr>
            <p:blipFill>
              <a:blip r:embed="rId6"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6" name="Picture 15" descr="\\data02\data\_InterDepartment\Logos\LogosCityofSeaTacForInHouseUse\Full Color\City of SeaTac clear Logo RGB_est.tif"/>
            <p:cNvPicPr>
              <a:picLocks noChangeAspect="1" noChangeArrowheads="1"/>
            </p:cNvPicPr>
            <p:nvPr/>
          </p:nvPicPr>
          <p:blipFill>
            <a:blip r:embed="rId7" cstate="print"/>
            <a:srcRect/>
            <a:stretch>
              <a:fillRect/>
            </a:stretch>
          </p:blipFill>
          <p:spPr bwMode="auto">
            <a:xfrm>
              <a:off x="8131098" y="5748831"/>
              <a:ext cx="762000" cy="601134"/>
            </a:xfrm>
            <a:prstGeom prst="rect">
              <a:avLst/>
            </a:prstGeom>
            <a:noFill/>
          </p:spPr>
        </p:pic>
      </p:grpSp>
      <p:graphicFrame>
        <p:nvGraphicFramePr>
          <p:cNvPr id="3" name="Table 2"/>
          <p:cNvGraphicFramePr>
            <a:graphicFrameLocks noGrp="1"/>
          </p:cNvGraphicFramePr>
          <p:nvPr>
            <p:extLst>
              <p:ext uri="{D42A27DB-BD31-4B8C-83A1-F6EECF244321}">
                <p14:modId xmlns:p14="http://schemas.microsoft.com/office/powerpoint/2010/main" val="1505603230"/>
              </p:ext>
            </p:extLst>
          </p:nvPr>
        </p:nvGraphicFramePr>
        <p:xfrm>
          <a:off x="1828798" y="2070106"/>
          <a:ext cx="5486402" cy="2457704"/>
        </p:xfrm>
        <a:graphic>
          <a:graphicData uri="http://schemas.openxmlformats.org/drawingml/2006/table">
            <a:tbl>
              <a:tblPr firstRow="1" bandRow="1">
                <a:tableStyleId>{5940675A-B579-460E-94D1-54222C63F5DA}</a:tableStyleId>
              </a:tblPr>
              <a:tblGrid>
                <a:gridCol w="2398427">
                  <a:extLst>
                    <a:ext uri="{9D8B030D-6E8A-4147-A177-3AD203B41FA5}">
                      <a16:colId xmlns:a16="http://schemas.microsoft.com/office/drawing/2014/main" val="3857956428"/>
                    </a:ext>
                  </a:extLst>
                </a:gridCol>
                <a:gridCol w="1109273">
                  <a:extLst>
                    <a:ext uri="{9D8B030D-6E8A-4147-A177-3AD203B41FA5}">
                      <a16:colId xmlns:a16="http://schemas.microsoft.com/office/drawing/2014/main" val="1524589042"/>
                    </a:ext>
                  </a:extLst>
                </a:gridCol>
                <a:gridCol w="989351">
                  <a:extLst>
                    <a:ext uri="{9D8B030D-6E8A-4147-A177-3AD203B41FA5}">
                      <a16:colId xmlns:a16="http://schemas.microsoft.com/office/drawing/2014/main" val="1229680443"/>
                    </a:ext>
                  </a:extLst>
                </a:gridCol>
                <a:gridCol w="989351">
                  <a:extLst>
                    <a:ext uri="{9D8B030D-6E8A-4147-A177-3AD203B41FA5}">
                      <a16:colId xmlns:a16="http://schemas.microsoft.com/office/drawing/2014/main" val="3858520165"/>
                    </a:ext>
                  </a:extLst>
                </a:gridCol>
              </a:tblGrid>
              <a:tr h="370840">
                <a:tc>
                  <a:txBody>
                    <a:bodyPr/>
                    <a:lstStyle/>
                    <a:p>
                      <a:pPr algn="ctr"/>
                      <a:r>
                        <a:rPr lang="en-US" b="1" dirty="0" smtClean="0"/>
                        <a:t>Offense </a:t>
                      </a:r>
                      <a:endParaRPr lang="en-US" b="1" dirty="0"/>
                    </a:p>
                  </a:txBody>
                  <a:tcPr/>
                </a:tc>
                <a:tc>
                  <a:txBody>
                    <a:bodyPr/>
                    <a:lstStyle/>
                    <a:p>
                      <a:pPr algn="ctr"/>
                      <a:r>
                        <a:rPr lang="en-US" b="1" dirty="0" smtClean="0"/>
                        <a:t>2019</a:t>
                      </a:r>
                      <a:endParaRPr lang="en-US" b="1" dirty="0"/>
                    </a:p>
                  </a:txBody>
                  <a:tcPr/>
                </a:tc>
                <a:tc>
                  <a:txBody>
                    <a:bodyPr/>
                    <a:lstStyle/>
                    <a:p>
                      <a:pPr algn="ctr"/>
                      <a:r>
                        <a:rPr lang="en-US" b="1" dirty="0" smtClean="0"/>
                        <a:t>2020</a:t>
                      </a:r>
                      <a:endParaRPr lang="en-US" b="1" dirty="0"/>
                    </a:p>
                  </a:txBody>
                  <a:tcPr/>
                </a:tc>
                <a:tc>
                  <a:txBody>
                    <a:bodyPr/>
                    <a:lstStyle/>
                    <a:p>
                      <a:pPr algn="ctr"/>
                      <a:r>
                        <a:rPr lang="en-US" b="1" dirty="0" smtClean="0"/>
                        <a:t>Changes </a:t>
                      </a:r>
                      <a:endParaRPr lang="en-US" b="1" dirty="0"/>
                    </a:p>
                  </a:txBody>
                  <a:tcPr/>
                </a:tc>
                <a:extLst>
                  <a:ext uri="{0D108BD9-81ED-4DB2-BD59-A6C34878D82A}">
                    <a16:rowId xmlns:a16="http://schemas.microsoft.com/office/drawing/2014/main" val="3354817"/>
                  </a:ext>
                </a:extLst>
              </a:tr>
              <a:tr h="370840">
                <a:tc>
                  <a:txBody>
                    <a:bodyPr/>
                    <a:lstStyle/>
                    <a:p>
                      <a:pPr algn="ctr"/>
                      <a:r>
                        <a:rPr lang="en-US" dirty="0" smtClean="0"/>
                        <a:t>Drugs/Narcotics Offenses</a:t>
                      </a:r>
                      <a:endParaRPr lang="en-US" dirty="0"/>
                    </a:p>
                  </a:txBody>
                  <a:tcPr/>
                </a:tc>
                <a:tc>
                  <a:txBody>
                    <a:bodyPr/>
                    <a:lstStyle/>
                    <a:p>
                      <a:pPr algn="ctr"/>
                      <a:r>
                        <a:rPr lang="en-US" dirty="0" smtClean="0"/>
                        <a:t>209</a:t>
                      </a:r>
                      <a:endParaRPr lang="en-US" dirty="0"/>
                    </a:p>
                  </a:txBody>
                  <a:tcPr/>
                </a:tc>
                <a:tc>
                  <a:txBody>
                    <a:bodyPr/>
                    <a:lstStyle/>
                    <a:p>
                      <a:pPr algn="ctr"/>
                      <a:r>
                        <a:rPr lang="en-US" dirty="0" smtClean="0"/>
                        <a:t>103</a:t>
                      </a:r>
                      <a:endParaRPr lang="en-US" dirty="0"/>
                    </a:p>
                  </a:txBody>
                  <a:tcPr/>
                </a:tc>
                <a:tc>
                  <a:txBody>
                    <a:bodyPr/>
                    <a:lstStyle/>
                    <a:p>
                      <a:pPr algn="ctr"/>
                      <a:r>
                        <a:rPr lang="en-US" dirty="0" smtClean="0">
                          <a:solidFill>
                            <a:srgbClr val="FF0000"/>
                          </a:solidFill>
                        </a:rPr>
                        <a:t>-106</a:t>
                      </a:r>
                      <a:endParaRPr lang="en-US" dirty="0">
                        <a:solidFill>
                          <a:srgbClr val="FF0000"/>
                        </a:solidFill>
                      </a:endParaRPr>
                    </a:p>
                  </a:txBody>
                  <a:tcPr/>
                </a:tc>
                <a:extLst>
                  <a:ext uri="{0D108BD9-81ED-4DB2-BD59-A6C34878D82A}">
                    <a16:rowId xmlns:a16="http://schemas.microsoft.com/office/drawing/2014/main" val="1175345372"/>
                  </a:ext>
                </a:extLst>
              </a:tr>
              <a:tr h="370840">
                <a:tc>
                  <a:txBody>
                    <a:bodyPr/>
                    <a:lstStyle/>
                    <a:p>
                      <a:pPr algn="ctr"/>
                      <a:r>
                        <a:rPr lang="en-US" dirty="0" smtClean="0"/>
                        <a:t>Prostitution Offenses </a:t>
                      </a:r>
                      <a:endParaRPr lang="en-US" dirty="0"/>
                    </a:p>
                  </a:txBody>
                  <a:tcPr/>
                </a:tc>
                <a:tc>
                  <a:txBody>
                    <a:bodyPr/>
                    <a:lstStyle/>
                    <a:p>
                      <a:pPr algn="ctr"/>
                      <a:r>
                        <a:rPr lang="en-US" dirty="0" smtClean="0"/>
                        <a:t>29</a:t>
                      </a:r>
                      <a:endParaRPr lang="en-US" dirty="0"/>
                    </a:p>
                  </a:txBody>
                  <a:tcPr/>
                </a:tc>
                <a:tc>
                  <a:txBody>
                    <a:bodyPr/>
                    <a:lstStyle/>
                    <a:p>
                      <a:pPr algn="ctr"/>
                      <a:r>
                        <a:rPr lang="en-US" dirty="0" smtClean="0"/>
                        <a:t>29</a:t>
                      </a:r>
                      <a:endParaRPr lang="en-US" dirty="0"/>
                    </a:p>
                  </a:txBody>
                  <a:tcPr/>
                </a:tc>
                <a:tc>
                  <a:txBody>
                    <a:bodyPr/>
                    <a:lstStyle/>
                    <a:p>
                      <a:pPr algn="ctr"/>
                      <a:r>
                        <a:rPr lang="en-US" dirty="0" smtClean="0"/>
                        <a:t>0</a:t>
                      </a:r>
                      <a:endParaRPr lang="en-US" dirty="0"/>
                    </a:p>
                  </a:txBody>
                  <a:tcPr/>
                </a:tc>
                <a:extLst>
                  <a:ext uri="{0D108BD9-81ED-4DB2-BD59-A6C34878D82A}">
                    <a16:rowId xmlns:a16="http://schemas.microsoft.com/office/drawing/2014/main" val="2902523182"/>
                  </a:ext>
                </a:extLst>
              </a:tr>
              <a:tr h="370840">
                <a:tc>
                  <a:txBody>
                    <a:bodyPr/>
                    <a:lstStyle/>
                    <a:p>
                      <a:pPr algn="ctr"/>
                      <a:r>
                        <a:rPr lang="en-US" dirty="0" smtClean="0"/>
                        <a:t>Weapon</a:t>
                      </a:r>
                      <a:r>
                        <a:rPr lang="en-US" baseline="0" dirty="0" smtClean="0"/>
                        <a:t> Law</a:t>
                      </a:r>
                      <a:r>
                        <a:rPr lang="en-US" dirty="0" smtClean="0"/>
                        <a:t> Violations </a:t>
                      </a:r>
                      <a:endParaRPr lang="en-US" dirty="0"/>
                    </a:p>
                  </a:txBody>
                  <a:tcPr/>
                </a:tc>
                <a:tc>
                  <a:txBody>
                    <a:bodyPr/>
                    <a:lstStyle/>
                    <a:p>
                      <a:pPr algn="ctr"/>
                      <a:r>
                        <a:rPr lang="en-US" dirty="0" smtClean="0"/>
                        <a:t>33</a:t>
                      </a:r>
                      <a:endParaRPr lang="en-US" dirty="0"/>
                    </a:p>
                  </a:txBody>
                  <a:tcPr/>
                </a:tc>
                <a:tc>
                  <a:txBody>
                    <a:bodyPr/>
                    <a:lstStyle/>
                    <a:p>
                      <a:pPr algn="ctr"/>
                      <a:r>
                        <a:rPr lang="en-US" dirty="0" smtClean="0"/>
                        <a:t>38</a:t>
                      </a:r>
                      <a:endParaRPr lang="en-US" dirty="0"/>
                    </a:p>
                  </a:txBody>
                  <a:tcPr/>
                </a:tc>
                <a:tc>
                  <a:txBody>
                    <a:bodyPr/>
                    <a:lstStyle/>
                    <a:p>
                      <a:pPr algn="ctr"/>
                      <a:r>
                        <a:rPr lang="en-US" dirty="0" smtClean="0">
                          <a:solidFill>
                            <a:srgbClr val="00B050"/>
                          </a:solidFill>
                        </a:rPr>
                        <a:t>+5</a:t>
                      </a:r>
                      <a:endParaRPr lang="en-US" dirty="0">
                        <a:solidFill>
                          <a:srgbClr val="00B050"/>
                        </a:solidFill>
                      </a:endParaRPr>
                    </a:p>
                  </a:txBody>
                  <a:tcPr/>
                </a:tc>
                <a:extLst>
                  <a:ext uri="{0D108BD9-81ED-4DB2-BD59-A6C34878D82A}">
                    <a16:rowId xmlns:a16="http://schemas.microsoft.com/office/drawing/2014/main" val="1527850507"/>
                  </a:ext>
                </a:extLst>
              </a:tr>
              <a:tr h="370840">
                <a:tc>
                  <a:txBody>
                    <a:bodyPr/>
                    <a:lstStyle/>
                    <a:p>
                      <a:pPr algn="ctr"/>
                      <a:r>
                        <a:rPr lang="en-US" dirty="0" smtClean="0"/>
                        <a:t>Other Crimes Against</a:t>
                      </a:r>
                      <a:r>
                        <a:rPr lang="en-US" baseline="0" dirty="0" smtClean="0"/>
                        <a:t> Society</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extLst>
                  <a:ext uri="{0D108BD9-81ED-4DB2-BD59-A6C34878D82A}">
                    <a16:rowId xmlns:a16="http://schemas.microsoft.com/office/drawing/2014/main" val="2561561166"/>
                  </a:ext>
                </a:extLst>
              </a:tr>
              <a:tr h="370840">
                <a:tc>
                  <a:txBody>
                    <a:bodyPr/>
                    <a:lstStyle/>
                    <a:p>
                      <a:pPr algn="ctr"/>
                      <a:r>
                        <a:rPr lang="en-US" dirty="0" smtClean="0"/>
                        <a:t>Total </a:t>
                      </a:r>
                      <a:endParaRPr lang="en-US" dirty="0"/>
                    </a:p>
                  </a:txBody>
                  <a:tcPr/>
                </a:tc>
                <a:tc>
                  <a:txBody>
                    <a:bodyPr/>
                    <a:lstStyle/>
                    <a:p>
                      <a:pPr algn="ctr"/>
                      <a:r>
                        <a:rPr lang="en-US" dirty="0" smtClean="0"/>
                        <a:t>271</a:t>
                      </a:r>
                      <a:endParaRPr lang="en-US" dirty="0"/>
                    </a:p>
                  </a:txBody>
                  <a:tcPr/>
                </a:tc>
                <a:tc>
                  <a:txBody>
                    <a:bodyPr/>
                    <a:lstStyle/>
                    <a:p>
                      <a:pPr algn="ctr"/>
                      <a:r>
                        <a:rPr lang="en-US" dirty="0" smtClean="0"/>
                        <a:t>170</a:t>
                      </a:r>
                      <a:endParaRPr lang="en-US" dirty="0"/>
                    </a:p>
                  </a:txBody>
                  <a:tcPr/>
                </a:tc>
                <a:tc>
                  <a:txBody>
                    <a:bodyPr/>
                    <a:lstStyle/>
                    <a:p>
                      <a:pPr algn="ctr"/>
                      <a:r>
                        <a:rPr lang="en-US" dirty="0" smtClean="0">
                          <a:solidFill>
                            <a:srgbClr val="FF0000"/>
                          </a:solidFill>
                        </a:rPr>
                        <a:t>-101</a:t>
                      </a:r>
                      <a:endParaRPr lang="en-US" dirty="0">
                        <a:solidFill>
                          <a:srgbClr val="FF0000"/>
                        </a:solidFill>
                      </a:endParaRPr>
                    </a:p>
                  </a:txBody>
                  <a:tcPr/>
                </a:tc>
                <a:extLst>
                  <a:ext uri="{0D108BD9-81ED-4DB2-BD59-A6C34878D82A}">
                    <a16:rowId xmlns:a16="http://schemas.microsoft.com/office/drawing/2014/main" val="3719832933"/>
                  </a:ext>
                </a:extLst>
              </a:tr>
            </a:tbl>
          </a:graphicData>
        </a:graphic>
      </p:graphicFrame>
    </p:spTree>
    <p:extLst>
      <p:ext uri="{BB962C8B-B14F-4D97-AF65-F5344CB8AC3E}">
        <p14:creationId xmlns:p14="http://schemas.microsoft.com/office/powerpoint/2010/main" val="2021899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3" name="Title 1"/>
          <p:cNvSpPr>
            <a:spLocks noGrp="1"/>
          </p:cNvSpPr>
          <p:nvPr>
            <p:ph type="title"/>
          </p:nvPr>
        </p:nvSpPr>
        <p:spPr>
          <a:xfrm>
            <a:off x="-1" y="-6657"/>
            <a:ext cx="9144001" cy="921057"/>
          </a:xfrm>
          <a:noFill/>
        </p:spPr>
        <p:txBody>
          <a:bodyPr>
            <a:noAutofit/>
          </a:bodyPr>
          <a:lstStyle/>
          <a:p>
            <a:pPr marL="457190" lvl="1" algn="ctr">
              <a:spcBef>
                <a:spcPct val="20000"/>
              </a:spcBef>
              <a:defRPr/>
            </a:pPr>
            <a:r>
              <a:rPr lang="en-US" sz="2000" b="1" dirty="0" smtClean="0">
                <a:solidFill>
                  <a:schemeClr val="bg1"/>
                </a:solidFill>
                <a:latin typeface="+mn-lt"/>
              </a:rPr>
              <a:t>4 YEAR COMPARISON DCFS</a:t>
            </a:r>
            <a:endParaRPr lang="en-US" sz="2000" b="1" dirty="0">
              <a:solidFill>
                <a:schemeClr val="bg1"/>
              </a:solidFill>
              <a:latin typeface="+mn-lt"/>
            </a:endParaRPr>
          </a:p>
        </p:txBody>
      </p:sp>
      <p:grpSp>
        <p:nvGrpSpPr>
          <p:cNvPr id="12" name="Group 11"/>
          <p:cNvGrpSpPr/>
          <p:nvPr/>
        </p:nvGrpSpPr>
        <p:grpSpPr>
          <a:xfrm>
            <a:off x="0" y="5748831"/>
            <a:ext cx="9144000" cy="655066"/>
            <a:chOff x="0" y="5748831"/>
            <a:chExt cx="9144000" cy="655066"/>
          </a:xfrm>
        </p:grpSpPr>
        <p:grpSp>
          <p:nvGrpSpPr>
            <p:cNvPr id="15" name="Group 14"/>
            <p:cNvGrpSpPr/>
            <p:nvPr/>
          </p:nvGrpSpPr>
          <p:grpSpPr>
            <a:xfrm>
              <a:off x="0" y="5993864"/>
              <a:ext cx="9144000" cy="410033"/>
              <a:chOff x="0" y="5993864"/>
              <a:chExt cx="9144000" cy="410033"/>
            </a:xfrm>
          </p:grpSpPr>
          <p:pic>
            <p:nvPicPr>
              <p:cNvPr id="20" name="Picture 19"/>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21" name="Picture 20"/>
              <p:cNvPicPr>
                <a:picLocks noChangeAspect="1"/>
              </p:cNvPicPr>
              <p:nvPr/>
            </p:nvPicPr>
            <p:blipFill>
              <a:blip r:embed="rId6"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6" name="Picture 15" descr="\\data02\data\_InterDepartment\Logos\LogosCityofSeaTacForInHouseUse\Full Color\City of SeaTac clear Logo RGB_est.tif"/>
            <p:cNvPicPr>
              <a:picLocks noChangeAspect="1" noChangeArrowheads="1"/>
            </p:cNvPicPr>
            <p:nvPr/>
          </p:nvPicPr>
          <p:blipFill>
            <a:blip r:embed="rId7" cstate="print"/>
            <a:srcRect/>
            <a:stretch>
              <a:fillRect/>
            </a:stretch>
          </p:blipFill>
          <p:spPr bwMode="auto">
            <a:xfrm>
              <a:off x="8131098" y="5748831"/>
              <a:ext cx="762000" cy="601134"/>
            </a:xfrm>
            <a:prstGeom prst="rect">
              <a:avLst/>
            </a:prstGeom>
            <a:noFill/>
          </p:spPr>
        </p:pic>
      </p:grpSp>
      <p:pic>
        <p:nvPicPr>
          <p:cNvPr id="2" name="Picture 1"/>
          <p:cNvPicPr>
            <a:picLocks noChangeAspect="1"/>
          </p:cNvPicPr>
          <p:nvPr/>
        </p:nvPicPr>
        <p:blipFill>
          <a:blip r:embed="rId8"/>
          <a:stretch>
            <a:fillRect/>
          </a:stretch>
        </p:blipFill>
        <p:spPr>
          <a:xfrm>
            <a:off x="166163" y="1019372"/>
            <a:ext cx="8759062" cy="4675527"/>
          </a:xfrm>
          <a:prstGeom prst="rect">
            <a:avLst/>
          </a:prstGeom>
        </p:spPr>
      </p:pic>
    </p:spTree>
    <p:extLst>
      <p:ext uri="{BB962C8B-B14F-4D97-AF65-F5344CB8AC3E}">
        <p14:creationId xmlns:p14="http://schemas.microsoft.com/office/powerpoint/2010/main" val="4098453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3" name="Title 1"/>
          <p:cNvSpPr>
            <a:spLocks noGrp="1"/>
          </p:cNvSpPr>
          <p:nvPr>
            <p:ph type="title"/>
          </p:nvPr>
        </p:nvSpPr>
        <p:spPr>
          <a:xfrm>
            <a:off x="-1" y="-6657"/>
            <a:ext cx="9144001" cy="921057"/>
          </a:xfrm>
          <a:noFill/>
        </p:spPr>
        <p:txBody>
          <a:bodyPr>
            <a:noAutofit/>
          </a:bodyPr>
          <a:lstStyle/>
          <a:p>
            <a:pPr marL="457190" lvl="1" algn="ctr">
              <a:spcBef>
                <a:spcPct val="20000"/>
              </a:spcBef>
              <a:defRPr/>
            </a:pPr>
            <a:r>
              <a:rPr lang="en-US" sz="2000" b="1" dirty="0" smtClean="0">
                <a:solidFill>
                  <a:schemeClr val="bg1"/>
                </a:solidFill>
                <a:latin typeface="+mn-lt"/>
              </a:rPr>
              <a:t>2020 SeaTac PD RESPONSE TIMES </a:t>
            </a:r>
            <a:endParaRPr lang="en-US" sz="2000" b="1" dirty="0">
              <a:solidFill>
                <a:schemeClr val="bg1"/>
              </a:solidFill>
              <a:latin typeface="+mn-lt"/>
            </a:endParaRPr>
          </a:p>
        </p:txBody>
      </p:sp>
      <p:grpSp>
        <p:nvGrpSpPr>
          <p:cNvPr id="12" name="Group 11"/>
          <p:cNvGrpSpPr/>
          <p:nvPr/>
        </p:nvGrpSpPr>
        <p:grpSpPr>
          <a:xfrm>
            <a:off x="0" y="5748831"/>
            <a:ext cx="9144000" cy="655066"/>
            <a:chOff x="0" y="5748831"/>
            <a:chExt cx="9144000" cy="655066"/>
          </a:xfrm>
        </p:grpSpPr>
        <p:grpSp>
          <p:nvGrpSpPr>
            <p:cNvPr id="15" name="Group 14"/>
            <p:cNvGrpSpPr/>
            <p:nvPr/>
          </p:nvGrpSpPr>
          <p:grpSpPr>
            <a:xfrm>
              <a:off x="0" y="5993864"/>
              <a:ext cx="9144000" cy="410033"/>
              <a:chOff x="0" y="5993864"/>
              <a:chExt cx="9144000" cy="410033"/>
            </a:xfrm>
          </p:grpSpPr>
          <p:pic>
            <p:nvPicPr>
              <p:cNvPr id="20" name="Picture 19"/>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21" name="Picture 20"/>
              <p:cNvPicPr>
                <a:picLocks noChangeAspect="1"/>
              </p:cNvPicPr>
              <p:nvPr/>
            </p:nvPicPr>
            <p:blipFill>
              <a:blip r:embed="rId6"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6" name="Picture 15" descr="\\data02\data\_InterDepartment\Logos\LogosCityofSeaTacForInHouseUse\Full Color\City of SeaTac clear Logo RGB_est.tif"/>
            <p:cNvPicPr>
              <a:picLocks noChangeAspect="1" noChangeArrowheads="1"/>
            </p:cNvPicPr>
            <p:nvPr/>
          </p:nvPicPr>
          <p:blipFill>
            <a:blip r:embed="rId7" cstate="print"/>
            <a:srcRect/>
            <a:stretch>
              <a:fillRect/>
            </a:stretch>
          </p:blipFill>
          <p:spPr bwMode="auto">
            <a:xfrm>
              <a:off x="8131098" y="5748831"/>
              <a:ext cx="762000" cy="601134"/>
            </a:xfrm>
            <a:prstGeom prst="rect">
              <a:avLst/>
            </a:prstGeom>
            <a:noFill/>
          </p:spPr>
        </p:pic>
      </p:grpSp>
      <p:graphicFrame>
        <p:nvGraphicFramePr>
          <p:cNvPr id="3" name="Table 2"/>
          <p:cNvGraphicFramePr>
            <a:graphicFrameLocks noGrp="1"/>
          </p:cNvGraphicFramePr>
          <p:nvPr>
            <p:extLst>
              <p:ext uri="{D42A27DB-BD31-4B8C-83A1-F6EECF244321}">
                <p14:modId xmlns:p14="http://schemas.microsoft.com/office/powerpoint/2010/main" val="2229781683"/>
              </p:ext>
            </p:extLst>
          </p:nvPr>
        </p:nvGraphicFramePr>
        <p:xfrm>
          <a:off x="228599" y="1817356"/>
          <a:ext cx="8686800" cy="3273552"/>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3294952167"/>
                    </a:ext>
                  </a:extLst>
                </a:gridCol>
                <a:gridCol w="952500">
                  <a:extLst>
                    <a:ext uri="{9D8B030D-6E8A-4147-A177-3AD203B41FA5}">
                      <a16:colId xmlns:a16="http://schemas.microsoft.com/office/drawing/2014/main" val="1852072798"/>
                    </a:ext>
                  </a:extLst>
                </a:gridCol>
                <a:gridCol w="1085850">
                  <a:extLst>
                    <a:ext uri="{9D8B030D-6E8A-4147-A177-3AD203B41FA5}">
                      <a16:colId xmlns:a16="http://schemas.microsoft.com/office/drawing/2014/main" val="4239378377"/>
                    </a:ext>
                  </a:extLst>
                </a:gridCol>
                <a:gridCol w="1085850">
                  <a:extLst>
                    <a:ext uri="{9D8B030D-6E8A-4147-A177-3AD203B41FA5}">
                      <a16:colId xmlns:a16="http://schemas.microsoft.com/office/drawing/2014/main" val="4106038905"/>
                    </a:ext>
                  </a:extLst>
                </a:gridCol>
                <a:gridCol w="1085850">
                  <a:extLst>
                    <a:ext uri="{9D8B030D-6E8A-4147-A177-3AD203B41FA5}">
                      <a16:colId xmlns:a16="http://schemas.microsoft.com/office/drawing/2014/main" val="1483432284"/>
                    </a:ext>
                  </a:extLst>
                </a:gridCol>
                <a:gridCol w="1085850">
                  <a:extLst>
                    <a:ext uri="{9D8B030D-6E8A-4147-A177-3AD203B41FA5}">
                      <a16:colId xmlns:a16="http://schemas.microsoft.com/office/drawing/2014/main" val="1712557660"/>
                    </a:ext>
                  </a:extLst>
                </a:gridCol>
                <a:gridCol w="1085850">
                  <a:extLst>
                    <a:ext uri="{9D8B030D-6E8A-4147-A177-3AD203B41FA5}">
                      <a16:colId xmlns:a16="http://schemas.microsoft.com/office/drawing/2014/main" val="4009045305"/>
                    </a:ext>
                  </a:extLst>
                </a:gridCol>
                <a:gridCol w="1085850">
                  <a:extLst>
                    <a:ext uri="{9D8B030D-6E8A-4147-A177-3AD203B41FA5}">
                      <a16:colId xmlns:a16="http://schemas.microsoft.com/office/drawing/2014/main" val="1090752754"/>
                    </a:ext>
                  </a:extLst>
                </a:gridCol>
              </a:tblGrid>
              <a:tr h="370840">
                <a:tc>
                  <a:txBody>
                    <a:bodyPr/>
                    <a:lstStyle/>
                    <a:p>
                      <a:pPr algn="ctr"/>
                      <a:r>
                        <a:rPr lang="en-US" b="1" dirty="0" smtClean="0"/>
                        <a:t>AVG Response Time </a:t>
                      </a:r>
                      <a:endParaRPr lang="en-US" b="1" dirty="0"/>
                    </a:p>
                  </a:txBody>
                  <a:tcPr/>
                </a:tc>
                <a:tc>
                  <a:txBody>
                    <a:bodyPr/>
                    <a:lstStyle/>
                    <a:p>
                      <a:pPr algn="ctr"/>
                      <a:r>
                        <a:rPr lang="en-US" b="1" dirty="0" smtClean="0"/>
                        <a:t>1-Q</a:t>
                      </a:r>
                      <a:endParaRPr lang="en-US" b="1" dirty="0"/>
                    </a:p>
                  </a:txBody>
                  <a:tcPr/>
                </a:tc>
                <a:tc>
                  <a:txBody>
                    <a:bodyPr/>
                    <a:lstStyle/>
                    <a:p>
                      <a:pPr algn="ctr"/>
                      <a:r>
                        <a:rPr lang="en-US" b="1" dirty="0" smtClean="0"/>
                        <a:t>2-Q</a:t>
                      </a:r>
                      <a:endParaRPr lang="en-US" b="1" dirty="0"/>
                    </a:p>
                  </a:txBody>
                  <a:tcPr/>
                </a:tc>
                <a:tc>
                  <a:txBody>
                    <a:bodyPr/>
                    <a:lstStyle/>
                    <a:p>
                      <a:pPr algn="ctr"/>
                      <a:r>
                        <a:rPr lang="en-US" b="1" dirty="0" smtClean="0"/>
                        <a:t>3-Q</a:t>
                      </a:r>
                      <a:endParaRPr lang="en-US" b="1" dirty="0"/>
                    </a:p>
                  </a:txBody>
                  <a:tcPr/>
                </a:tc>
                <a:tc>
                  <a:txBody>
                    <a:bodyPr/>
                    <a:lstStyle/>
                    <a:p>
                      <a:pPr algn="ctr"/>
                      <a:r>
                        <a:rPr lang="en-US" b="1" dirty="0" smtClean="0"/>
                        <a:t>OCT</a:t>
                      </a:r>
                      <a:endParaRPr lang="en-US" b="1" dirty="0"/>
                    </a:p>
                  </a:txBody>
                  <a:tcPr/>
                </a:tc>
                <a:tc>
                  <a:txBody>
                    <a:bodyPr/>
                    <a:lstStyle/>
                    <a:p>
                      <a:pPr algn="ctr"/>
                      <a:r>
                        <a:rPr lang="en-US" b="1" dirty="0" smtClean="0"/>
                        <a:t>NOV</a:t>
                      </a:r>
                      <a:endParaRPr lang="en-US" b="1" dirty="0"/>
                    </a:p>
                  </a:txBody>
                  <a:tcPr/>
                </a:tc>
                <a:tc>
                  <a:txBody>
                    <a:bodyPr/>
                    <a:lstStyle/>
                    <a:p>
                      <a:pPr algn="ctr"/>
                      <a:r>
                        <a:rPr lang="en-US" b="1" dirty="0" smtClean="0"/>
                        <a:t>DEC</a:t>
                      </a:r>
                      <a:endParaRPr lang="en-US" b="1" dirty="0"/>
                    </a:p>
                  </a:txBody>
                  <a:tcPr/>
                </a:tc>
                <a:tc>
                  <a:txBody>
                    <a:bodyPr/>
                    <a:lstStyle/>
                    <a:p>
                      <a:pPr algn="ctr"/>
                      <a:r>
                        <a:rPr lang="en-US" b="1" dirty="0" smtClean="0"/>
                        <a:t>4-Q</a:t>
                      </a:r>
                      <a:endParaRPr lang="en-US" b="1" dirty="0"/>
                    </a:p>
                  </a:txBody>
                  <a:tcPr/>
                </a:tc>
                <a:extLst>
                  <a:ext uri="{0D108BD9-81ED-4DB2-BD59-A6C34878D82A}">
                    <a16:rowId xmlns:a16="http://schemas.microsoft.com/office/drawing/2014/main" val="2278780875"/>
                  </a:ext>
                </a:extLst>
              </a:tr>
              <a:tr h="370840">
                <a:tc>
                  <a:txBody>
                    <a:bodyPr/>
                    <a:lstStyle/>
                    <a:p>
                      <a:pPr algn="ctr"/>
                      <a:r>
                        <a:rPr lang="en-US" dirty="0" smtClean="0"/>
                        <a:t>Critical Dispatch X=</a:t>
                      </a:r>
                      <a:endParaRPr lang="en-US" dirty="0"/>
                    </a:p>
                  </a:txBody>
                  <a:tcPr/>
                </a:tc>
                <a:tc>
                  <a:txBody>
                    <a:bodyPr/>
                    <a:lstStyle/>
                    <a:p>
                      <a:pPr algn="ctr"/>
                      <a:r>
                        <a:rPr lang="en-US" dirty="0" smtClean="0"/>
                        <a:t>4.43</a:t>
                      </a:r>
                      <a:endParaRPr lang="en-US" dirty="0"/>
                    </a:p>
                  </a:txBody>
                  <a:tcPr/>
                </a:tc>
                <a:tc>
                  <a:txBody>
                    <a:bodyPr/>
                    <a:lstStyle/>
                    <a:p>
                      <a:pPr algn="ctr"/>
                      <a:r>
                        <a:rPr lang="en-US" dirty="0" smtClean="0"/>
                        <a:t>4.13</a:t>
                      </a:r>
                      <a:endParaRPr lang="en-US" dirty="0"/>
                    </a:p>
                  </a:txBody>
                  <a:tcPr/>
                </a:tc>
                <a:tc>
                  <a:txBody>
                    <a:bodyPr/>
                    <a:lstStyle/>
                    <a:p>
                      <a:pPr algn="ctr"/>
                      <a:r>
                        <a:rPr lang="en-US" dirty="0" smtClean="0"/>
                        <a:t>3.96</a:t>
                      </a:r>
                      <a:endParaRPr lang="en-US" dirty="0"/>
                    </a:p>
                  </a:txBody>
                  <a:tcPr/>
                </a:tc>
                <a:tc>
                  <a:txBody>
                    <a:bodyPr/>
                    <a:lstStyle/>
                    <a:p>
                      <a:pPr algn="ctr"/>
                      <a:r>
                        <a:rPr lang="en-US" dirty="0" smtClean="0"/>
                        <a:t>3.70</a:t>
                      </a:r>
                      <a:endParaRPr lang="en-US" dirty="0"/>
                    </a:p>
                  </a:txBody>
                  <a:tcPr/>
                </a:tc>
                <a:tc>
                  <a:txBody>
                    <a:bodyPr/>
                    <a:lstStyle/>
                    <a:p>
                      <a:pPr algn="ctr"/>
                      <a:r>
                        <a:rPr lang="en-US" dirty="0" smtClean="0"/>
                        <a:t>4.63</a:t>
                      </a:r>
                      <a:endParaRPr lang="en-US" dirty="0"/>
                    </a:p>
                  </a:txBody>
                  <a:tcPr/>
                </a:tc>
                <a:tc>
                  <a:txBody>
                    <a:bodyPr/>
                    <a:lstStyle/>
                    <a:p>
                      <a:pPr algn="ctr"/>
                      <a:r>
                        <a:rPr lang="en-US" dirty="0" smtClean="0"/>
                        <a:t>3.08</a:t>
                      </a:r>
                      <a:endParaRPr lang="en-US" dirty="0"/>
                    </a:p>
                  </a:txBody>
                  <a:tcPr/>
                </a:tc>
                <a:tc>
                  <a:txBody>
                    <a:bodyPr/>
                    <a:lstStyle/>
                    <a:p>
                      <a:pPr algn="ctr"/>
                      <a:r>
                        <a:rPr lang="en-US" dirty="0" smtClean="0"/>
                        <a:t>3.84</a:t>
                      </a:r>
                      <a:endParaRPr lang="en-US" dirty="0"/>
                    </a:p>
                  </a:txBody>
                  <a:tcPr/>
                </a:tc>
                <a:extLst>
                  <a:ext uri="{0D108BD9-81ED-4DB2-BD59-A6C34878D82A}">
                    <a16:rowId xmlns:a16="http://schemas.microsoft.com/office/drawing/2014/main" val="2888025524"/>
                  </a:ext>
                </a:extLst>
              </a:tr>
              <a:tr h="370840">
                <a:tc>
                  <a:txBody>
                    <a:bodyPr/>
                    <a:lstStyle/>
                    <a:p>
                      <a:pPr algn="ctr"/>
                      <a:r>
                        <a:rPr lang="en-US" dirty="0" smtClean="0"/>
                        <a:t>Immediate Dispatch 1=</a:t>
                      </a:r>
                      <a:endParaRPr lang="en-US" dirty="0"/>
                    </a:p>
                  </a:txBody>
                  <a:tcPr/>
                </a:tc>
                <a:tc>
                  <a:txBody>
                    <a:bodyPr/>
                    <a:lstStyle/>
                    <a:p>
                      <a:pPr algn="ctr"/>
                      <a:r>
                        <a:rPr lang="en-US" dirty="0" smtClean="0"/>
                        <a:t>8.16</a:t>
                      </a:r>
                      <a:endParaRPr lang="en-US" dirty="0"/>
                    </a:p>
                  </a:txBody>
                  <a:tcPr/>
                </a:tc>
                <a:tc>
                  <a:txBody>
                    <a:bodyPr/>
                    <a:lstStyle/>
                    <a:p>
                      <a:pPr algn="ctr"/>
                      <a:r>
                        <a:rPr lang="en-US" dirty="0" smtClean="0"/>
                        <a:t>8.60</a:t>
                      </a:r>
                      <a:endParaRPr lang="en-US" dirty="0"/>
                    </a:p>
                  </a:txBody>
                  <a:tcPr/>
                </a:tc>
                <a:tc>
                  <a:txBody>
                    <a:bodyPr/>
                    <a:lstStyle/>
                    <a:p>
                      <a:pPr algn="ctr"/>
                      <a:r>
                        <a:rPr lang="en-US" dirty="0" smtClean="0"/>
                        <a:t>8.13</a:t>
                      </a:r>
                      <a:endParaRPr lang="en-US" dirty="0"/>
                    </a:p>
                  </a:txBody>
                  <a:tcPr/>
                </a:tc>
                <a:tc>
                  <a:txBody>
                    <a:bodyPr/>
                    <a:lstStyle/>
                    <a:p>
                      <a:pPr algn="ctr"/>
                      <a:r>
                        <a:rPr lang="en-US" dirty="0" smtClean="0"/>
                        <a:t>8.21</a:t>
                      </a:r>
                      <a:endParaRPr lang="en-US" dirty="0"/>
                    </a:p>
                  </a:txBody>
                  <a:tcPr/>
                </a:tc>
                <a:tc>
                  <a:txBody>
                    <a:bodyPr/>
                    <a:lstStyle/>
                    <a:p>
                      <a:pPr algn="ctr"/>
                      <a:r>
                        <a:rPr lang="en-US" dirty="0" smtClean="0"/>
                        <a:t>6.69</a:t>
                      </a:r>
                      <a:endParaRPr lang="en-US" dirty="0"/>
                    </a:p>
                  </a:txBody>
                  <a:tcPr/>
                </a:tc>
                <a:tc>
                  <a:txBody>
                    <a:bodyPr/>
                    <a:lstStyle/>
                    <a:p>
                      <a:pPr algn="ctr"/>
                      <a:r>
                        <a:rPr lang="en-US" dirty="0" smtClean="0"/>
                        <a:t>9.31</a:t>
                      </a:r>
                      <a:endParaRPr lang="en-US" dirty="0"/>
                    </a:p>
                  </a:txBody>
                  <a:tcPr/>
                </a:tc>
                <a:tc>
                  <a:txBody>
                    <a:bodyPr/>
                    <a:lstStyle/>
                    <a:p>
                      <a:pPr algn="ctr"/>
                      <a:r>
                        <a:rPr lang="en-US" dirty="0" smtClean="0"/>
                        <a:t>8.10</a:t>
                      </a:r>
                      <a:endParaRPr lang="en-US" dirty="0"/>
                    </a:p>
                  </a:txBody>
                  <a:tcPr/>
                </a:tc>
                <a:extLst>
                  <a:ext uri="{0D108BD9-81ED-4DB2-BD59-A6C34878D82A}">
                    <a16:rowId xmlns:a16="http://schemas.microsoft.com/office/drawing/2014/main" val="3575975495"/>
                  </a:ext>
                </a:extLst>
              </a:tr>
              <a:tr h="370840">
                <a:tc>
                  <a:txBody>
                    <a:bodyPr/>
                    <a:lstStyle/>
                    <a:p>
                      <a:pPr algn="ctr"/>
                      <a:r>
                        <a:rPr lang="en-US" dirty="0" smtClean="0"/>
                        <a:t>Prompt Dispatch 2=</a:t>
                      </a:r>
                      <a:endParaRPr lang="en-US" dirty="0"/>
                    </a:p>
                  </a:txBody>
                  <a:tcPr/>
                </a:tc>
                <a:tc>
                  <a:txBody>
                    <a:bodyPr/>
                    <a:lstStyle/>
                    <a:p>
                      <a:pPr algn="ctr"/>
                      <a:r>
                        <a:rPr lang="en-US" dirty="0" smtClean="0"/>
                        <a:t>11.90</a:t>
                      </a:r>
                      <a:endParaRPr lang="en-US" dirty="0"/>
                    </a:p>
                  </a:txBody>
                  <a:tcPr/>
                </a:tc>
                <a:tc>
                  <a:txBody>
                    <a:bodyPr/>
                    <a:lstStyle/>
                    <a:p>
                      <a:pPr algn="ctr"/>
                      <a:r>
                        <a:rPr lang="en-US" dirty="0" smtClean="0"/>
                        <a:t>10.97</a:t>
                      </a:r>
                      <a:endParaRPr lang="en-US" dirty="0"/>
                    </a:p>
                  </a:txBody>
                  <a:tcPr/>
                </a:tc>
                <a:tc>
                  <a:txBody>
                    <a:bodyPr/>
                    <a:lstStyle/>
                    <a:p>
                      <a:pPr algn="ctr"/>
                      <a:r>
                        <a:rPr lang="en-US" dirty="0" smtClean="0"/>
                        <a:t>12.08</a:t>
                      </a:r>
                      <a:endParaRPr lang="en-US" dirty="0"/>
                    </a:p>
                  </a:txBody>
                  <a:tcPr/>
                </a:tc>
                <a:tc>
                  <a:txBody>
                    <a:bodyPr/>
                    <a:lstStyle/>
                    <a:p>
                      <a:pPr algn="ctr"/>
                      <a:r>
                        <a:rPr lang="en-US" dirty="0" smtClean="0"/>
                        <a:t>10.19</a:t>
                      </a:r>
                      <a:endParaRPr lang="en-US" dirty="0"/>
                    </a:p>
                  </a:txBody>
                  <a:tcPr/>
                </a:tc>
                <a:tc>
                  <a:txBody>
                    <a:bodyPr/>
                    <a:lstStyle/>
                    <a:p>
                      <a:pPr algn="ctr"/>
                      <a:r>
                        <a:rPr lang="en-US" dirty="0" smtClean="0"/>
                        <a:t>10.45</a:t>
                      </a:r>
                      <a:endParaRPr lang="en-US" dirty="0"/>
                    </a:p>
                  </a:txBody>
                  <a:tcPr/>
                </a:tc>
                <a:tc>
                  <a:txBody>
                    <a:bodyPr/>
                    <a:lstStyle/>
                    <a:p>
                      <a:pPr algn="ctr"/>
                      <a:r>
                        <a:rPr lang="en-US" dirty="0" smtClean="0"/>
                        <a:t>10.05</a:t>
                      </a:r>
                      <a:endParaRPr lang="en-US" dirty="0"/>
                    </a:p>
                  </a:txBody>
                  <a:tcPr/>
                </a:tc>
                <a:tc>
                  <a:txBody>
                    <a:bodyPr/>
                    <a:lstStyle/>
                    <a:p>
                      <a:pPr algn="ctr"/>
                      <a:r>
                        <a:rPr lang="en-US" dirty="0" smtClean="0"/>
                        <a:t>10.23</a:t>
                      </a:r>
                      <a:endParaRPr lang="en-US" dirty="0"/>
                    </a:p>
                  </a:txBody>
                  <a:tcPr/>
                </a:tc>
                <a:extLst>
                  <a:ext uri="{0D108BD9-81ED-4DB2-BD59-A6C34878D82A}">
                    <a16:rowId xmlns:a16="http://schemas.microsoft.com/office/drawing/2014/main" val="170229593"/>
                  </a:ext>
                </a:extLst>
              </a:tr>
              <a:tr h="370840">
                <a:tc>
                  <a:txBody>
                    <a:bodyPr/>
                    <a:lstStyle/>
                    <a:p>
                      <a:pPr algn="ctr"/>
                      <a:r>
                        <a:rPr lang="en-US" dirty="0" smtClean="0"/>
                        <a:t>Routine Dispatch</a:t>
                      </a:r>
                      <a:r>
                        <a:rPr lang="en-US" baseline="0" dirty="0" smtClean="0"/>
                        <a:t> 3=</a:t>
                      </a:r>
                      <a:endParaRPr lang="en-US" dirty="0"/>
                    </a:p>
                  </a:txBody>
                  <a:tcPr/>
                </a:tc>
                <a:tc>
                  <a:txBody>
                    <a:bodyPr/>
                    <a:lstStyle/>
                    <a:p>
                      <a:pPr algn="ctr"/>
                      <a:r>
                        <a:rPr lang="en-US" dirty="0" smtClean="0"/>
                        <a:t>30.20</a:t>
                      </a:r>
                      <a:endParaRPr lang="en-US" dirty="0"/>
                    </a:p>
                  </a:txBody>
                  <a:tcPr/>
                </a:tc>
                <a:tc>
                  <a:txBody>
                    <a:bodyPr/>
                    <a:lstStyle/>
                    <a:p>
                      <a:pPr algn="ctr"/>
                      <a:r>
                        <a:rPr lang="en-US" dirty="0" smtClean="0"/>
                        <a:t>24.54</a:t>
                      </a:r>
                      <a:endParaRPr lang="en-US" dirty="0"/>
                    </a:p>
                  </a:txBody>
                  <a:tcPr/>
                </a:tc>
                <a:tc>
                  <a:txBody>
                    <a:bodyPr/>
                    <a:lstStyle/>
                    <a:p>
                      <a:pPr algn="ctr"/>
                      <a:r>
                        <a:rPr lang="en-US" dirty="0" smtClean="0"/>
                        <a:t>28.36</a:t>
                      </a:r>
                      <a:endParaRPr lang="en-US" dirty="0"/>
                    </a:p>
                  </a:txBody>
                  <a:tcPr/>
                </a:tc>
                <a:tc>
                  <a:txBody>
                    <a:bodyPr/>
                    <a:lstStyle/>
                    <a:p>
                      <a:pPr algn="ctr"/>
                      <a:r>
                        <a:rPr lang="en-US" dirty="0" smtClean="0"/>
                        <a:t>25.88</a:t>
                      </a:r>
                      <a:endParaRPr lang="en-US" dirty="0"/>
                    </a:p>
                  </a:txBody>
                  <a:tcPr/>
                </a:tc>
                <a:tc>
                  <a:txBody>
                    <a:bodyPr/>
                    <a:lstStyle/>
                    <a:p>
                      <a:pPr algn="ctr"/>
                      <a:r>
                        <a:rPr lang="en-US" dirty="0" smtClean="0"/>
                        <a:t>26.32</a:t>
                      </a:r>
                      <a:endParaRPr lang="en-US" dirty="0"/>
                    </a:p>
                  </a:txBody>
                  <a:tcPr/>
                </a:tc>
                <a:tc>
                  <a:txBody>
                    <a:bodyPr/>
                    <a:lstStyle/>
                    <a:p>
                      <a:pPr algn="ctr"/>
                      <a:r>
                        <a:rPr lang="en-US" dirty="0" smtClean="0"/>
                        <a:t>27.41</a:t>
                      </a:r>
                      <a:endParaRPr lang="en-US" dirty="0"/>
                    </a:p>
                  </a:txBody>
                  <a:tcPr/>
                </a:tc>
                <a:tc>
                  <a:txBody>
                    <a:bodyPr/>
                    <a:lstStyle/>
                    <a:p>
                      <a:pPr algn="ctr"/>
                      <a:r>
                        <a:rPr lang="en-US" dirty="0" smtClean="0"/>
                        <a:t>26.53</a:t>
                      </a:r>
                      <a:endParaRPr lang="en-US" dirty="0"/>
                    </a:p>
                  </a:txBody>
                  <a:tcPr/>
                </a:tc>
                <a:extLst>
                  <a:ext uri="{0D108BD9-81ED-4DB2-BD59-A6C34878D82A}">
                    <a16:rowId xmlns:a16="http://schemas.microsoft.com/office/drawing/2014/main" val="4208960053"/>
                  </a:ext>
                </a:extLst>
              </a:tr>
            </a:tbl>
          </a:graphicData>
        </a:graphic>
      </p:graphicFrame>
    </p:spTree>
    <p:extLst>
      <p:ext uri="{BB962C8B-B14F-4D97-AF65-F5344CB8AC3E}">
        <p14:creationId xmlns:p14="http://schemas.microsoft.com/office/powerpoint/2010/main" val="3779820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991600" cy="4956948"/>
          </a:xfrm>
        </p:spPr>
        <p:txBody>
          <a:bodyPr vert="horz" lIns="0" tIns="0" rIns="0" bIns="0" rtlCol="0">
            <a:noAutofit/>
          </a:bodyPr>
          <a:lstStyle/>
          <a:p>
            <a:pPr marL="0" lvl="1" indent="0">
              <a:spcBef>
                <a:spcPts val="750"/>
              </a:spcBef>
              <a:buNone/>
            </a:pPr>
            <a:endParaRPr lang="en-US" sz="4400" dirty="0"/>
          </a:p>
          <a:p>
            <a:pPr marL="285750" lvl="1" indent="-285750">
              <a:spcBef>
                <a:spcPts val="750"/>
              </a:spcBef>
            </a:pPr>
            <a:r>
              <a:rPr lang="en-US" sz="2400" dirty="0" smtClean="0"/>
              <a:t>Quality Inn</a:t>
            </a:r>
          </a:p>
          <a:p>
            <a:pPr marL="712455" lvl="2" indent="-285750">
              <a:spcBef>
                <a:spcPts val="750"/>
              </a:spcBef>
            </a:pPr>
            <a:r>
              <a:rPr lang="en-US" sz="1800" dirty="0" smtClean="0"/>
              <a:t>April 2020 it was announced the Quality Inn in SeaTac would begin operating as a homeless shelter</a:t>
            </a:r>
          </a:p>
          <a:p>
            <a:pPr marL="712455" lvl="2" indent="-285750">
              <a:spcBef>
                <a:spcPts val="750"/>
              </a:spcBef>
            </a:pPr>
            <a:r>
              <a:rPr lang="en-US" sz="1800" dirty="0" smtClean="0"/>
              <a:t>Significant jump in crime in the area from when it was a hotel </a:t>
            </a:r>
          </a:p>
          <a:p>
            <a:pPr marL="712455" lvl="2" indent="-285750">
              <a:spcBef>
                <a:spcPts val="750"/>
              </a:spcBef>
            </a:pPr>
            <a:endParaRPr lang="en-US" sz="1800" dirty="0" smtClean="0"/>
          </a:p>
          <a:p>
            <a:pPr marL="285750" lvl="1" indent="-285750">
              <a:spcBef>
                <a:spcPts val="750"/>
              </a:spcBef>
            </a:pPr>
            <a:r>
              <a:rPr lang="en-US" sz="2400" dirty="0" smtClean="0"/>
              <a:t>Sleep Inn </a:t>
            </a:r>
          </a:p>
          <a:p>
            <a:pPr marL="712455" lvl="2" indent="-285750">
              <a:spcBef>
                <a:spcPts val="750"/>
              </a:spcBef>
            </a:pPr>
            <a:r>
              <a:rPr lang="en-US" sz="1800" dirty="0" smtClean="0"/>
              <a:t>January 1, 2021 residents of shelter relocated to Sleep Inn from Quality Inn</a:t>
            </a:r>
          </a:p>
          <a:p>
            <a:pPr marL="712455" lvl="2" indent="-285750">
              <a:spcBef>
                <a:spcPts val="750"/>
              </a:spcBef>
            </a:pPr>
            <a:r>
              <a:rPr lang="en-US" sz="1800" dirty="0" smtClean="0"/>
              <a:t>Lease is supposed to be until mid-year</a:t>
            </a:r>
          </a:p>
          <a:p>
            <a:pPr marL="712455" lvl="2" indent="-285750">
              <a:spcBef>
                <a:spcPts val="750"/>
              </a:spcBef>
            </a:pPr>
            <a:r>
              <a:rPr lang="en-US" sz="1800" dirty="0" smtClean="0"/>
              <a:t>Calls up 300+% from last year at the same location, for same time period (Jan/Feb)</a:t>
            </a:r>
          </a:p>
          <a:p>
            <a:pPr marL="712455" lvl="2" indent="-285750">
              <a:spcBef>
                <a:spcPts val="750"/>
              </a:spcBef>
            </a:pPr>
            <a:endParaRPr lang="en-US" sz="1800" dirty="0" smtClean="0"/>
          </a:p>
          <a:p>
            <a:pPr marL="712455" lvl="2" indent="-285750">
              <a:spcBef>
                <a:spcPts val="750"/>
              </a:spcBef>
            </a:pPr>
            <a:endParaRPr lang="en-US" sz="1800" dirty="0"/>
          </a:p>
          <a:p>
            <a:pPr marL="712455" lvl="2" indent="-285750">
              <a:spcBef>
                <a:spcPts val="750"/>
              </a:spcBef>
            </a:pPr>
            <a:r>
              <a:rPr lang="en-US" sz="1800" dirty="0" smtClean="0"/>
              <a:t>Visible increase in Panhandling in the medians and corners of major intersections</a:t>
            </a:r>
            <a:endParaRPr lang="en-US" sz="1800" dirty="0"/>
          </a:p>
        </p:txBody>
      </p:sp>
      <p:grpSp>
        <p:nvGrpSpPr>
          <p:cNvPr id="15" name="Group 14"/>
          <p:cNvGrpSpPr/>
          <p:nvPr/>
        </p:nvGrpSpPr>
        <p:grpSpPr>
          <a:xfrm>
            <a:off x="0" y="5748831"/>
            <a:ext cx="9144000" cy="655066"/>
            <a:chOff x="0" y="5748831"/>
            <a:chExt cx="9144000" cy="655066"/>
          </a:xfrm>
        </p:grpSpPr>
        <p:grpSp>
          <p:nvGrpSpPr>
            <p:cNvPr id="16" name="Group 15"/>
            <p:cNvGrpSpPr/>
            <p:nvPr/>
          </p:nvGrpSpPr>
          <p:grpSpPr>
            <a:xfrm>
              <a:off x="0" y="5993864"/>
              <a:ext cx="9144000" cy="410033"/>
              <a:chOff x="0" y="5993864"/>
              <a:chExt cx="9144000" cy="410033"/>
            </a:xfrm>
          </p:grpSpPr>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9" name="Picture 18"/>
              <p:cNvPicPr>
                <a:picLocks noChangeAspect="1"/>
              </p:cNvPicPr>
              <p:nvPr/>
            </p:nvPicPr>
            <p:blipFill>
              <a:blip r:embed="rId5"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7" name="Picture 16" descr="\\data02\data\_InterDepartment\Logos\LogosCityofSeaTacForInHouseUse\Full Color\City of SeaTac clear Logo RGB_est.tif"/>
            <p:cNvPicPr>
              <a:picLocks noChangeAspect="1" noChangeArrowheads="1"/>
            </p:cNvPicPr>
            <p:nvPr/>
          </p:nvPicPr>
          <p:blipFill>
            <a:blip r:embed="rId6" cstate="print"/>
            <a:srcRect/>
            <a:stretch>
              <a:fillRect/>
            </a:stretch>
          </p:blipFill>
          <p:spPr bwMode="auto">
            <a:xfrm>
              <a:off x="8131098" y="5748831"/>
              <a:ext cx="762000" cy="601134"/>
            </a:xfrm>
            <a:prstGeom prst="rect">
              <a:avLst/>
            </a:prstGeom>
            <a:noFill/>
          </p:spPr>
        </p:pic>
      </p:gr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71" y="0"/>
            <a:ext cx="9144000" cy="914400"/>
          </a:xfrm>
          <a:prstGeom prst="rect">
            <a:avLst/>
          </a:prstGeom>
        </p:spPr>
      </p:pic>
      <p:sp>
        <p:nvSpPr>
          <p:cNvPr id="2" name="TextBox 1"/>
          <p:cNvSpPr txBox="1"/>
          <p:nvPr/>
        </p:nvSpPr>
        <p:spPr>
          <a:xfrm>
            <a:off x="0" y="283161"/>
            <a:ext cx="9144000" cy="400110"/>
          </a:xfrm>
          <a:prstGeom prst="rect">
            <a:avLst/>
          </a:prstGeom>
          <a:noFill/>
        </p:spPr>
        <p:txBody>
          <a:bodyPr wrap="square" rtlCol="0">
            <a:spAutoFit/>
          </a:bodyPr>
          <a:lstStyle/>
          <a:p>
            <a:pPr algn="ctr"/>
            <a:r>
              <a:rPr lang="en-US" sz="2000" b="1" dirty="0" smtClean="0">
                <a:solidFill>
                  <a:schemeClr val="bg1"/>
                </a:solidFill>
              </a:rPr>
              <a:t>KING </a:t>
            </a:r>
            <a:r>
              <a:rPr lang="en-US" sz="2000" b="1" dirty="0">
                <a:solidFill>
                  <a:schemeClr val="bg1"/>
                </a:solidFill>
              </a:rPr>
              <a:t>COUNTY </a:t>
            </a:r>
            <a:r>
              <a:rPr lang="en-US" sz="2000" b="1" dirty="0" smtClean="0">
                <a:solidFill>
                  <a:schemeClr val="bg1"/>
                </a:solidFill>
              </a:rPr>
              <a:t>DE-INTENSIFICATION SHELTERS IN SEATAC</a:t>
            </a:r>
            <a:endParaRPr lang="en-US" sz="2000" b="1" dirty="0">
              <a:solidFill>
                <a:schemeClr val="bg1"/>
              </a:solidFill>
            </a:endParaRPr>
          </a:p>
        </p:txBody>
      </p:sp>
    </p:spTree>
    <p:extLst>
      <p:ext uri="{BB962C8B-B14F-4D97-AF65-F5344CB8AC3E}">
        <p14:creationId xmlns:p14="http://schemas.microsoft.com/office/powerpoint/2010/main" val="1434236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70145"/>
            <a:ext cx="8229600" cy="4956948"/>
          </a:xfrm>
        </p:spPr>
        <p:txBody>
          <a:bodyPr vert="horz" lIns="0" tIns="0" rIns="0" bIns="0" rtlCol="0">
            <a:noAutofit/>
          </a:bodyPr>
          <a:lstStyle/>
          <a:p>
            <a:pPr marL="0" lvl="1" indent="0">
              <a:spcBef>
                <a:spcPts val="750"/>
              </a:spcBef>
              <a:buNone/>
            </a:pPr>
            <a:endParaRPr lang="en-US" sz="2000" dirty="0"/>
          </a:p>
          <a:p>
            <a:pPr marL="285750" lvl="1" indent="-285750">
              <a:spcBef>
                <a:spcPts val="750"/>
              </a:spcBef>
            </a:pPr>
            <a:r>
              <a:rPr lang="en-US" sz="1800" dirty="0" smtClean="0"/>
              <a:t>Violent Crimes (first </a:t>
            </a:r>
            <a:r>
              <a:rPr lang="en-US" sz="1800" dirty="0"/>
              <a:t>six months of </a:t>
            </a:r>
            <a:r>
              <a:rPr lang="en-US" sz="1800" dirty="0" smtClean="0"/>
              <a:t>2020 vs </a:t>
            </a:r>
            <a:r>
              <a:rPr lang="en-US" sz="1800" dirty="0"/>
              <a:t>first six months of </a:t>
            </a:r>
            <a:r>
              <a:rPr lang="en-US" sz="1800" dirty="0" smtClean="0"/>
              <a:t>2019)</a:t>
            </a:r>
          </a:p>
          <a:p>
            <a:pPr marL="712455" lvl="2" indent="-285750">
              <a:spcBef>
                <a:spcPts val="750"/>
              </a:spcBef>
            </a:pPr>
            <a:r>
              <a:rPr lang="en-US" sz="1800" dirty="0" smtClean="0"/>
              <a:t>Rape </a:t>
            </a:r>
            <a:r>
              <a:rPr lang="en-US" sz="1800" dirty="0"/>
              <a:t>offenses decreased </a:t>
            </a:r>
            <a:r>
              <a:rPr lang="en-US" sz="1800" dirty="0" smtClean="0"/>
              <a:t>17.8%</a:t>
            </a:r>
          </a:p>
          <a:p>
            <a:pPr marL="712455" lvl="2" indent="-285750">
              <a:spcBef>
                <a:spcPts val="750"/>
              </a:spcBef>
            </a:pPr>
            <a:r>
              <a:rPr lang="en-US" sz="1800" dirty="0"/>
              <a:t>R</a:t>
            </a:r>
            <a:r>
              <a:rPr lang="en-US" sz="1800" dirty="0" smtClean="0"/>
              <a:t>obbery </a:t>
            </a:r>
            <a:r>
              <a:rPr lang="en-US" sz="1800" dirty="0"/>
              <a:t>offenses were down </a:t>
            </a:r>
            <a:r>
              <a:rPr lang="en-US" sz="1800" dirty="0" smtClean="0"/>
              <a:t>7.1%</a:t>
            </a:r>
          </a:p>
          <a:p>
            <a:pPr marL="712455" lvl="2" indent="-285750">
              <a:spcBef>
                <a:spcPts val="750"/>
              </a:spcBef>
            </a:pPr>
            <a:r>
              <a:rPr lang="en-US" sz="1800" dirty="0">
                <a:solidFill>
                  <a:srgbClr val="FF0000"/>
                </a:solidFill>
              </a:rPr>
              <a:t>M</a:t>
            </a:r>
            <a:r>
              <a:rPr lang="en-US" sz="1800" dirty="0" smtClean="0">
                <a:solidFill>
                  <a:srgbClr val="FF0000"/>
                </a:solidFill>
              </a:rPr>
              <a:t>urder </a:t>
            </a:r>
            <a:r>
              <a:rPr lang="en-US" sz="1800" dirty="0">
                <a:solidFill>
                  <a:srgbClr val="FF0000"/>
                </a:solidFill>
              </a:rPr>
              <a:t>and </a:t>
            </a:r>
            <a:r>
              <a:rPr lang="en-US" sz="1800" dirty="0" smtClean="0">
                <a:solidFill>
                  <a:srgbClr val="FF0000"/>
                </a:solidFill>
              </a:rPr>
              <a:t>non-negligent </a:t>
            </a:r>
            <a:r>
              <a:rPr lang="en-US" sz="1800" dirty="0">
                <a:solidFill>
                  <a:srgbClr val="FF0000"/>
                </a:solidFill>
              </a:rPr>
              <a:t>manslaughter offenses increased 14.8</a:t>
            </a:r>
            <a:r>
              <a:rPr lang="en-US" sz="1800" dirty="0" smtClean="0">
                <a:solidFill>
                  <a:srgbClr val="FF0000"/>
                </a:solidFill>
              </a:rPr>
              <a:t>%</a:t>
            </a:r>
          </a:p>
          <a:p>
            <a:pPr marL="712455" lvl="2" indent="-285750">
              <a:spcBef>
                <a:spcPts val="750"/>
              </a:spcBef>
            </a:pPr>
            <a:r>
              <a:rPr lang="en-US" sz="1800" dirty="0">
                <a:solidFill>
                  <a:srgbClr val="FF0000"/>
                </a:solidFill>
              </a:rPr>
              <a:t>A</a:t>
            </a:r>
            <a:r>
              <a:rPr lang="en-US" sz="1800" dirty="0" smtClean="0">
                <a:solidFill>
                  <a:srgbClr val="FF0000"/>
                </a:solidFill>
              </a:rPr>
              <a:t>ggravated </a:t>
            </a:r>
            <a:r>
              <a:rPr lang="en-US" sz="1800" dirty="0">
                <a:solidFill>
                  <a:srgbClr val="FF0000"/>
                </a:solidFill>
              </a:rPr>
              <a:t>assault offenses were up 4.6</a:t>
            </a:r>
            <a:r>
              <a:rPr lang="en-US" sz="1800" dirty="0" smtClean="0">
                <a:solidFill>
                  <a:srgbClr val="FF0000"/>
                </a:solidFill>
              </a:rPr>
              <a:t>%.</a:t>
            </a:r>
          </a:p>
          <a:p>
            <a:pPr marL="712455" lvl="2" indent="-285750">
              <a:spcBef>
                <a:spcPts val="750"/>
              </a:spcBef>
            </a:pPr>
            <a:endParaRPr lang="en-US" sz="1800" dirty="0" smtClean="0"/>
          </a:p>
          <a:p>
            <a:pPr marL="285750" lvl="1" indent="-285750">
              <a:spcBef>
                <a:spcPts val="750"/>
              </a:spcBef>
            </a:pPr>
            <a:r>
              <a:rPr lang="en-US" sz="1800" dirty="0"/>
              <a:t>Property Crimes (first six months of 2020 vs first six months of 2019)</a:t>
            </a:r>
          </a:p>
          <a:p>
            <a:pPr marL="712455" lvl="2" indent="-285750">
              <a:spcBef>
                <a:spcPts val="750"/>
              </a:spcBef>
            </a:pPr>
            <a:r>
              <a:rPr lang="en-US" sz="1800" dirty="0"/>
              <a:t>O</a:t>
            </a:r>
            <a:r>
              <a:rPr lang="en-US" sz="1800" dirty="0" smtClean="0"/>
              <a:t>ffenses </a:t>
            </a:r>
            <a:r>
              <a:rPr lang="en-US" sz="1800" dirty="0"/>
              <a:t>declined 7.8</a:t>
            </a:r>
            <a:r>
              <a:rPr lang="en-US" sz="1800" dirty="0" smtClean="0"/>
              <a:t>%</a:t>
            </a:r>
          </a:p>
          <a:p>
            <a:pPr marL="712455" lvl="2" indent="-285750">
              <a:spcBef>
                <a:spcPts val="750"/>
              </a:spcBef>
            </a:pPr>
            <a:r>
              <a:rPr lang="en-US" sz="1800" dirty="0" smtClean="0"/>
              <a:t>Larceny </a:t>
            </a:r>
            <a:r>
              <a:rPr lang="en-US" sz="1800" dirty="0"/>
              <a:t>thefts were down </a:t>
            </a:r>
            <a:r>
              <a:rPr lang="en-US" sz="1800" dirty="0" smtClean="0"/>
              <a:t>9.9%</a:t>
            </a:r>
          </a:p>
          <a:p>
            <a:pPr marL="712455" lvl="2" indent="-285750">
              <a:spcBef>
                <a:spcPts val="750"/>
              </a:spcBef>
            </a:pPr>
            <a:r>
              <a:rPr lang="en-US" sz="1800" dirty="0"/>
              <a:t>B</a:t>
            </a:r>
            <a:r>
              <a:rPr lang="en-US" sz="1800" dirty="0" smtClean="0"/>
              <a:t>urglaries </a:t>
            </a:r>
            <a:r>
              <a:rPr lang="en-US" sz="1800" dirty="0"/>
              <a:t>decreased </a:t>
            </a:r>
            <a:r>
              <a:rPr lang="en-US" sz="1800" dirty="0" smtClean="0"/>
              <a:t>7.8%</a:t>
            </a:r>
          </a:p>
          <a:p>
            <a:pPr marL="712455" lvl="2" indent="-285750">
              <a:spcBef>
                <a:spcPts val="750"/>
              </a:spcBef>
            </a:pPr>
            <a:r>
              <a:rPr lang="en-US" sz="1800" dirty="0" smtClean="0"/>
              <a:t>Motor </a:t>
            </a:r>
            <a:r>
              <a:rPr lang="en-US" sz="1800" dirty="0"/>
              <a:t>vehicle thefts increased 6.2</a:t>
            </a:r>
            <a:r>
              <a:rPr lang="en-US" sz="1800" dirty="0" smtClean="0"/>
              <a:t>%.</a:t>
            </a:r>
          </a:p>
          <a:p>
            <a:pPr marL="712455" lvl="2" indent="-285750">
              <a:spcBef>
                <a:spcPts val="750"/>
              </a:spcBef>
            </a:pPr>
            <a:endParaRPr lang="en-US" sz="1800" dirty="0" smtClean="0"/>
          </a:p>
          <a:p>
            <a:pPr marL="285750" lvl="1" indent="-285750">
              <a:spcBef>
                <a:spcPts val="750"/>
              </a:spcBef>
            </a:pPr>
            <a:endParaRPr lang="en-US" sz="1800" dirty="0"/>
          </a:p>
          <a:p>
            <a:pPr marL="285750" lvl="1" indent="-285750">
              <a:spcBef>
                <a:spcPts val="750"/>
              </a:spcBef>
            </a:pPr>
            <a:endParaRPr lang="en-US" sz="1800" dirty="0" smtClean="0"/>
          </a:p>
          <a:p>
            <a:pPr marL="285750" lvl="1" indent="-285750">
              <a:spcBef>
                <a:spcPts val="750"/>
              </a:spcBef>
            </a:pPr>
            <a:endParaRPr lang="en-US" sz="1800" dirty="0"/>
          </a:p>
          <a:p>
            <a:pPr marL="285750" lvl="1" indent="-285750">
              <a:spcBef>
                <a:spcPts val="750"/>
              </a:spcBef>
            </a:pPr>
            <a:endParaRPr lang="en-US" sz="1800" dirty="0" smtClean="0"/>
          </a:p>
          <a:p>
            <a:pPr marL="285750" lvl="1" indent="-285750">
              <a:spcBef>
                <a:spcPts val="750"/>
              </a:spcBef>
            </a:pPr>
            <a:endParaRPr lang="en-US" sz="1800" dirty="0"/>
          </a:p>
          <a:p>
            <a:pPr marL="285750" lvl="1" indent="-285750">
              <a:spcBef>
                <a:spcPts val="750"/>
              </a:spcBef>
            </a:pPr>
            <a:endParaRPr lang="en-US" sz="1800" dirty="0" smtClean="0"/>
          </a:p>
          <a:p>
            <a:pPr marL="285750" lvl="1" indent="-285750">
              <a:spcBef>
                <a:spcPts val="750"/>
              </a:spcBef>
            </a:pPr>
            <a:endParaRPr lang="en-US" sz="1800" dirty="0"/>
          </a:p>
          <a:p>
            <a:pPr marL="285750" lvl="1" indent="-285750">
              <a:spcBef>
                <a:spcPts val="750"/>
              </a:spcBef>
            </a:pPr>
            <a:r>
              <a:rPr lang="en-US" sz="1800" dirty="0" smtClean="0"/>
              <a:t>FBI National Press Release </a:t>
            </a:r>
            <a:endParaRPr lang="en-US" sz="1800" dirty="0"/>
          </a:p>
        </p:txBody>
      </p:sp>
      <p:grpSp>
        <p:nvGrpSpPr>
          <p:cNvPr id="15" name="Group 14"/>
          <p:cNvGrpSpPr/>
          <p:nvPr/>
        </p:nvGrpSpPr>
        <p:grpSpPr>
          <a:xfrm>
            <a:off x="0" y="5748831"/>
            <a:ext cx="9144000" cy="655066"/>
            <a:chOff x="0" y="5748831"/>
            <a:chExt cx="9144000" cy="655066"/>
          </a:xfrm>
        </p:grpSpPr>
        <p:grpSp>
          <p:nvGrpSpPr>
            <p:cNvPr id="16" name="Group 15"/>
            <p:cNvGrpSpPr/>
            <p:nvPr/>
          </p:nvGrpSpPr>
          <p:grpSpPr>
            <a:xfrm>
              <a:off x="0" y="5993864"/>
              <a:ext cx="9144000" cy="410033"/>
              <a:chOff x="0" y="5993864"/>
              <a:chExt cx="9144000" cy="410033"/>
            </a:xfrm>
          </p:grpSpPr>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9" name="Picture 18"/>
              <p:cNvPicPr>
                <a:picLocks noChangeAspect="1"/>
              </p:cNvPicPr>
              <p:nvPr/>
            </p:nvPicPr>
            <p:blipFill>
              <a:blip r:embed="rId5"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7" name="Picture 16" descr="\\data02\data\_InterDepartment\Logos\LogosCityofSeaTacForInHouseUse\Full Color\City of SeaTac clear Logo RGB_est.tif"/>
            <p:cNvPicPr>
              <a:picLocks noChangeAspect="1" noChangeArrowheads="1"/>
            </p:cNvPicPr>
            <p:nvPr/>
          </p:nvPicPr>
          <p:blipFill>
            <a:blip r:embed="rId6" cstate="print"/>
            <a:srcRect/>
            <a:stretch>
              <a:fillRect/>
            </a:stretch>
          </p:blipFill>
          <p:spPr bwMode="auto">
            <a:xfrm>
              <a:off x="8131098" y="5748831"/>
              <a:ext cx="762000" cy="601134"/>
            </a:xfrm>
            <a:prstGeom prst="rect">
              <a:avLst/>
            </a:prstGeom>
            <a:noFill/>
          </p:spPr>
        </p:pic>
      </p:gr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71" y="0"/>
            <a:ext cx="9144000" cy="914400"/>
          </a:xfrm>
          <a:prstGeom prst="rect">
            <a:avLst/>
          </a:prstGeom>
        </p:spPr>
      </p:pic>
      <p:sp>
        <p:nvSpPr>
          <p:cNvPr id="2" name="TextBox 1"/>
          <p:cNvSpPr txBox="1"/>
          <p:nvPr/>
        </p:nvSpPr>
        <p:spPr>
          <a:xfrm>
            <a:off x="0" y="252977"/>
            <a:ext cx="9144000" cy="400110"/>
          </a:xfrm>
          <a:prstGeom prst="rect">
            <a:avLst/>
          </a:prstGeom>
          <a:noFill/>
        </p:spPr>
        <p:txBody>
          <a:bodyPr wrap="square" rtlCol="0">
            <a:spAutoFit/>
          </a:bodyPr>
          <a:lstStyle/>
          <a:p>
            <a:pPr algn="ctr"/>
            <a:r>
              <a:rPr lang="en-US" sz="2000" b="1" dirty="0" smtClean="0">
                <a:solidFill>
                  <a:schemeClr val="bg1"/>
                </a:solidFill>
              </a:rPr>
              <a:t>NATIONAL CRIME TRENDS FIRST 6 MONTHS OF 2020</a:t>
            </a:r>
            <a:endParaRPr lang="en-US" sz="2000" b="1" dirty="0">
              <a:solidFill>
                <a:schemeClr val="bg1"/>
              </a:solidFill>
            </a:endParaRPr>
          </a:p>
        </p:txBody>
      </p:sp>
    </p:spTree>
    <p:extLst>
      <p:ext uri="{BB962C8B-B14F-4D97-AF65-F5344CB8AC3E}">
        <p14:creationId xmlns:p14="http://schemas.microsoft.com/office/powerpoint/2010/main" val="3093332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5748831"/>
            <a:ext cx="9144000" cy="655066"/>
            <a:chOff x="0" y="5748831"/>
            <a:chExt cx="9144000" cy="655066"/>
          </a:xfrm>
        </p:grpSpPr>
        <p:grpSp>
          <p:nvGrpSpPr>
            <p:cNvPr id="16" name="Group 15"/>
            <p:cNvGrpSpPr/>
            <p:nvPr/>
          </p:nvGrpSpPr>
          <p:grpSpPr>
            <a:xfrm>
              <a:off x="0" y="5993864"/>
              <a:ext cx="9144000" cy="410033"/>
              <a:chOff x="0" y="5993864"/>
              <a:chExt cx="9144000" cy="410033"/>
            </a:xfrm>
          </p:grpSpPr>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9" name="Picture 18"/>
              <p:cNvPicPr>
                <a:picLocks noChangeAspect="1"/>
              </p:cNvPicPr>
              <p:nvPr/>
            </p:nvPicPr>
            <p:blipFill>
              <a:blip r:embed="rId5"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7" name="Picture 16" descr="\\data02\data\_InterDepartment\Logos\LogosCityofSeaTacForInHouseUse\Full Color\City of SeaTac clear Logo RGB_est.tif"/>
            <p:cNvPicPr>
              <a:picLocks noChangeAspect="1" noChangeArrowheads="1"/>
            </p:cNvPicPr>
            <p:nvPr/>
          </p:nvPicPr>
          <p:blipFill>
            <a:blip r:embed="rId6" cstate="print"/>
            <a:srcRect/>
            <a:stretch>
              <a:fillRect/>
            </a:stretch>
          </p:blipFill>
          <p:spPr bwMode="auto">
            <a:xfrm>
              <a:off x="8131098" y="5748831"/>
              <a:ext cx="762000" cy="601134"/>
            </a:xfrm>
            <a:prstGeom prst="rect">
              <a:avLst/>
            </a:prstGeom>
            <a:noFill/>
          </p:spPr>
        </p:pic>
      </p:gr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71" y="0"/>
            <a:ext cx="9144000" cy="914400"/>
          </a:xfrm>
          <a:prstGeom prst="rect">
            <a:avLst/>
          </a:prstGeom>
        </p:spPr>
      </p:pic>
      <p:pic>
        <p:nvPicPr>
          <p:cNvPr id="10" name="Picture 9"/>
          <p:cNvPicPr>
            <a:picLocks noChangeAspect="1"/>
          </p:cNvPicPr>
          <p:nvPr/>
        </p:nvPicPr>
        <p:blipFill>
          <a:blip r:embed="rId8"/>
          <a:stretch>
            <a:fillRect/>
          </a:stretch>
        </p:blipFill>
        <p:spPr>
          <a:xfrm>
            <a:off x="228600" y="2321412"/>
            <a:ext cx="8725444" cy="2215176"/>
          </a:xfrm>
          <a:prstGeom prst="rect">
            <a:avLst/>
          </a:prstGeom>
        </p:spPr>
      </p:pic>
      <p:sp>
        <p:nvSpPr>
          <p:cNvPr id="11" name="TextBox 10"/>
          <p:cNvSpPr txBox="1"/>
          <p:nvPr/>
        </p:nvSpPr>
        <p:spPr>
          <a:xfrm>
            <a:off x="1739265" y="103257"/>
            <a:ext cx="5704114" cy="707886"/>
          </a:xfrm>
          <a:prstGeom prst="rect">
            <a:avLst/>
          </a:prstGeom>
          <a:noFill/>
        </p:spPr>
        <p:txBody>
          <a:bodyPr wrap="square" rtlCol="0">
            <a:spAutoFit/>
          </a:bodyPr>
          <a:lstStyle/>
          <a:p>
            <a:pPr algn="ctr"/>
            <a:r>
              <a:rPr lang="en-US" sz="2000" b="1" dirty="0" smtClean="0">
                <a:solidFill>
                  <a:schemeClr val="bg1"/>
                </a:solidFill>
              </a:rPr>
              <a:t>TRI COUNTY COMPARISON OF CRIME RATES </a:t>
            </a:r>
          </a:p>
          <a:p>
            <a:pPr algn="ctr"/>
            <a:r>
              <a:rPr lang="en-US" sz="2000" b="1" dirty="0" smtClean="0">
                <a:solidFill>
                  <a:schemeClr val="bg1"/>
                </a:solidFill>
              </a:rPr>
              <a:t>FIRST 6 MONTHS OF BOTH 2019 AND 2020</a:t>
            </a:r>
            <a:endParaRPr lang="en-US" sz="2000" b="1" dirty="0">
              <a:solidFill>
                <a:schemeClr val="bg1"/>
              </a:solidFill>
            </a:endParaRPr>
          </a:p>
        </p:txBody>
      </p:sp>
      <p:sp>
        <p:nvSpPr>
          <p:cNvPr id="2" name="Down Arrow 1"/>
          <p:cNvSpPr/>
          <p:nvPr/>
        </p:nvSpPr>
        <p:spPr>
          <a:xfrm>
            <a:off x="6400800" y="3429000"/>
            <a:ext cx="228600" cy="2285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p Arrow 2"/>
          <p:cNvSpPr/>
          <p:nvPr/>
        </p:nvSpPr>
        <p:spPr>
          <a:xfrm>
            <a:off x="7407674" y="3435095"/>
            <a:ext cx="212326" cy="22250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8398274" y="3428999"/>
            <a:ext cx="228600" cy="2285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6400800" y="3868494"/>
            <a:ext cx="228600" cy="2285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8398274" y="3868493"/>
            <a:ext cx="228600" cy="2285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6400800" y="4238068"/>
            <a:ext cx="228600" cy="2285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8405226" y="4238068"/>
            <a:ext cx="228600" cy="2285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 Arrow 22"/>
          <p:cNvSpPr/>
          <p:nvPr/>
        </p:nvSpPr>
        <p:spPr>
          <a:xfrm>
            <a:off x="7407674" y="3846186"/>
            <a:ext cx="212326" cy="22250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a:off x="7420801" y="4226753"/>
            <a:ext cx="212326" cy="22250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5388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5748831"/>
            <a:ext cx="9144000" cy="655066"/>
            <a:chOff x="0" y="5748831"/>
            <a:chExt cx="9144000" cy="655066"/>
          </a:xfrm>
        </p:grpSpPr>
        <p:grpSp>
          <p:nvGrpSpPr>
            <p:cNvPr id="16" name="Group 15"/>
            <p:cNvGrpSpPr/>
            <p:nvPr/>
          </p:nvGrpSpPr>
          <p:grpSpPr>
            <a:xfrm>
              <a:off x="0" y="5993864"/>
              <a:ext cx="9144000" cy="410033"/>
              <a:chOff x="0" y="5993864"/>
              <a:chExt cx="9144000" cy="410033"/>
            </a:xfrm>
          </p:grpSpPr>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9" name="Picture 18"/>
              <p:cNvPicPr>
                <a:picLocks noChangeAspect="1"/>
              </p:cNvPicPr>
              <p:nvPr/>
            </p:nvPicPr>
            <p:blipFill>
              <a:blip r:embed="rId5"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7" name="Picture 16" descr="\\data02\data\_InterDepartment\Logos\LogosCityofSeaTacForInHouseUse\Full Color\City of SeaTac clear Logo RGB_est.tif"/>
            <p:cNvPicPr>
              <a:picLocks noChangeAspect="1" noChangeArrowheads="1"/>
            </p:cNvPicPr>
            <p:nvPr/>
          </p:nvPicPr>
          <p:blipFill>
            <a:blip r:embed="rId6" cstate="print"/>
            <a:srcRect/>
            <a:stretch>
              <a:fillRect/>
            </a:stretch>
          </p:blipFill>
          <p:spPr bwMode="auto">
            <a:xfrm>
              <a:off x="8131098" y="5748831"/>
              <a:ext cx="762000" cy="601134"/>
            </a:xfrm>
            <a:prstGeom prst="rect">
              <a:avLst/>
            </a:prstGeom>
            <a:noFill/>
          </p:spPr>
        </p:pic>
      </p:gr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71" y="0"/>
            <a:ext cx="9144000" cy="914400"/>
          </a:xfrm>
          <a:prstGeom prst="rect">
            <a:avLst/>
          </a:prstGeom>
        </p:spPr>
      </p:pic>
      <p:sp>
        <p:nvSpPr>
          <p:cNvPr id="4" name="Content Placeholder 3"/>
          <p:cNvSpPr>
            <a:spLocks noGrp="1"/>
          </p:cNvSpPr>
          <p:nvPr>
            <p:ph idx="1"/>
          </p:nvPr>
        </p:nvSpPr>
        <p:spPr>
          <a:xfrm>
            <a:off x="0" y="1345283"/>
            <a:ext cx="9144000" cy="4850766"/>
          </a:xfrm>
        </p:spPr>
        <p:txBody>
          <a:bodyPr/>
          <a:lstStyle/>
          <a:p>
            <a:r>
              <a:rPr lang="en-US" sz="1800" dirty="0"/>
              <a:t>2020 had the highest number of Seattle homicides in 26 </a:t>
            </a:r>
            <a:r>
              <a:rPr lang="en-US" sz="1800" dirty="0" smtClean="0"/>
              <a:t>years-</a:t>
            </a:r>
            <a:r>
              <a:rPr lang="en-US" sz="1800" u="sng" dirty="0" smtClean="0"/>
              <a:t>King 5</a:t>
            </a:r>
            <a:r>
              <a:rPr lang="en-US" sz="1800" dirty="0" smtClean="0"/>
              <a:t>, January 12, 2021</a:t>
            </a:r>
          </a:p>
          <a:p>
            <a:pPr lvl="1"/>
            <a:r>
              <a:rPr lang="en-US" sz="1800" dirty="0"/>
              <a:t>A sharp rise in murders across the country is alarming police departments, including in </a:t>
            </a:r>
            <a:r>
              <a:rPr lang="en-US" sz="1800" dirty="0" smtClean="0"/>
              <a:t>Seattle</a:t>
            </a:r>
          </a:p>
          <a:p>
            <a:pPr lvl="1"/>
            <a:endParaRPr lang="en-US" sz="1800" dirty="0" smtClean="0"/>
          </a:p>
          <a:p>
            <a:r>
              <a:rPr lang="en-US" sz="1800" dirty="0" smtClean="0"/>
              <a:t>Murders </a:t>
            </a:r>
            <a:r>
              <a:rPr lang="en-US" sz="1800" dirty="0"/>
              <a:t>skyrocketed in many major U.S. cities in 2020, increasing by nearly 37 percent over 2019’s total in a collection of 57 large jurisdictions. The rise was much larger in some places, such as Seattle (74 percent</a:t>
            </a:r>
            <a:r>
              <a:rPr lang="en-US" sz="1800" dirty="0" smtClean="0"/>
              <a:t>)- </a:t>
            </a:r>
            <a:r>
              <a:rPr lang="en-US" sz="1800" u="sng" dirty="0" smtClean="0"/>
              <a:t>Washington Post</a:t>
            </a:r>
            <a:r>
              <a:rPr lang="en-US" sz="1800" dirty="0" smtClean="0"/>
              <a:t>, February 11, 2021</a:t>
            </a:r>
          </a:p>
          <a:p>
            <a:endParaRPr lang="en-US" sz="1800" dirty="0" smtClean="0"/>
          </a:p>
          <a:p>
            <a:r>
              <a:rPr lang="en-US" sz="1800" dirty="0" smtClean="0"/>
              <a:t>(In King County) In </a:t>
            </a:r>
            <a:r>
              <a:rPr lang="en-US" sz="1800" dirty="0"/>
              <a:t>2020 there was a total of 187 rape cases filed; that’s 70 more cases than 2019</a:t>
            </a:r>
            <a:r>
              <a:rPr lang="en-US" sz="1800" dirty="0" smtClean="0"/>
              <a:t>.-</a:t>
            </a:r>
            <a:r>
              <a:rPr lang="en-US" sz="1800" u="sng" dirty="0" smtClean="0"/>
              <a:t>Q13</a:t>
            </a:r>
            <a:r>
              <a:rPr lang="en-US" sz="1800" dirty="0" smtClean="0"/>
              <a:t>, February 4, 2021</a:t>
            </a:r>
          </a:p>
          <a:p>
            <a:endParaRPr lang="en-US" sz="1800" dirty="0" smtClean="0"/>
          </a:p>
          <a:p>
            <a:r>
              <a:rPr lang="en-US" sz="1800" dirty="0"/>
              <a:t>Domestic violence deaths in King County quadrupled this year over </a:t>
            </a:r>
            <a:r>
              <a:rPr lang="en-US" sz="1800" dirty="0" smtClean="0"/>
              <a:t>2019-</a:t>
            </a:r>
            <a:r>
              <a:rPr lang="en-US" sz="1800" u="sng" dirty="0" smtClean="0"/>
              <a:t>King 5</a:t>
            </a:r>
            <a:r>
              <a:rPr lang="en-US" sz="1800" dirty="0" smtClean="0"/>
              <a:t>, October 1, 2020</a:t>
            </a:r>
          </a:p>
          <a:p>
            <a:pPr marL="426705" lvl="1" indent="0">
              <a:buNone/>
            </a:pPr>
            <a:endParaRPr lang="en-US" dirty="0" smtClean="0"/>
          </a:p>
        </p:txBody>
      </p:sp>
      <p:sp>
        <p:nvSpPr>
          <p:cNvPr id="2" name="TextBox 1"/>
          <p:cNvSpPr txBox="1"/>
          <p:nvPr/>
        </p:nvSpPr>
        <p:spPr>
          <a:xfrm>
            <a:off x="0" y="272534"/>
            <a:ext cx="9144000" cy="400110"/>
          </a:xfrm>
          <a:prstGeom prst="rect">
            <a:avLst/>
          </a:prstGeom>
          <a:noFill/>
        </p:spPr>
        <p:txBody>
          <a:bodyPr wrap="square" rtlCol="0">
            <a:spAutoFit/>
          </a:bodyPr>
          <a:lstStyle/>
          <a:p>
            <a:pPr algn="ctr"/>
            <a:r>
              <a:rPr lang="en-US" sz="2000" b="1" dirty="0" smtClean="0">
                <a:solidFill>
                  <a:schemeClr val="bg1"/>
                </a:solidFill>
              </a:rPr>
              <a:t>RISE IN CRIME IN REGION IN 2020 OVER 2019 - NEWS</a:t>
            </a:r>
            <a:endParaRPr lang="en-US" sz="2000" b="1" dirty="0">
              <a:solidFill>
                <a:schemeClr val="bg1"/>
              </a:solidFill>
            </a:endParaRPr>
          </a:p>
        </p:txBody>
      </p:sp>
    </p:spTree>
    <p:extLst>
      <p:ext uri="{BB962C8B-B14F-4D97-AF65-F5344CB8AC3E}">
        <p14:creationId xmlns:p14="http://schemas.microsoft.com/office/powerpoint/2010/main" val="3400943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33" y="25400"/>
            <a:ext cx="9144000" cy="914400"/>
          </a:xfrm>
          <a:prstGeom prst="rect">
            <a:avLst/>
          </a:prstGeom>
        </p:spPr>
      </p:pic>
      <p:sp>
        <p:nvSpPr>
          <p:cNvPr id="23" name="Title 1"/>
          <p:cNvSpPr>
            <a:spLocks noGrp="1"/>
          </p:cNvSpPr>
          <p:nvPr>
            <p:ph type="title"/>
          </p:nvPr>
        </p:nvSpPr>
        <p:spPr>
          <a:xfrm>
            <a:off x="469900" y="310092"/>
            <a:ext cx="7886700" cy="345015"/>
          </a:xfrm>
          <a:noFill/>
        </p:spPr>
        <p:txBody>
          <a:bodyPr>
            <a:noAutofit/>
          </a:bodyPr>
          <a:lstStyle/>
          <a:p>
            <a:pPr marL="457190" lvl="1" algn="ctr">
              <a:spcBef>
                <a:spcPct val="20000"/>
              </a:spcBef>
              <a:defRPr/>
            </a:pPr>
            <a:r>
              <a:rPr lang="en-US" sz="2000" b="1" dirty="0" smtClean="0">
                <a:solidFill>
                  <a:schemeClr val="bg1"/>
                </a:solidFill>
                <a:latin typeface="+mn-lt"/>
              </a:rPr>
              <a:t>FROM KCPAO AND KCSO</a:t>
            </a:r>
            <a:endParaRPr lang="en-US" sz="2000" b="1" dirty="0">
              <a:solidFill>
                <a:schemeClr val="bg1"/>
              </a:solidFill>
              <a:latin typeface="+mn-lt"/>
            </a:endParaRPr>
          </a:p>
        </p:txBody>
      </p:sp>
      <p:sp>
        <p:nvSpPr>
          <p:cNvPr id="2" name="Content Placeholder 1"/>
          <p:cNvSpPr>
            <a:spLocks noGrp="1"/>
          </p:cNvSpPr>
          <p:nvPr>
            <p:ph idx="1"/>
          </p:nvPr>
        </p:nvSpPr>
        <p:spPr>
          <a:xfrm>
            <a:off x="218584" y="1042274"/>
            <a:ext cx="8740698" cy="4520325"/>
          </a:xfrm>
        </p:spPr>
        <p:txBody>
          <a:bodyPr>
            <a:normAutofit fontScale="92500" lnSpcReduction="10000"/>
          </a:bodyPr>
          <a:lstStyle/>
          <a:p>
            <a:r>
              <a:rPr lang="en-US" sz="2000" dirty="0" smtClean="0"/>
              <a:t>KCSO Major Crimes Unit call-outs on pace for record year</a:t>
            </a:r>
          </a:p>
          <a:p>
            <a:endParaRPr lang="en-US" sz="1800" dirty="0"/>
          </a:p>
          <a:p>
            <a:r>
              <a:rPr lang="en-US" sz="2000" dirty="0" smtClean="0"/>
              <a:t>KCPAO – MDOP (Homicide cases) </a:t>
            </a:r>
          </a:p>
          <a:p>
            <a:pPr lvl="1"/>
            <a:r>
              <a:rPr lang="en-US" sz="1800" dirty="0" smtClean="0"/>
              <a:t>Average Pre-COVID was 115 pending cases, currently at 175</a:t>
            </a:r>
          </a:p>
          <a:p>
            <a:pPr lvl="1"/>
            <a:r>
              <a:rPr lang="en-US" sz="1800" dirty="0" smtClean="0"/>
              <a:t>2020 call-outs County wide 146, so far this year at 22 (previous </a:t>
            </a:r>
            <a:r>
              <a:rPr lang="en-US" sz="1800" dirty="0" err="1" smtClean="0"/>
              <a:t>avg</a:t>
            </a:r>
            <a:r>
              <a:rPr lang="en-US" sz="1800" dirty="0" smtClean="0"/>
              <a:t> was 86)</a:t>
            </a:r>
          </a:p>
          <a:p>
            <a:pPr lvl="1"/>
            <a:r>
              <a:rPr lang="en-US" sz="1800" dirty="0" smtClean="0"/>
              <a:t>36% increase in shooting victims, 27% increase in fatal shootings</a:t>
            </a:r>
          </a:p>
          <a:p>
            <a:pPr marL="426705" lvl="1" indent="0">
              <a:buNone/>
            </a:pPr>
            <a:endParaRPr lang="en-US" sz="1800" dirty="0" smtClean="0"/>
          </a:p>
          <a:p>
            <a:r>
              <a:rPr lang="en-US" sz="2000" dirty="0" smtClean="0"/>
              <a:t>Domestic Violence</a:t>
            </a:r>
            <a:endParaRPr lang="en-US" sz="2000" dirty="0"/>
          </a:p>
          <a:p>
            <a:pPr lvl="1"/>
            <a:r>
              <a:rPr lang="en-US" sz="1800" dirty="0" smtClean="0"/>
              <a:t>50% increase in pending cases</a:t>
            </a:r>
          </a:p>
          <a:p>
            <a:pPr lvl="1"/>
            <a:r>
              <a:rPr lang="en-US" sz="1800" dirty="0" smtClean="0"/>
              <a:t>DV Homicides up more than double than year before</a:t>
            </a:r>
          </a:p>
          <a:p>
            <a:pPr lvl="1"/>
            <a:r>
              <a:rPr lang="en-US" sz="1800" dirty="0" smtClean="0"/>
              <a:t>Domestic Violence Felonies in King County up 10%</a:t>
            </a:r>
          </a:p>
          <a:p>
            <a:endParaRPr lang="en-US" sz="1800" dirty="0"/>
          </a:p>
          <a:p>
            <a:r>
              <a:rPr lang="en-US" sz="2000" dirty="0" smtClean="0"/>
              <a:t>Violent Crimes – </a:t>
            </a:r>
          </a:p>
          <a:p>
            <a:pPr lvl="1"/>
            <a:r>
              <a:rPr lang="en-US" sz="1800" dirty="0" smtClean="0"/>
              <a:t>Average 3250 pending felonies, currently 6450+, projected 7 to 9K+ mid year</a:t>
            </a:r>
          </a:p>
          <a:p>
            <a:pPr lvl="1"/>
            <a:r>
              <a:rPr lang="en-US" sz="1800" dirty="0" smtClean="0"/>
              <a:t>Pre-COVID 1700 “more serious” cases; currently sits at 2800</a:t>
            </a:r>
            <a:endParaRPr lang="en-US" sz="1800" dirty="0"/>
          </a:p>
        </p:txBody>
      </p:sp>
      <p:grpSp>
        <p:nvGrpSpPr>
          <p:cNvPr id="12" name="Group 11"/>
          <p:cNvGrpSpPr/>
          <p:nvPr/>
        </p:nvGrpSpPr>
        <p:grpSpPr>
          <a:xfrm>
            <a:off x="0" y="5748831"/>
            <a:ext cx="9144000" cy="655066"/>
            <a:chOff x="0" y="5748831"/>
            <a:chExt cx="9144000" cy="655066"/>
          </a:xfrm>
        </p:grpSpPr>
        <p:grpSp>
          <p:nvGrpSpPr>
            <p:cNvPr id="15" name="Group 14"/>
            <p:cNvGrpSpPr/>
            <p:nvPr/>
          </p:nvGrpSpPr>
          <p:grpSpPr>
            <a:xfrm>
              <a:off x="0" y="5993864"/>
              <a:ext cx="9144000" cy="410033"/>
              <a:chOff x="0" y="5993864"/>
              <a:chExt cx="9144000" cy="410033"/>
            </a:xfrm>
          </p:grpSpPr>
          <p:pic>
            <p:nvPicPr>
              <p:cNvPr id="20" name="Picture 19"/>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21" name="Picture 20"/>
              <p:cNvPicPr>
                <a:picLocks noChangeAspect="1"/>
              </p:cNvPicPr>
              <p:nvPr/>
            </p:nvPicPr>
            <p:blipFill>
              <a:blip r:embed="rId6"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6" name="Picture 15" descr="\\data02\data\_InterDepartment\Logos\LogosCityofSeaTacForInHouseUse\Full Color\City of SeaTac clear Logo RGB_est.tif"/>
            <p:cNvPicPr>
              <a:picLocks noChangeAspect="1" noChangeArrowheads="1"/>
            </p:cNvPicPr>
            <p:nvPr/>
          </p:nvPicPr>
          <p:blipFill>
            <a:blip r:embed="rId7" cstate="print"/>
            <a:srcRect/>
            <a:stretch>
              <a:fillRect/>
            </a:stretch>
          </p:blipFill>
          <p:spPr bwMode="auto">
            <a:xfrm>
              <a:off x="8131098" y="5748831"/>
              <a:ext cx="762000" cy="601134"/>
            </a:xfrm>
            <a:prstGeom prst="rect">
              <a:avLst/>
            </a:prstGeom>
            <a:noFill/>
          </p:spPr>
        </p:pic>
      </p:grpSp>
      <p:sp>
        <p:nvSpPr>
          <p:cNvPr id="4" name="TextBox 3"/>
          <p:cNvSpPr txBox="1"/>
          <p:nvPr/>
        </p:nvSpPr>
        <p:spPr>
          <a:xfrm>
            <a:off x="2362200" y="5618869"/>
            <a:ext cx="4724400" cy="461665"/>
          </a:xfrm>
          <a:prstGeom prst="rect">
            <a:avLst/>
          </a:prstGeom>
          <a:noFill/>
        </p:spPr>
        <p:txBody>
          <a:bodyPr wrap="square" rtlCol="0">
            <a:spAutoFit/>
          </a:bodyPr>
          <a:lstStyle/>
          <a:p>
            <a:r>
              <a:rPr lang="en-US" sz="2400" b="1" dirty="0" smtClean="0"/>
              <a:t>All consistent with national trends</a:t>
            </a:r>
            <a:endParaRPr lang="en-US" sz="2400" b="1" dirty="0"/>
          </a:p>
        </p:txBody>
      </p:sp>
    </p:spTree>
    <p:extLst>
      <p:ext uri="{BB962C8B-B14F-4D97-AF65-F5344CB8AC3E}">
        <p14:creationId xmlns:p14="http://schemas.microsoft.com/office/powerpoint/2010/main" val="3025143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76" y="1121379"/>
            <a:ext cx="7851648" cy="4573519"/>
          </a:xfrm>
        </p:spPr>
        <p:txBody>
          <a:bodyPr vert="horz" lIns="0" tIns="0" rIns="0" bIns="0" rtlCol="0">
            <a:noAutofit/>
          </a:bodyPr>
          <a:lstStyle/>
          <a:p>
            <a:pPr marL="285750" lvl="1" indent="-285750">
              <a:spcBef>
                <a:spcPts val="750"/>
              </a:spcBef>
            </a:pPr>
            <a:r>
              <a:rPr lang="en-US" sz="2000" dirty="0" smtClean="0"/>
              <a:t>Community Engagement Officer Rob Ghrmai</a:t>
            </a:r>
          </a:p>
          <a:p>
            <a:pPr marL="712455" lvl="2" indent="-285750">
              <a:spcBef>
                <a:spcPts val="750"/>
              </a:spcBef>
            </a:pPr>
            <a:r>
              <a:rPr lang="en-US" sz="1600" dirty="0"/>
              <a:t>A BRIEF synopsis of what he is doing</a:t>
            </a:r>
          </a:p>
          <a:p>
            <a:pPr marL="712455" lvl="2" indent="-285750">
              <a:spcBef>
                <a:spcPts val="750"/>
              </a:spcBef>
            </a:pPr>
            <a:endParaRPr lang="en-US" sz="1627" dirty="0" smtClean="0"/>
          </a:p>
          <a:p>
            <a:pPr marL="285750" lvl="1" indent="-285750">
              <a:spcBef>
                <a:spcPts val="750"/>
              </a:spcBef>
            </a:pPr>
            <a:r>
              <a:rPr lang="en-US" sz="2000" dirty="0" smtClean="0"/>
              <a:t>Concealed Pistol Licenses for Community Members</a:t>
            </a:r>
          </a:p>
          <a:p>
            <a:pPr marL="712455" lvl="2" indent="-285750">
              <a:spcBef>
                <a:spcPts val="750"/>
              </a:spcBef>
            </a:pPr>
            <a:r>
              <a:rPr lang="en-US" sz="1600" dirty="0" smtClean="0"/>
              <a:t>New room built out by Facilities</a:t>
            </a:r>
          </a:p>
          <a:p>
            <a:pPr marL="712455" lvl="2" indent="-285750">
              <a:spcBef>
                <a:spcPts val="750"/>
              </a:spcBef>
            </a:pPr>
            <a:r>
              <a:rPr lang="en-US" sz="1600" dirty="0" smtClean="0"/>
              <a:t>New computer system for facilitate process for ease and SAFETY</a:t>
            </a:r>
            <a:endParaRPr lang="en-US" sz="1600" dirty="0"/>
          </a:p>
          <a:p>
            <a:pPr marL="712455" lvl="2" indent="-285750">
              <a:spcBef>
                <a:spcPts val="750"/>
              </a:spcBef>
            </a:pPr>
            <a:r>
              <a:rPr lang="en-US" sz="1600" dirty="0" smtClean="0"/>
              <a:t>When will this get </a:t>
            </a:r>
            <a:r>
              <a:rPr lang="en-US" sz="1600" dirty="0" smtClean="0"/>
              <a:t>started?</a:t>
            </a:r>
            <a:endParaRPr lang="en-US" sz="1600" dirty="0" smtClean="0"/>
          </a:p>
          <a:p>
            <a:pPr marL="712455" lvl="2" indent="-285750">
              <a:spcBef>
                <a:spcPts val="750"/>
              </a:spcBef>
            </a:pPr>
            <a:endParaRPr lang="en-US" sz="1627" dirty="0" smtClean="0"/>
          </a:p>
          <a:p>
            <a:pPr marL="285750" lvl="1" indent="-285750">
              <a:spcBef>
                <a:spcPts val="750"/>
              </a:spcBef>
            </a:pPr>
            <a:r>
              <a:rPr lang="en-US" sz="2000" dirty="0" smtClean="0"/>
              <a:t>Human Trafficking Emphasis</a:t>
            </a:r>
          </a:p>
          <a:p>
            <a:pPr marL="712455" lvl="2" indent="-285750">
              <a:spcBef>
                <a:spcPts val="750"/>
              </a:spcBef>
            </a:pPr>
            <a:r>
              <a:rPr lang="en-US" sz="1600" dirty="0" smtClean="0"/>
              <a:t>“John” Sting in October resulting in 13 arrests</a:t>
            </a:r>
          </a:p>
          <a:p>
            <a:pPr marL="712455" lvl="2" indent="-285750">
              <a:spcBef>
                <a:spcPts val="750"/>
              </a:spcBef>
            </a:pPr>
            <a:r>
              <a:rPr lang="en-US" sz="1600" dirty="0" smtClean="0"/>
              <a:t>Hotel VICE Operation in November resulting in 10+ arrests</a:t>
            </a:r>
          </a:p>
          <a:p>
            <a:pPr marL="1139160" lvl="3" indent="-285750">
              <a:spcBef>
                <a:spcPts val="750"/>
              </a:spcBef>
            </a:pPr>
            <a:r>
              <a:rPr lang="en-US" sz="1413" dirty="0" smtClean="0"/>
              <a:t>Subject out of state trying to solicit an underage decoy. Info forwarded to State agency.</a:t>
            </a:r>
            <a:endParaRPr lang="en-US" sz="1413" dirty="0"/>
          </a:p>
          <a:p>
            <a:pPr marL="1139160" lvl="3" indent="-285750">
              <a:spcBef>
                <a:spcPts val="750"/>
              </a:spcBef>
            </a:pPr>
            <a:r>
              <a:rPr lang="en-US" sz="1413" dirty="0" smtClean="0"/>
              <a:t>Last arrest thwarted a probable Robbery </a:t>
            </a:r>
            <a:endParaRPr lang="en-US" sz="1413" dirty="0" smtClean="0"/>
          </a:p>
        </p:txBody>
      </p:sp>
      <p:grpSp>
        <p:nvGrpSpPr>
          <p:cNvPr id="15" name="Group 14"/>
          <p:cNvGrpSpPr/>
          <p:nvPr/>
        </p:nvGrpSpPr>
        <p:grpSpPr>
          <a:xfrm>
            <a:off x="0" y="5748831"/>
            <a:ext cx="9144000" cy="655066"/>
            <a:chOff x="0" y="5748831"/>
            <a:chExt cx="9144000" cy="655066"/>
          </a:xfrm>
        </p:grpSpPr>
        <p:grpSp>
          <p:nvGrpSpPr>
            <p:cNvPr id="16" name="Group 15"/>
            <p:cNvGrpSpPr/>
            <p:nvPr/>
          </p:nvGrpSpPr>
          <p:grpSpPr>
            <a:xfrm>
              <a:off x="0" y="5993864"/>
              <a:ext cx="9144000" cy="410033"/>
              <a:chOff x="0" y="5993864"/>
              <a:chExt cx="9144000" cy="410033"/>
            </a:xfrm>
          </p:grpSpPr>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9" name="Picture 18"/>
              <p:cNvPicPr>
                <a:picLocks noChangeAspect="1"/>
              </p:cNvPicPr>
              <p:nvPr/>
            </p:nvPicPr>
            <p:blipFill>
              <a:blip r:embed="rId5"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7" name="Picture 16" descr="\\data02\data\_InterDepartment\Logos\LogosCityofSeaTacForInHouseUse\Full Color\City of SeaTac clear Logo RGB_est.tif"/>
            <p:cNvPicPr>
              <a:picLocks noChangeAspect="1" noChangeArrowheads="1"/>
            </p:cNvPicPr>
            <p:nvPr/>
          </p:nvPicPr>
          <p:blipFill>
            <a:blip r:embed="rId6" cstate="print"/>
            <a:srcRect/>
            <a:stretch>
              <a:fillRect/>
            </a:stretch>
          </p:blipFill>
          <p:spPr bwMode="auto">
            <a:xfrm>
              <a:off x="8131098" y="5748831"/>
              <a:ext cx="762000" cy="601134"/>
            </a:xfrm>
            <a:prstGeom prst="rect">
              <a:avLst/>
            </a:prstGeom>
            <a:noFill/>
          </p:spPr>
        </p:pic>
      </p:gr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 name="TextBox 1"/>
          <p:cNvSpPr txBox="1"/>
          <p:nvPr/>
        </p:nvSpPr>
        <p:spPr>
          <a:xfrm>
            <a:off x="2514600" y="257145"/>
            <a:ext cx="4114800" cy="400110"/>
          </a:xfrm>
          <a:prstGeom prst="rect">
            <a:avLst/>
          </a:prstGeom>
          <a:noFill/>
        </p:spPr>
        <p:txBody>
          <a:bodyPr wrap="square" rtlCol="0">
            <a:spAutoFit/>
          </a:bodyPr>
          <a:lstStyle/>
          <a:p>
            <a:r>
              <a:rPr lang="en-US" sz="2000" b="1" dirty="0" smtClean="0"/>
              <a:t>UPDATES AND ON-GOING ACTIVITIES</a:t>
            </a:r>
            <a:endParaRPr lang="en-US" sz="2000" b="1" dirty="0"/>
          </a:p>
        </p:txBody>
      </p:sp>
    </p:spTree>
    <p:extLst>
      <p:ext uri="{BB962C8B-B14F-4D97-AF65-F5344CB8AC3E}">
        <p14:creationId xmlns:p14="http://schemas.microsoft.com/office/powerpoint/2010/main" val="117661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5748831"/>
            <a:ext cx="9144000" cy="655066"/>
            <a:chOff x="0" y="5748831"/>
            <a:chExt cx="9144000" cy="655066"/>
          </a:xfrm>
        </p:grpSpPr>
        <p:grpSp>
          <p:nvGrpSpPr>
            <p:cNvPr id="16" name="Group 15"/>
            <p:cNvGrpSpPr/>
            <p:nvPr/>
          </p:nvGrpSpPr>
          <p:grpSpPr>
            <a:xfrm>
              <a:off x="0" y="5993864"/>
              <a:ext cx="9144000" cy="410033"/>
              <a:chOff x="0" y="5993864"/>
              <a:chExt cx="9144000" cy="410033"/>
            </a:xfrm>
          </p:grpSpPr>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9" name="Picture 18"/>
              <p:cNvPicPr>
                <a:picLocks noChangeAspect="1"/>
              </p:cNvPicPr>
              <p:nvPr/>
            </p:nvPicPr>
            <p:blipFill>
              <a:blip r:embed="rId5"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7" name="Picture 16" descr="\\data02\data\_InterDepartment\Logos\LogosCityofSeaTacForInHouseUse\Full Color\City of SeaTac clear Logo RGB_est.tif"/>
            <p:cNvPicPr>
              <a:picLocks noChangeAspect="1" noChangeArrowheads="1"/>
            </p:cNvPicPr>
            <p:nvPr/>
          </p:nvPicPr>
          <p:blipFill>
            <a:blip r:embed="rId6" cstate="print"/>
            <a:srcRect/>
            <a:stretch>
              <a:fillRect/>
            </a:stretch>
          </p:blipFill>
          <p:spPr bwMode="auto">
            <a:xfrm>
              <a:off x="8131098" y="5748831"/>
              <a:ext cx="762000" cy="601134"/>
            </a:xfrm>
            <a:prstGeom prst="rect">
              <a:avLst/>
            </a:prstGeom>
            <a:noFill/>
          </p:spPr>
        </p:pic>
      </p:gr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42411" y="978753"/>
            <a:ext cx="3570545" cy="358269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459" y="2832519"/>
            <a:ext cx="4462139" cy="3094970"/>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72000" y="3479760"/>
            <a:ext cx="2496466" cy="2599328"/>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14600" y="988325"/>
            <a:ext cx="2366273" cy="2255974"/>
          </a:xfrm>
          <a:prstGeom prst="rect">
            <a:avLst/>
          </a:prstGeom>
        </p:spPr>
      </p:pic>
    </p:spTree>
    <p:extLst>
      <p:ext uri="{BB962C8B-B14F-4D97-AF65-F5344CB8AC3E}">
        <p14:creationId xmlns:p14="http://schemas.microsoft.com/office/powerpoint/2010/main" val="777757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rot="10800000">
            <a:off x="5528939" y="0"/>
            <a:ext cx="3615058" cy="6400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6200000" flipV="1">
            <a:off x="2371577" y="3157362"/>
            <a:ext cx="6400800" cy="8607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943600" y="487763"/>
            <a:ext cx="2949498" cy="5106102"/>
          </a:xfrm>
          <a:prstGeom prst="rect">
            <a:avLst/>
          </a:prstGeom>
          <a:noFill/>
        </p:spPr>
        <p:txBody>
          <a:bodyPr wrap="square" lIns="0" tIns="0" rIns="0" bIns="0" rtlCol="0">
            <a:noAutofit/>
          </a:bodyPr>
          <a:lstStyle/>
          <a:p>
            <a:pPr algn="ctr"/>
            <a:endParaRPr lang="en-US" sz="2400" dirty="0" smtClean="0"/>
          </a:p>
          <a:p>
            <a:pPr algn="ctr"/>
            <a:endParaRPr lang="en-US" sz="2400" dirty="0"/>
          </a:p>
          <a:p>
            <a:pPr algn="ctr"/>
            <a:r>
              <a:rPr lang="en-US" sz="2000" dirty="0" smtClean="0"/>
              <a:t>2021 SEATAC POLICE DEPARTMENT GOALS</a:t>
            </a:r>
          </a:p>
          <a:p>
            <a:pPr algn="ctr"/>
            <a:endParaRPr lang="en-US" sz="2400" dirty="0"/>
          </a:p>
          <a:p>
            <a:pPr algn="ctr"/>
            <a:endParaRPr lang="en-US" sz="2400" dirty="0"/>
          </a:p>
        </p:txBody>
      </p:sp>
      <p:grpSp>
        <p:nvGrpSpPr>
          <p:cNvPr id="23" name="Group 22"/>
          <p:cNvGrpSpPr/>
          <p:nvPr/>
        </p:nvGrpSpPr>
        <p:grpSpPr>
          <a:xfrm>
            <a:off x="0" y="5748831"/>
            <a:ext cx="9144000" cy="655066"/>
            <a:chOff x="0" y="5748831"/>
            <a:chExt cx="9144000" cy="655066"/>
          </a:xfrm>
        </p:grpSpPr>
        <p:grpSp>
          <p:nvGrpSpPr>
            <p:cNvPr id="24" name="Group 23"/>
            <p:cNvGrpSpPr/>
            <p:nvPr/>
          </p:nvGrpSpPr>
          <p:grpSpPr>
            <a:xfrm>
              <a:off x="0" y="5993864"/>
              <a:ext cx="9144000" cy="410033"/>
              <a:chOff x="0" y="5993864"/>
              <a:chExt cx="9144000" cy="410033"/>
            </a:xfrm>
          </p:grpSpPr>
          <p:pic>
            <p:nvPicPr>
              <p:cNvPr id="26" name="Picture 25"/>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27" name="Picture 26"/>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25" name="Picture 24" descr="\\data02\data\_InterDepartment\Logos\LogosCityofSeaTacForInHouseUse\Full Color\City of SeaTac clear Logo RGB_est.tif"/>
            <p:cNvPicPr>
              <a:picLocks noChangeAspect="1" noChangeArrowheads="1"/>
            </p:cNvPicPr>
            <p:nvPr/>
          </p:nvPicPr>
          <p:blipFill>
            <a:blip r:embed="rId7" cstate="print"/>
            <a:srcRect/>
            <a:stretch>
              <a:fillRect/>
            </a:stretch>
          </p:blipFill>
          <p:spPr bwMode="auto">
            <a:xfrm>
              <a:off x="8131098" y="5748831"/>
              <a:ext cx="762000" cy="601134"/>
            </a:xfrm>
            <a:prstGeom prst="rect">
              <a:avLst/>
            </a:prstGeom>
            <a:noFill/>
          </p:spPr>
        </p:pic>
      </p:grpSp>
      <p:sp>
        <p:nvSpPr>
          <p:cNvPr id="2" name="TextBox 1"/>
          <p:cNvSpPr txBox="1"/>
          <p:nvPr/>
        </p:nvSpPr>
        <p:spPr>
          <a:xfrm>
            <a:off x="0" y="0"/>
            <a:ext cx="5528939" cy="6217087"/>
          </a:xfrm>
          <a:prstGeom prst="rect">
            <a:avLst/>
          </a:prstGeom>
          <a:noFill/>
        </p:spPr>
        <p:txBody>
          <a:bodyPr wrap="square" rtlCol="0">
            <a:spAutoFit/>
          </a:bodyPr>
          <a:lstStyle/>
          <a:p>
            <a:r>
              <a:rPr lang="en-US" sz="1600" b="1" dirty="0" smtClean="0"/>
              <a:t>Reduce </a:t>
            </a:r>
            <a:r>
              <a:rPr lang="en-US" sz="1600" b="1" dirty="0"/>
              <a:t>crime and improve the community’s sense of security</a:t>
            </a:r>
            <a:endParaRPr lang="en-US" sz="1600" dirty="0"/>
          </a:p>
          <a:p>
            <a:r>
              <a:rPr lang="en-US" sz="1600" i="1" dirty="0"/>
              <a:t>Through quick response, thorough investigations and thoughtful use of resources, we will instill confidence that SeaTac is a safe community in which to live, work and play.</a:t>
            </a:r>
            <a:endParaRPr lang="en-US" sz="1600" dirty="0"/>
          </a:p>
          <a:p>
            <a:r>
              <a:rPr lang="en-US" sz="1600" i="1" dirty="0"/>
              <a:t> </a:t>
            </a:r>
            <a:endParaRPr lang="en-US" sz="1600" dirty="0"/>
          </a:p>
          <a:p>
            <a:r>
              <a:rPr lang="en-US" sz="1600" b="1" dirty="0"/>
              <a:t>Improve traffic safety by reducing impaired and unsafe driving behaviors and traffic collisions</a:t>
            </a:r>
            <a:endParaRPr lang="en-US" sz="1600" dirty="0"/>
          </a:p>
          <a:p>
            <a:r>
              <a:rPr lang="en-US" sz="1600" i="1" dirty="0"/>
              <a:t>Through enforcement, education, engineering and problem solving, work collaboratively with other city departments to reduce traffic collisions, moving violations and parking infractions.</a:t>
            </a:r>
            <a:endParaRPr lang="en-US" sz="1600" dirty="0"/>
          </a:p>
          <a:p>
            <a:r>
              <a:rPr lang="en-US" sz="1600" dirty="0"/>
              <a:t> </a:t>
            </a:r>
          </a:p>
          <a:p>
            <a:r>
              <a:rPr lang="en-US" sz="1600" b="1" dirty="0"/>
              <a:t>Community Engagement</a:t>
            </a:r>
            <a:endParaRPr lang="en-US" sz="1600" dirty="0"/>
          </a:p>
          <a:p>
            <a:r>
              <a:rPr lang="en-US" sz="1600" i="1" dirty="0"/>
              <a:t>Encourage relationships and develop education programs that produce positive police interactions and sustain the public’s trust.</a:t>
            </a:r>
            <a:endParaRPr lang="en-US" sz="1600" dirty="0"/>
          </a:p>
          <a:p>
            <a:r>
              <a:rPr lang="en-US" sz="1600" dirty="0"/>
              <a:t> </a:t>
            </a:r>
          </a:p>
          <a:p>
            <a:r>
              <a:rPr lang="en-US" sz="1600" b="1" dirty="0"/>
              <a:t>Support City Operations</a:t>
            </a:r>
            <a:endParaRPr lang="en-US" sz="1600" dirty="0"/>
          </a:p>
          <a:p>
            <a:r>
              <a:rPr lang="en-US" sz="1600" i="1" dirty="0"/>
              <a:t>Support City wide efforts to reduce the impact of residences and businesses that negatively impact City resources.</a:t>
            </a:r>
            <a:endParaRPr lang="en-US" sz="1600" dirty="0"/>
          </a:p>
          <a:p>
            <a:r>
              <a:rPr lang="en-US" sz="1600" dirty="0"/>
              <a:t> </a:t>
            </a:r>
          </a:p>
          <a:p>
            <a:r>
              <a:rPr lang="en-US" sz="1600" b="1" dirty="0"/>
              <a:t>Support our People</a:t>
            </a:r>
            <a:endParaRPr lang="en-US" sz="1600" dirty="0"/>
          </a:p>
          <a:p>
            <a:r>
              <a:rPr lang="en-US" sz="1600" i="1" dirty="0"/>
              <a:t>Hire, train and mentor highly qualified, service minded people, while providing for each individual’s long-term safety, health and wellness.</a:t>
            </a:r>
            <a:endParaRPr lang="en-US" sz="1600" dirty="0"/>
          </a:p>
          <a:p>
            <a:r>
              <a:rPr lang="en-US" sz="1400" b="1" dirty="0"/>
              <a:t> </a:t>
            </a:r>
            <a:endParaRPr lang="en-US" sz="1400" dirty="0">
              <a:effectLst/>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1681" y="2442348"/>
            <a:ext cx="2033336" cy="2286000"/>
          </a:xfrm>
          <a:prstGeom prst="rect">
            <a:avLst/>
          </a:prstGeom>
        </p:spPr>
      </p:pic>
    </p:spTree>
    <p:extLst>
      <p:ext uri="{BB962C8B-B14F-4D97-AF65-F5344CB8AC3E}">
        <p14:creationId xmlns:p14="http://schemas.microsoft.com/office/powerpoint/2010/main" val="2058830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76" y="1121380"/>
            <a:ext cx="7851648" cy="4749968"/>
          </a:xfrm>
        </p:spPr>
        <p:txBody>
          <a:bodyPr vert="horz" lIns="0" tIns="0" rIns="0" bIns="0" rtlCol="0">
            <a:noAutofit/>
          </a:bodyPr>
          <a:lstStyle/>
          <a:p>
            <a:pPr marL="0" lvl="1" indent="0" algn="ctr">
              <a:spcBef>
                <a:spcPts val="750"/>
              </a:spcBef>
              <a:buNone/>
            </a:pPr>
            <a:endParaRPr lang="en-US" sz="4400" dirty="0" smtClean="0"/>
          </a:p>
          <a:p>
            <a:pPr marL="0" lvl="1" indent="0" algn="ctr">
              <a:spcBef>
                <a:spcPts val="750"/>
              </a:spcBef>
              <a:buNone/>
            </a:pPr>
            <a:endParaRPr lang="en-US" sz="4400" dirty="0"/>
          </a:p>
          <a:p>
            <a:pPr marL="0" lvl="1" indent="0" algn="ctr">
              <a:spcBef>
                <a:spcPts val="750"/>
              </a:spcBef>
              <a:buNone/>
            </a:pPr>
            <a:r>
              <a:rPr lang="en-US" sz="4400" dirty="0" smtClean="0"/>
              <a:t>Questions?</a:t>
            </a:r>
          </a:p>
        </p:txBody>
      </p:sp>
      <p:grpSp>
        <p:nvGrpSpPr>
          <p:cNvPr id="15" name="Group 14"/>
          <p:cNvGrpSpPr/>
          <p:nvPr/>
        </p:nvGrpSpPr>
        <p:grpSpPr>
          <a:xfrm>
            <a:off x="0" y="5748831"/>
            <a:ext cx="9144000" cy="655066"/>
            <a:chOff x="0" y="5748831"/>
            <a:chExt cx="9144000" cy="655066"/>
          </a:xfrm>
        </p:grpSpPr>
        <p:grpSp>
          <p:nvGrpSpPr>
            <p:cNvPr id="16" name="Group 15"/>
            <p:cNvGrpSpPr/>
            <p:nvPr/>
          </p:nvGrpSpPr>
          <p:grpSpPr>
            <a:xfrm>
              <a:off x="0" y="5993864"/>
              <a:ext cx="9144000" cy="410033"/>
              <a:chOff x="0" y="5993864"/>
              <a:chExt cx="9144000" cy="410033"/>
            </a:xfrm>
          </p:grpSpPr>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9" name="Picture 18"/>
              <p:cNvPicPr>
                <a:picLocks noChangeAspect="1"/>
              </p:cNvPicPr>
              <p:nvPr/>
            </p:nvPicPr>
            <p:blipFill>
              <a:blip r:embed="rId5"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7" name="Picture 16" descr="\\data02\data\_InterDepartment\Logos\LogosCityofSeaTacForInHouseUse\Full Color\City of SeaTac clear Logo RGB_est.tif"/>
            <p:cNvPicPr>
              <a:picLocks noChangeAspect="1" noChangeArrowheads="1"/>
            </p:cNvPicPr>
            <p:nvPr/>
          </p:nvPicPr>
          <p:blipFill>
            <a:blip r:embed="rId6" cstate="print"/>
            <a:srcRect/>
            <a:stretch>
              <a:fillRect/>
            </a:stretch>
          </p:blipFill>
          <p:spPr bwMode="auto">
            <a:xfrm>
              <a:off x="8131098" y="5748831"/>
              <a:ext cx="762000" cy="601134"/>
            </a:xfrm>
            <a:prstGeom prst="rect">
              <a:avLst/>
            </a:prstGeom>
            <a:noFill/>
          </p:spPr>
        </p:pic>
      </p:gr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Tree>
    <p:extLst>
      <p:ext uri="{BB962C8B-B14F-4D97-AF65-F5344CB8AC3E}">
        <p14:creationId xmlns:p14="http://schemas.microsoft.com/office/powerpoint/2010/main" val="3761584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txBox="1">
            <a:spLocks/>
          </p:cNvSpPr>
          <p:nvPr/>
        </p:nvSpPr>
        <p:spPr>
          <a:xfrm>
            <a:off x="533400" y="1117822"/>
            <a:ext cx="8077200" cy="4444778"/>
          </a:xfrm>
          <a:prstGeom prst="rect">
            <a:avLst/>
          </a:prstGeom>
          <a:solidFill>
            <a:schemeClr val="bg1">
              <a:lumMod val="95000"/>
            </a:schemeClr>
          </a:solidFill>
        </p:spPr>
        <p:txBody>
          <a:bodyPr vert="horz" lIns="182880" tIns="91440" rIns="91440" bIns="91440" rtlCol="0">
            <a:noAutofit/>
          </a:bodyPr>
          <a:lstStyle>
            <a:lvl1pPr marL="213352" indent="-213352" algn="l" defTabSz="853410" rtl="0" eaLnBrk="1" latinLnBrk="0" hangingPunct="1">
              <a:lnSpc>
                <a:spcPct val="90000"/>
              </a:lnSpc>
              <a:spcBef>
                <a:spcPts val="933"/>
              </a:spcBef>
              <a:buFont typeface="Arial" panose="020B0604020202020204" pitchFamily="34" charset="0"/>
              <a:buChar char="•"/>
              <a:defRPr sz="2613" kern="1200">
                <a:solidFill>
                  <a:schemeClr val="tx1"/>
                </a:solidFill>
                <a:latin typeface="+mn-lt"/>
                <a:ea typeface="+mn-ea"/>
                <a:cs typeface="+mn-cs"/>
              </a:defRPr>
            </a:lvl1pPr>
            <a:lvl2pPr marL="640057" indent="-213352" algn="l" defTabSz="853410"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2" algn="l" defTabSz="853410"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a:lstStyle>
          <a:p>
            <a:pPr>
              <a:buClr>
                <a:srgbClr val="236292"/>
              </a:buClr>
            </a:pPr>
            <a:r>
              <a:rPr lang="en-US" sz="1800" dirty="0"/>
              <a:t>1929 – FBI instituted the Uniform Crime Reporting “UCR” method of collecting crime statistics. The Summary UCR method historically recorded and reported only the most serious offense committed in an incident, even though the incident could have involved multiple offenses.</a:t>
            </a:r>
          </a:p>
          <a:p>
            <a:pPr marL="0" indent="0">
              <a:buClr>
                <a:srgbClr val="236292"/>
              </a:buClr>
              <a:buNone/>
            </a:pPr>
            <a:endParaRPr lang="en-US" sz="1800" dirty="0"/>
          </a:p>
          <a:p>
            <a:pPr>
              <a:buClr>
                <a:srgbClr val="236292"/>
              </a:buClr>
            </a:pPr>
            <a:r>
              <a:rPr lang="en-US" sz="1800" dirty="0"/>
              <a:t>1991 – the FBI initiated NIBRS to improve the overall quality of law enforcement crime data and set a date of 2021 for all agencies to be converted to the new method. </a:t>
            </a:r>
          </a:p>
          <a:p>
            <a:pPr marL="0" indent="0">
              <a:buClr>
                <a:srgbClr val="236292"/>
              </a:buClr>
              <a:buNone/>
            </a:pPr>
            <a:endParaRPr lang="en-US" sz="1800" dirty="0"/>
          </a:p>
          <a:p>
            <a:pPr>
              <a:buClr>
                <a:srgbClr val="236292"/>
              </a:buClr>
            </a:pPr>
            <a:r>
              <a:rPr lang="en-US" sz="1800" dirty="0"/>
              <a:t>2018- the King County Sheriff’s Office instituted a new computer program in order to comply with the NIBRS mandate.</a:t>
            </a:r>
          </a:p>
        </p:txBody>
      </p:sp>
      <p:grpSp>
        <p:nvGrpSpPr>
          <p:cNvPr id="10" name="Group 9"/>
          <p:cNvGrpSpPr/>
          <p:nvPr/>
        </p:nvGrpSpPr>
        <p:grpSpPr>
          <a:xfrm>
            <a:off x="0" y="5748831"/>
            <a:ext cx="9144000" cy="655066"/>
            <a:chOff x="0" y="5748831"/>
            <a:chExt cx="9144000" cy="655066"/>
          </a:xfrm>
        </p:grpSpPr>
        <p:grpSp>
          <p:nvGrpSpPr>
            <p:cNvPr id="11" name="Group 10"/>
            <p:cNvGrpSpPr/>
            <p:nvPr/>
          </p:nvGrpSpPr>
          <p:grpSpPr>
            <a:xfrm>
              <a:off x="0" y="5993864"/>
              <a:ext cx="9144000" cy="410033"/>
              <a:chOff x="0" y="5993864"/>
              <a:chExt cx="9144000" cy="410033"/>
            </a:xfrm>
          </p:grpSpPr>
          <p:pic>
            <p:nvPicPr>
              <p:cNvPr id="17" name="Picture 1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8" name="Picture 17"/>
              <p:cNvPicPr>
                <a:picLocks noChangeAspect="1"/>
              </p:cNvPicPr>
              <p:nvPr/>
            </p:nvPicPr>
            <p:blipFill>
              <a:blip r:embed="rId5"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3" name="Picture 12" descr="\\data02\data\_InterDepartment\Logos\LogosCityofSeaTacForInHouseUse\Full Color\City of SeaTac clear Logo RGB_est.tif"/>
            <p:cNvPicPr>
              <a:picLocks noChangeAspect="1" noChangeArrowheads="1"/>
            </p:cNvPicPr>
            <p:nvPr/>
          </p:nvPicPr>
          <p:blipFill>
            <a:blip r:embed="rId6" cstate="print"/>
            <a:srcRect/>
            <a:stretch>
              <a:fillRect/>
            </a:stretch>
          </p:blipFill>
          <p:spPr bwMode="auto">
            <a:xfrm>
              <a:off x="8131098" y="5748831"/>
              <a:ext cx="762000" cy="601134"/>
            </a:xfrm>
            <a:prstGeom prst="rect">
              <a:avLst/>
            </a:prstGeom>
            <a:noFill/>
          </p:spPr>
        </p:pic>
      </p:gr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0" name="Title 1"/>
          <p:cNvSpPr>
            <a:spLocks noGrp="1"/>
          </p:cNvSpPr>
          <p:nvPr>
            <p:ph type="title"/>
          </p:nvPr>
        </p:nvSpPr>
        <p:spPr>
          <a:xfrm>
            <a:off x="0" y="-6657"/>
            <a:ext cx="9144000" cy="921057"/>
          </a:xfrm>
          <a:noFill/>
        </p:spPr>
        <p:txBody>
          <a:bodyPr>
            <a:noAutofit/>
          </a:bodyPr>
          <a:lstStyle/>
          <a:p>
            <a:pPr marL="457190" lvl="1" algn="ctr" defTabSz="914380" rtl="0">
              <a:spcBef>
                <a:spcPct val="20000"/>
              </a:spcBef>
              <a:defRPr/>
            </a:pPr>
            <a:r>
              <a:rPr lang="en-US" sz="2000" kern="1200" dirty="0" smtClean="0">
                <a:solidFill>
                  <a:schemeClr val="bg1"/>
                </a:solidFill>
                <a:latin typeface="+mn-lt"/>
                <a:ea typeface="+mn-ea"/>
                <a:cs typeface="+mn-cs"/>
              </a:rPr>
              <a:t>NATIONAL INCIDENT-BASED REPORTING SYSTEM, </a:t>
            </a:r>
            <a:r>
              <a:rPr lang="en-US" sz="2000" kern="1200" dirty="0">
                <a:solidFill>
                  <a:schemeClr val="bg1"/>
                </a:solidFill>
                <a:latin typeface="+mn-lt"/>
                <a:ea typeface="+mn-ea"/>
                <a:cs typeface="+mn-cs"/>
              </a:rPr>
              <a:t>“NIBRS”</a:t>
            </a:r>
          </a:p>
        </p:txBody>
      </p:sp>
    </p:spTree>
    <p:extLst>
      <p:ext uri="{BB962C8B-B14F-4D97-AF65-F5344CB8AC3E}">
        <p14:creationId xmlns:p14="http://schemas.microsoft.com/office/powerpoint/2010/main" val="542088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9396" y="293302"/>
            <a:ext cx="2590800" cy="5694899"/>
          </a:xfrm>
          <a:prstGeom prst="rect">
            <a:avLst/>
          </a:prstGeom>
        </p:spPr>
      </p:pic>
      <p:sp>
        <p:nvSpPr>
          <p:cNvPr id="23" name="Title 1"/>
          <p:cNvSpPr>
            <a:spLocks noGrp="1"/>
          </p:cNvSpPr>
          <p:nvPr>
            <p:ph type="title"/>
          </p:nvPr>
        </p:nvSpPr>
        <p:spPr>
          <a:xfrm>
            <a:off x="5092988" y="238375"/>
            <a:ext cx="2590800" cy="5701556"/>
          </a:xfrm>
          <a:noFill/>
        </p:spPr>
        <p:txBody>
          <a:bodyPr>
            <a:noAutofit/>
          </a:bodyPr>
          <a:lstStyle/>
          <a:p>
            <a:pPr marL="457190" lvl="1" algn="ctr">
              <a:spcBef>
                <a:spcPct val="20000"/>
              </a:spcBef>
              <a:defRPr/>
            </a:pPr>
            <a:r>
              <a:rPr lang="en-US" sz="3200" dirty="0" smtClean="0">
                <a:solidFill>
                  <a:schemeClr val="bg1"/>
                </a:solidFill>
                <a:latin typeface="+mn-lt"/>
              </a:rPr>
              <a:t>SeaTac Patrol Districts </a:t>
            </a:r>
            <a:endParaRPr lang="en-US" sz="3200" dirty="0">
              <a:solidFill>
                <a:schemeClr val="bg1"/>
              </a:solidFill>
              <a:latin typeface="+mn-lt"/>
            </a:endParaRPr>
          </a:p>
        </p:txBody>
      </p:sp>
      <p:grpSp>
        <p:nvGrpSpPr>
          <p:cNvPr id="12" name="Group 11"/>
          <p:cNvGrpSpPr/>
          <p:nvPr/>
        </p:nvGrpSpPr>
        <p:grpSpPr>
          <a:xfrm>
            <a:off x="0" y="5748831"/>
            <a:ext cx="9144000" cy="655066"/>
            <a:chOff x="0" y="5748831"/>
            <a:chExt cx="9144000" cy="655066"/>
          </a:xfrm>
        </p:grpSpPr>
        <p:grpSp>
          <p:nvGrpSpPr>
            <p:cNvPr id="15" name="Group 14"/>
            <p:cNvGrpSpPr/>
            <p:nvPr/>
          </p:nvGrpSpPr>
          <p:grpSpPr>
            <a:xfrm>
              <a:off x="0" y="5993864"/>
              <a:ext cx="9144000" cy="410033"/>
              <a:chOff x="0" y="5993864"/>
              <a:chExt cx="9144000" cy="410033"/>
            </a:xfrm>
          </p:grpSpPr>
          <p:pic>
            <p:nvPicPr>
              <p:cNvPr id="20" name="Picture 19"/>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21" name="Picture 20"/>
              <p:cNvPicPr>
                <a:picLocks noChangeAspect="1"/>
              </p:cNvPicPr>
              <p:nvPr/>
            </p:nvPicPr>
            <p:blipFill>
              <a:blip r:embed="rId6"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6" name="Picture 15" descr="\\data02\data\_InterDepartment\Logos\LogosCityofSeaTacForInHouseUse\Full Color\City of SeaTac clear Logo RGB_est.tif"/>
            <p:cNvPicPr>
              <a:picLocks noChangeAspect="1" noChangeArrowheads="1"/>
            </p:cNvPicPr>
            <p:nvPr/>
          </p:nvPicPr>
          <p:blipFill>
            <a:blip r:embed="rId7" cstate="print"/>
            <a:srcRect/>
            <a:stretch>
              <a:fillRect/>
            </a:stretch>
          </p:blipFill>
          <p:spPr bwMode="auto">
            <a:xfrm>
              <a:off x="8131098" y="5748831"/>
              <a:ext cx="762000" cy="601134"/>
            </a:xfrm>
            <a:prstGeom prst="rect">
              <a:avLst/>
            </a:prstGeom>
            <a:noFill/>
          </p:spPr>
        </p:pic>
      </p:grpSp>
      <p:pic>
        <p:nvPicPr>
          <p:cNvPr id="2" name="Picture 1"/>
          <p:cNvPicPr>
            <a:picLocks noChangeAspect="1"/>
          </p:cNvPicPr>
          <p:nvPr/>
        </p:nvPicPr>
        <p:blipFill>
          <a:blip r:embed="rId8"/>
          <a:stretch>
            <a:fillRect/>
          </a:stretch>
        </p:blipFill>
        <p:spPr>
          <a:xfrm>
            <a:off x="152400" y="176102"/>
            <a:ext cx="4515050" cy="5873296"/>
          </a:xfrm>
          <a:prstGeom prst="rect">
            <a:avLst/>
          </a:prstGeom>
        </p:spPr>
      </p:pic>
    </p:spTree>
    <p:extLst>
      <p:ext uri="{BB962C8B-B14F-4D97-AF65-F5344CB8AC3E}">
        <p14:creationId xmlns:p14="http://schemas.microsoft.com/office/powerpoint/2010/main" val="110329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3" name="Title 1"/>
          <p:cNvSpPr>
            <a:spLocks noGrp="1"/>
          </p:cNvSpPr>
          <p:nvPr>
            <p:ph type="title"/>
          </p:nvPr>
        </p:nvSpPr>
        <p:spPr>
          <a:xfrm>
            <a:off x="-1" y="-6657"/>
            <a:ext cx="9144001" cy="921057"/>
          </a:xfrm>
          <a:noFill/>
        </p:spPr>
        <p:txBody>
          <a:bodyPr>
            <a:noAutofit/>
          </a:bodyPr>
          <a:lstStyle/>
          <a:p>
            <a:pPr marL="457190" lvl="1" algn="ctr">
              <a:spcBef>
                <a:spcPct val="20000"/>
              </a:spcBef>
              <a:defRPr/>
            </a:pPr>
            <a:r>
              <a:rPr lang="en-US" sz="2000" dirty="0" smtClean="0">
                <a:solidFill>
                  <a:schemeClr val="bg1"/>
                </a:solidFill>
                <a:latin typeface="+mn-lt"/>
              </a:rPr>
              <a:t>2020 CRIME CATEGORY TOTALS </a:t>
            </a:r>
            <a:endParaRPr lang="en-US" sz="2000" dirty="0">
              <a:solidFill>
                <a:schemeClr val="bg1"/>
              </a:solidFill>
              <a:latin typeface="+mn-lt"/>
            </a:endParaRPr>
          </a:p>
        </p:txBody>
      </p:sp>
      <p:grpSp>
        <p:nvGrpSpPr>
          <p:cNvPr id="12" name="Group 11"/>
          <p:cNvGrpSpPr/>
          <p:nvPr/>
        </p:nvGrpSpPr>
        <p:grpSpPr>
          <a:xfrm>
            <a:off x="0" y="5748831"/>
            <a:ext cx="9144000" cy="655066"/>
            <a:chOff x="0" y="5748831"/>
            <a:chExt cx="9144000" cy="655066"/>
          </a:xfrm>
        </p:grpSpPr>
        <p:grpSp>
          <p:nvGrpSpPr>
            <p:cNvPr id="15" name="Group 14"/>
            <p:cNvGrpSpPr/>
            <p:nvPr/>
          </p:nvGrpSpPr>
          <p:grpSpPr>
            <a:xfrm>
              <a:off x="0" y="5993864"/>
              <a:ext cx="9144000" cy="410033"/>
              <a:chOff x="0" y="5993864"/>
              <a:chExt cx="9144000" cy="410033"/>
            </a:xfrm>
          </p:grpSpPr>
          <p:pic>
            <p:nvPicPr>
              <p:cNvPr id="20" name="Picture 19"/>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21" name="Picture 20"/>
              <p:cNvPicPr>
                <a:picLocks noChangeAspect="1"/>
              </p:cNvPicPr>
              <p:nvPr/>
            </p:nvPicPr>
            <p:blipFill>
              <a:blip r:embed="rId6"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6" name="Picture 15" descr="\\data02\data\_InterDepartment\Logos\LogosCityofSeaTacForInHouseUse\Full Color\City of SeaTac clear Logo RGB_est.tif"/>
            <p:cNvPicPr>
              <a:picLocks noChangeAspect="1" noChangeArrowheads="1"/>
            </p:cNvPicPr>
            <p:nvPr/>
          </p:nvPicPr>
          <p:blipFill>
            <a:blip r:embed="rId7" cstate="print"/>
            <a:srcRect/>
            <a:stretch>
              <a:fillRect/>
            </a:stretch>
          </p:blipFill>
          <p:spPr bwMode="auto">
            <a:xfrm>
              <a:off x="8131098" y="5748831"/>
              <a:ext cx="762000" cy="601134"/>
            </a:xfrm>
            <a:prstGeom prst="rect">
              <a:avLst/>
            </a:prstGeom>
            <a:noFill/>
          </p:spPr>
        </p:pic>
      </p:grpSp>
      <p:pic>
        <p:nvPicPr>
          <p:cNvPr id="2" name="Picture 1"/>
          <p:cNvPicPr>
            <a:picLocks noChangeAspect="1"/>
          </p:cNvPicPr>
          <p:nvPr/>
        </p:nvPicPr>
        <p:blipFill>
          <a:blip r:embed="rId8"/>
          <a:stretch>
            <a:fillRect/>
          </a:stretch>
        </p:blipFill>
        <p:spPr>
          <a:xfrm>
            <a:off x="152400" y="1295400"/>
            <a:ext cx="8839200" cy="4221659"/>
          </a:xfrm>
          <a:prstGeom prst="rect">
            <a:avLst/>
          </a:prstGeom>
        </p:spPr>
      </p:pic>
      <p:cxnSp>
        <p:nvCxnSpPr>
          <p:cNvPr id="6" name="Straight Arrow Connector 5"/>
          <p:cNvCxnSpPr/>
          <p:nvPr/>
        </p:nvCxnSpPr>
        <p:spPr>
          <a:xfrm flipV="1">
            <a:off x="6246876" y="3124200"/>
            <a:ext cx="1677924" cy="282029"/>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 name="Up Arrow 2"/>
          <p:cNvSpPr/>
          <p:nvPr/>
        </p:nvSpPr>
        <p:spPr>
          <a:xfrm>
            <a:off x="3657600" y="2362200"/>
            <a:ext cx="256032" cy="216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5846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3" name="Title 1"/>
          <p:cNvSpPr>
            <a:spLocks noGrp="1"/>
          </p:cNvSpPr>
          <p:nvPr>
            <p:ph type="title"/>
          </p:nvPr>
        </p:nvSpPr>
        <p:spPr>
          <a:xfrm>
            <a:off x="-1" y="-6657"/>
            <a:ext cx="9144001" cy="921057"/>
          </a:xfrm>
          <a:noFill/>
        </p:spPr>
        <p:txBody>
          <a:bodyPr>
            <a:noAutofit/>
          </a:bodyPr>
          <a:lstStyle/>
          <a:p>
            <a:pPr marL="457190" lvl="1" algn="ctr">
              <a:spcBef>
                <a:spcPct val="20000"/>
              </a:spcBef>
              <a:defRPr/>
            </a:pPr>
            <a:r>
              <a:rPr lang="en-US" sz="2000" dirty="0" smtClean="0">
                <a:solidFill>
                  <a:schemeClr val="bg1"/>
                </a:solidFill>
                <a:latin typeface="+mn-lt"/>
              </a:rPr>
              <a:t>CRIME CATEGORIES 2019 VS 2020</a:t>
            </a:r>
            <a:endParaRPr lang="en-US" sz="2000" dirty="0">
              <a:solidFill>
                <a:schemeClr val="bg1"/>
              </a:solidFill>
              <a:latin typeface="+mn-lt"/>
            </a:endParaRPr>
          </a:p>
        </p:txBody>
      </p:sp>
      <p:grpSp>
        <p:nvGrpSpPr>
          <p:cNvPr id="12" name="Group 11"/>
          <p:cNvGrpSpPr/>
          <p:nvPr/>
        </p:nvGrpSpPr>
        <p:grpSpPr>
          <a:xfrm>
            <a:off x="0" y="5748831"/>
            <a:ext cx="9144000" cy="655066"/>
            <a:chOff x="0" y="5748831"/>
            <a:chExt cx="9144000" cy="655066"/>
          </a:xfrm>
        </p:grpSpPr>
        <p:grpSp>
          <p:nvGrpSpPr>
            <p:cNvPr id="15" name="Group 14"/>
            <p:cNvGrpSpPr/>
            <p:nvPr/>
          </p:nvGrpSpPr>
          <p:grpSpPr>
            <a:xfrm>
              <a:off x="0" y="5993864"/>
              <a:ext cx="9144000" cy="410033"/>
              <a:chOff x="0" y="5993864"/>
              <a:chExt cx="9144000" cy="410033"/>
            </a:xfrm>
          </p:grpSpPr>
          <p:pic>
            <p:nvPicPr>
              <p:cNvPr id="20" name="Picture 19"/>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21" name="Picture 20"/>
              <p:cNvPicPr>
                <a:picLocks noChangeAspect="1"/>
              </p:cNvPicPr>
              <p:nvPr/>
            </p:nvPicPr>
            <p:blipFill>
              <a:blip r:embed="rId6"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6" name="Picture 15" descr="\\data02\data\_InterDepartment\Logos\LogosCityofSeaTacForInHouseUse\Full Color\City of SeaTac clear Logo RGB_est.tif"/>
            <p:cNvPicPr>
              <a:picLocks noChangeAspect="1" noChangeArrowheads="1"/>
            </p:cNvPicPr>
            <p:nvPr/>
          </p:nvPicPr>
          <p:blipFill>
            <a:blip r:embed="rId7" cstate="print"/>
            <a:srcRect/>
            <a:stretch>
              <a:fillRect/>
            </a:stretch>
          </p:blipFill>
          <p:spPr bwMode="auto">
            <a:xfrm>
              <a:off x="8131098" y="5748831"/>
              <a:ext cx="762000" cy="601134"/>
            </a:xfrm>
            <a:prstGeom prst="rect">
              <a:avLst/>
            </a:prstGeom>
            <a:noFill/>
          </p:spPr>
        </p:pic>
      </p:grpSp>
      <p:pic>
        <p:nvPicPr>
          <p:cNvPr id="2" name="Picture 1"/>
          <p:cNvPicPr>
            <a:picLocks noChangeAspect="1"/>
          </p:cNvPicPr>
          <p:nvPr/>
        </p:nvPicPr>
        <p:blipFill>
          <a:blip r:embed="rId8"/>
          <a:stretch>
            <a:fillRect/>
          </a:stretch>
        </p:blipFill>
        <p:spPr>
          <a:xfrm>
            <a:off x="457200" y="1447800"/>
            <a:ext cx="8312516" cy="3886200"/>
          </a:xfrm>
          <a:prstGeom prst="rect">
            <a:avLst/>
          </a:prstGeom>
        </p:spPr>
      </p:pic>
    </p:spTree>
    <p:extLst>
      <p:ext uri="{BB962C8B-B14F-4D97-AF65-F5344CB8AC3E}">
        <p14:creationId xmlns:p14="http://schemas.microsoft.com/office/powerpoint/2010/main" val="3835707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3" name="Title 1"/>
          <p:cNvSpPr>
            <a:spLocks noGrp="1"/>
          </p:cNvSpPr>
          <p:nvPr>
            <p:ph type="title"/>
          </p:nvPr>
        </p:nvSpPr>
        <p:spPr>
          <a:xfrm>
            <a:off x="-1" y="-6657"/>
            <a:ext cx="9144001" cy="921057"/>
          </a:xfrm>
          <a:noFill/>
        </p:spPr>
        <p:txBody>
          <a:bodyPr>
            <a:noAutofit/>
          </a:bodyPr>
          <a:lstStyle/>
          <a:p>
            <a:pPr marL="457190" lvl="1" algn="ctr">
              <a:spcBef>
                <a:spcPct val="20000"/>
              </a:spcBef>
              <a:defRPr/>
            </a:pPr>
            <a:r>
              <a:rPr lang="en-US" sz="2000" dirty="0" smtClean="0">
                <a:solidFill>
                  <a:schemeClr val="bg1"/>
                </a:solidFill>
                <a:latin typeface="+mn-lt"/>
              </a:rPr>
              <a:t>CRIMES AGAINST PERSON STATS 2019 VS 2020</a:t>
            </a:r>
            <a:endParaRPr lang="en-US" sz="2000" dirty="0">
              <a:solidFill>
                <a:schemeClr val="bg1"/>
              </a:solidFill>
              <a:latin typeface="+mn-lt"/>
            </a:endParaRPr>
          </a:p>
        </p:txBody>
      </p:sp>
      <p:grpSp>
        <p:nvGrpSpPr>
          <p:cNvPr id="12" name="Group 11"/>
          <p:cNvGrpSpPr/>
          <p:nvPr/>
        </p:nvGrpSpPr>
        <p:grpSpPr>
          <a:xfrm>
            <a:off x="0" y="5748831"/>
            <a:ext cx="9144000" cy="655066"/>
            <a:chOff x="0" y="5748831"/>
            <a:chExt cx="9144000" cy="655066"/>
          </a:xfrm>
        </p:grpSpPr>
        <p:grpSp>
          <p:nvGrpSpPr>
            <p:cNvPr id="15" name="Group 14"/>
            <p:cNvGrpSpPr/>
            <p:nvPr/>
          </p:nvGrpSpPr>
          <p:grpSpPr>
            <a:xfrm>
              <a:off x="0" y="5993864"/>
              <a:ext cx="9144000" cy="410033"/>
              <a:chOff x="0" y="5993864"/>
              <a:chExt cx="9144000" cy="410033"/>
            </a:xfrm>
          </p:grpSpPr>
          <p:pic>
            <p:nvPicPr>
              <p:cNvPr id="20" name="Picture 19"/>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21" name="Picture 20"/>
              <p:cNvPicPr>
                <a:picLocks noChangeAspect="1"/>
              </p:cNvPicPr>
              <p:nvPr/>
            </p:nvPicPr>
            <p:blipFill>
              <a:blip r:embed="rId6"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6" name="Picture 15" descr="\\data02\data\_InterDepartment\Logos\LogosCityofSeaTacForInHouseUse\Full Color\City of SeaTac clear Logo RGB_est.tif"/>
            <p:cNvPicPr>
              <a:picLocks noChangeAspect="1" noChangeArrowheads="1"/>
            </p:cNvPicPr>
            <p:nvPr/>
          </p:nvPicPr>
          <p:blipFill>
            <a:blip r:embed="rId7" cstate="print"/>
            <a:srcRect/>
            <a:stretch>
              <a:fillRect/>
            </a:stretch>
          </p:blipFill>
          <p:spPr bwMode="auto">
            <a:xfrm>
              <a:off x="8131098" y="5748831"/>
              <a:ext cx="762000" cy="601134"/>
            </a:xfrm>
            <a:prstGeom prst="rect">
              <a:avLst/>
            </a:prstGeom>
            <a:noFill/>
          </p:spPr>
        </p:pic>
      </p:grpSp>
      <p:graphicFrame>
        <p:nvGraphicFramePr>
          <p:cNvPr id="3" name="Table 2"/>
          <p:cNvGraphicFramePr>
            <a:graphicFrameLocks noGrp="1"/>
          </p:cNvGraphicFramePr>
          <p:nvPr>
            <p:extLst>
              <p:ext uri="{D42A27DB-BD31-4B8C-83A1-F6EECF244321}">
                <p14:modId xmlns:p14="http://schemas.microsoft.com/office/powerpoint/2010/main" val="3296017000"/>
              </p:ext>
            </p:extLst>
          </p:nvPr>
        </p:nvGraphicFramePr>
        <p:xfrm>
          <a:off x="1371599" y="1072476"/>
          <a:ext cx="6400800" cy="4518279"/>
        </p:xfrm>
        <a:graphic>
          <a:graphicData uri="http://schemas.openxmlformats.org/drawingml/2006/table">
            <a:tbl>
              <a:tblPr firstRow="1" bandRow="1">
                <a:tableStyleId>{5940675A-B579-460E-94D1-54222C63F5DA}</a:tableStyleId>
              </a:tblPr>
              <a:tblGrid>
                <a:gridCol w="1981201">
                  <a:extLst>
                    <a:ext uri="{9D8B030D-6E8A-4147-A177-3AD203B41FA5}">
                      <a16:colId xmlns:a16="http://schemas.microsoft.com/office/drawing/2014/main" val="1394519883"/>
                    </a:ext>
                  </a:extLst>
                </a:gridCol>
                <a:gridCol w="1219199">
                  <a:extLst>
                    <a:ext uri="{9D8B030D-6E8A-4147-A177-3AD203B41FA5}">
                      <a16:colId xmlns:a16="http://schemas.microsoft.com/office/drawing/2014/main" val="1365618485"/>
                    </a:ext>
                  </a:extLst>
                </a:gridCol>
                <a:gridCol w="1600200">
                  <a:extLst>
                    <a:ext uri="{9D8B030D-6E8A-4147-A177-3AD203B41FA5}">
                      <a16:colId xmlns:a16="http://schemas.microsoft.com/office/drawing/2014/main" val="675169444"/>
                    </a:ext>
                  </a:extLst>
                </a:gridCol>
                <a:gridCol w="1600200">
                  <a:extLst>
                    <a:ext uri="{9D8B030D-6E8A-4147-A177-3AD203B41FA5}">
                      <a16:colId xmlns:a16="http://schemas.microsoft.com/office/drawing/2014/main" val="1970157739"/>
                    </a:ext>
                  </a:extLst>
                </a:gridCol>
              </a:tblGrid>
              <a:tr h="434975">
                <a:tc>
                  <a:txBody>
                    <a:bodyPr/>
                    <a:lstStyle/>
                    <a:p>
                      <a:pPr algn="ctr"/>
                      <a:r>
                        <a:rPr lang="en-US" b="1" dirty="0" smtClean="0"/>
                        <a:t>Offense </a:t>
                      </a:r>
                      <a:endParaRPr lang="en-US" b="1" dirty="0"/>
                    </a:p>
                  </a:txBody>
                  <a:tcPr/>
                </a:tc>
                <a:tc>
                  <a:txBody>
                    <a:bodyPr/>
                    <a:lstStyle/>
                    <a:p>
                      <a:pPr algn="ctr"/>
                      <a:r>
                        <a:rPr lang="en-US" b="1" dirty="0" smtClean="0"/>
                        <a:t>2019</a:t>
                      </a:r>
                      <a:endParaRPr lang="en-US" b="1" dirty="0"/>
                    </a:p>
                  </a:txBody>
                  <a:tcPr/>
                </a:tc>
                <a:tc>
                  <a:txBody>
                    <a:bodyPr/>
                    <a:lstStyle/>
                    <a:p>
                      <a:pPr algn="ctr"/>
                      <a:r>
                        <a:rPr lang="en-US" b="1" dirty="0" smtClean="0"/>
                        <a:t>2020</a:t>
                      </a:r>
                      <a:endParaRPr lang="en-US" b="1" dirty="0"/>
                    </a:p>
                  </a:txBody>
                  <a:tcPr/>
                </a:tc>
                <a:tc>
                  <a:txBody>
                    <a:bodyPr/>
                    <a:lstStyle/>
                    <a:p>
                      <a:pPr algn="ctr"/>
                      <a:r>
                        <a:rPr lang="en-US" b="1" dirty="0" smtClean="0"/>
                        <a:t>Changes </a:t>
                      </a:r>
                      <a:endParaRPr lang="en-US" b="1" dirty="0"/>
                    </a:p>
                  </a:txBody>
                  <a:tcPr/>
                </a:tc>
                <a:extLst>
                  <a:ext uri="{0D108BD9-81ED-4DB2-BD59-A6C34878D82A}">
                    <a16:rowId xmlns:a16="http://schemas.microsoft.com/office/drawing/2014/main" val="637008787"/>
                  </a:ext>
                </a:extLst>
              </a:tr>
              <a:tr h="434975">
                <a:tc>
                  <a:txBody>
                    <a:bodyPr/>
                    <a:lstStyle/>
                    <a:p>
                      <a:pPr algn="ctr"/>
                      <a:r>
                        <a:rPr lang="en-US" dirty="0" smtClean="0"/>
                        <a:t>Aggravated Assault</a:t>
                      </a:r>
                      <a:endParaRPr lang="en-US" dirty="0"/>
                    </a:p>
                  </a:txBody>
                  <a:tcPr/>
                </a:tc>
                <a:tc>
                  <a:txBody>
                    <a:bodyPr/>
                    <a:lstStyle/>
                    <a:p>
                      <a:pPr algn="ctr"/>
                      <a:r>
                        <a:rPr lang="en-US" dirty="0" smtClean="0"/>
                        <a:t>59</a:t>
                      </a:r>
                      <a:endParaRPr lang="en-US" dirty="0"/>
                    </a:p>
                  </a:txBody>
                  <a:tcPr/>
                </a:tc>
                <a:tc>
                  <a:txBody>
                    <a:bodyPr/>
                    <a:lstStyle/>
                    <a:p>
                      <a:pPr algn="ctr"/>
                      <a:r>
                        <a:rPr lang="en-US" dirty="0" smtClean="0"/>
                        <a:t>80</a:t>
                      </a:r>
                      <a:endParaRPr lang="en-US" dirty="0"/>
                    </a:p>
                  </a:txBody>
                  <a:tcPr/>
                </a:tc>
                <a:tc>
                  <a:txBody>
                    <a:bodyPr/>
                    <a:lstStyle/>
                    <a:p>
                      <a:pPr algn="ctr"/>
                      <a:r>
                        <a:rPr lang="en-US" dirty="0" smtClean="0">
                          <a:solidFill>
                            <a:srgbClr val="00B050"/>
                          </a:solidFill>
                        </a:rPr>
                        <a:t>+21</a:t>
                      </a:r>
                      <a:endParaRPr lang="en-US" dirty="0">
                        <a:solidFill>
                          <a:srgbClr val="00B050"/>
                        </a:solidFill>
                      </a:endParaRPr>
                    </a:p>
                  </a:txBody>
                  <a:tcPr/>
                </a:tc>
                <a:extLst>
                  <a:ext uri="{0D108BD9-81ED-4DB2-BD59-A6C34878D82A}">
                    <a16:rowId xmlns:a16="http://schemas.microsoft.com/office/drawing/2014/main" val="1931372217"/>
                  </a:ext>
                </a:extLst>
              </a:tr>
              <a:tr h="434975">
                <a:tc>
                  <a:txBody>
                    <a:bodyPr/>
                    <a:lstStyle/>
                    <a:p>
                      <a:pPr algn="ctr"/>
                      <a:r>
                        <a:rPr lang="en-US" dirty="0" smtClean="0"/>
                        <a:t>Simple Assault </a:t>
                      </a:r>
                      <a:endParaRPr lang="en-US" dirty="0"/>
                    </a:p>
                  </a:txBody>
                  <a:tcPr/>
                </a:tc>
                <a:tc>
                  <a:txBody>
                    <a:bodyPr/>
                    <a:lstStyle/>
                    <a:p>
                      <a:pPr algn="ctr"/>
                      <a:r>
                        <a:rPr lang="en-US" dirty="0" smtClean="0"/>
                        <a:t>206</a:t>
                      </a:r>
                      <a:endParaRPr lang="en-US" dirty="0"/>
                    </a:p>
                  </a:txBody>
                  <a:tcPr/>
                </a:tc>
                <a:tc>
                  <a:txBody>
                    <a:bodyPr/>
                    <a:lstStyle/>
                    <a:p>
                      <a:pPr algn="ctr"/>
                      <a:r>
                        <a:rPr lang="en-US" dirty="0" smtClean="0"/>
                        <a:t>189</a:t>
                      </a:r>
                      <a:endParaRPr lang="en-US" dirty="0"/>
                    </a:p>
                  </a:txBody>
                  <a:tcPr/>
                </a:tc>
                <a:tc>
                  <a:txBody>
                    <a:bodyPr/>
                    <a:lstStyle/>
                    <a:p>
                      <a:pPr algn="ctr"/>
                      <a:r>
                        <a:rPr lang="en-US" dirty="0" smtClean="0">
                          <a:solidFill>
                            <a:srgbClr val="FF0000"/>
                          </a:solidFill>
                        </a:rPr>
                        <a:t>-17</a:t>
                      </a:r>
                      <a:endParaRPr lang="en-US" dirty="0">
                        <a:solidFill>
                          <a:srgbClr val="FF0000"/>
                        </a:solidFill>
                      </a:endParaRPr>
                    </a:p>
                  </a:txBody>
                  <a:tcPr/>
                </a:tc>
                <a:extLst>
                  <a:ext uri="{0D108BD9-81ED-4DB2-BD59-A6C34878D82A}">
                    <a16:rowId xmlns:a16="http://schemas.microsoft.com/office/drawing/2014/main" val="158535351"/>
                  </a:ext>
                </a:extLst>
              </a:tr>
              <a:tr h="434975">
                <a:tc>
                  <a:txBody>
                    <a:bodyPr/>
                    <a:lstStyle/>
                    <a:p>
                      <a:pPr algn="ctr"/>
                      <a:r>
                        <a:rPr lang="en-US" dirty="0" smtClean="0"/>
                        <a:t>Intimidation</a:t>
                      </a:r>
                      <a:r>
                        <a:rPr lang="en-US" baseline="0" dirty="0" smtClean="0"/>
                        <a:t> </a:t>
                      </a:r>
                      <a:endParaRPr lang="en-US" dirty="0"/>
                    </a:p>
                  </a:txBody>
                  <a:tcPr/>
                </a:tc>
                <a:tc>
                  <a:txBody>
                    <a:bodyPr/>
                    <a:lstStyle/>
                    <a:p>
                      <a:pPr algn="ctr"/>
                      <a:r>
                        <a:rPr lang="en-US" dirty="0" smtClean="0"/>
                        <a:t>81</a:t>
                      </a:r>
                      <a:endParaRPr lang="en-US" dirty="0"/>
                    </a:p>
                  </a:txBody>
                  <a:tcPr/>
                </a:tc>
                <a:tc>
                  <a:txBody>
                    <a:bodyPr/>
                    <a:lstStyle/>
                    <a:p>
                      <a:pPr algn="ctr"/>
                      <a:r>
                        <a:rPr lang="en-US" dirty="0" smtClean="0"/>
                        <a:t>58</a:t>
                      </a:r>
                      <a:endParaRPr lang="en-US" dirty="0"/>
                    </a:p>
                  </a:txBody>
                  <a:tcPr/>
                </a:tc>
                <a:tc>
                  <a:txBody>
                    <a:bodyPr/>
                    <a:lstStyle/>
                    <a:p>
                      <a:pPr algn="ctr"/>
                      <a:r>
                        <a:rPr lang="en-US" dirty="0" smtClean="0">
                          <a:solidFill>
                            <a:srgbClr val="FF0000"/>
                          </a:solidFill>
                        </a:rPr>
                        <a:t>-23</a:t>
                      </a:r>
                      <a:endParaRPr lang="en-US" dirty="0">
                        <a:solidFill>
                          <a:srgbClr val="FF0000"/>
                        </a:solidFill>
                      </a:endParaRPr>
                    </a:p>
                  </a:txBody>
                  <a:tcPr/>
                </a:tc>
                <a:extLst>
                  <a:ext uri="{0D108BD9-81ED-4DB2-BD59-A6C34878D82A}">
                    <a16:rowId xmlns:a16="http://schemas.microsoft.com/office/drawing/2014/main" val="3732900613"/>
                  </a:ext>
                </a:extLst>
              </a:tr>
              <a:tr h="434975">
                <a:tc>
                  <a:txBody>
                    <a:bodyPr/>
                    <a:lstStyle/>
                    <a:p>
                      <a:pPr algn="ctr"/>
                      <a:r>
                        <a:rPr lang="en-US" dirty="0" smtClean="0"/>
                        <a:t>Homicide </a:t>
                      </a:r>
                      <a:endParaRPr lang="en-US" dirty="0"/>
                    </a:p>
                  </a:txBody>
                  <a:tcPr/>
                </a:tc>
                <a:tc>
                  <a:txBody>
                    <a:bodyPr/>
                    <a:lstStyle/>
                    <a:p>
                      <a:pPr algn="ctr"/>
                      <a:r>
                        <a:rPr lang="en-US" dirty="0" smtClean="0"/>
                        <a:t>4</a:t>
                      </a:r>
                      <a:endParaRPr lang="en-US" dirty="0"/>
                    </a:p>
                  </a:txBody>
                  <a:tcPr/>
                </a:tc>
                <a:tc>
                  <a:txBody>
                    <a:bodyPr/>
                    <a:lstStyle/>
                    <a:p>
                      <a:pPr algn="ctr"/>
                      <a:r>
                        <a:rPr lang="en-US" dirty="0" smtClean="0"/>
                        <a:t>6</a:t>
                      </a:r>
                      <a:endParaRPr lang="en-US" dirty="0"/>
                    </a:p>
                  </a:txBody>
                  <a:tcPr/>
                </a:tc>
                <a:tc>
                  <a:txBody>
                    <a:bodyPr/>
                    <a:lstStyle/>
                    <a:p>
                      <a:pPr algn="ctr"/>
                      <a:r>
                        <a:rPr lang="en-US" dirty="0" smtClean="0">
                          <a:solidFill>
                            <a:srgbClr val="00B050"/>
                          </a:solidFill>
                        </a:rPr>
                        <a:t>+2</a:t>
                      </a:r>
                      <a:endParaRPr lang="en-US" dirty="0">
                        <a:solidFill>
                          <a:srgbClr val="00B050"/>
                        </a:solidFill>
                      </a:endParaRPr>
                    </a:p>
                  </a:txBody>
                  <a:tcPr/>
                </a:tc>
                <a:extLst>
                  <a:ext uri="{0D108BD9-81ED-4DB2-BD59-A6C34878D82A}">
                    <a16:rowId xmlns:a16="http://schemas.microsoft.com/office/drawing/2014/main" val="3145636976"/>
                  </a:ext>
                </a:extLst>
              </a:tr>
              <a:tr h="434975">
                <a:tc>
                  <a:txBody>
                    <a:bodyPr/>
                    <a:lstStyle/>
                    <a:p>
                      <a:pPr algn="ctr"/>
                      <a:r>
                        <a:rPr lang="en-US" dirty="0" smtClean="0"/>
                        <a:t>Human Trafficking </a:t>
                      </a:r>
                      <a:endParaRPr lang="en-US" dirty="0"/>
                    </a:p>
                  </a:txBody>
                  <a:tcPr/>
                </a:tc>
                <a:tc>
                  <a:txBody>
                    <a:bodyPr/>
                    <a:lstStyle/>
                    <a:p>
                      <a:pPr algn="ctr"/>
                      <a:r>
                        <a:rPr lang="en-US" dirty="0" smtClean="0"/>
                        <a:t>4</a:t>
                      </a:r>
                      <a:endParaRPr lang="en-US" dirty="0"/>
                    </a:p>
                  </a:txBody>
                  <a:tcPr/>
                </a:tc>
                <a:tc>
                  <a:txBody>
                    <a:bodyPr/>
                    <a:lstStyle/>
                    <a:p>
                      <a:pPr algn="ctr"/>
                      <a:r>
                        <a:rPr lang="en-US" dirty="0" smtClean="0"/>
                        <a:t>1</a:t>
                      </a:r>
                      <a:endParaRPr lang="en-US" dirty="0"/>
                    </a:p>
                  </a:txBody>
                  <a:tcPr/>
                </a:tc>
                <a:tc>
                  <a:txBody>
                    <a:bodyPr/>
                    <a:lstStyle/>
                    <a:p>
                      <a:pPr algn="ctr"/>
                      <a:r>
                        <a:rPr lang="en-US" dirty="0" smtClean="0">
                          <a:solidFill>
                            <a:srgbClr val="FF0000"/>
                          </a:solidFill>
                        </a:rPr>
                        <a:t>-3</a:t>
                      </a:r>
                      <a:endParaRPr lang="en-US" dirty="0">
                        <a:solidFill>
                          <a:srgbClr val="FF0000"/>
                        </a:solidFill>
                      </a:endParaRPr>
                    </a:p>
                  </a:txBody>
                  <a:tcPr/>
                </a:tc>
                <a:extLst>
                  <a:ext uri="{0D108BD9-81ED-4DB2-BD59-A6C34878D82A}">
                    <a16:rowId xmlns:a16="http://schemas.microsoft.com/office/drawing/2014/main" val="542994420"/>
                  </a:ext>
                </a:extLst>
              </a:tr>
              <a:tr h="434975">
                <a:tc>
                  <a:txBody>
                    <a:bodyPr/>
                    <a:lstStyle/>
                    <a:p>
                      <a:pPr algn="ctr"/>
                      <a:r>
                        <a:rPr lang="en-US" dirty="0" smtClean="0"/>
                        <a:t>Kidnapping </a:t>
                      </a:r>
                      <a:endParaRPr lang="en-US" dirty="0"/>
                    </a:p>
                  </a:txBody>
                  <a:tcPr/>
                </a:tc>
                <a:tc>
                  <a:txBody>
                    <a:bodyPr/>
                    <a:lstStyle/>
                    <a:p>
                      <a:pPr algn="ctr"/>
                      <a:r>
                        <a:rPr lang="en-US" dirty="0" smtClean="0"/>
                        <a:t>5</a:t>
                      </a:r>
                      <a:endParaRPr lang="en-US" dirty="0"/>
                    </a:p>
                  </a:txBody>
                  <a:tcPr/>
                </a:tc>
                <a:tc>
                  <a:txBody>
                    <a:bodyPr/>
                    <a:lstStyle/>
                    <a:p>
                      <a:pPr algn="ctr"/>
                      <a:r>
                        <a:rPr lang="en-US" dirty="0" smtClean="0"/>
                        <a:t>4</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extLst>
                  <a:ext uri="{0D108BD9-81ED-4DB2-BD59-A6C34878D82A}">
                    <a16:rowId xmlns:a16="http://schemas.microsoft.com/office/drawing/2014/main" val="2741671099"/>
                  </a:ext>
                </a:extLst>
              </a:tr>
              <a:tr h="434975">
                <a:tc>
                  <a:txBody>
                    <a:bodyPr/>
                    <a:lstStyle/>
                    <a:p>
                      <a:pPr algn="ctr"/>
                      <a:r>
                        <a:rPr lang="en-US" dirty="0" smtClean="0"/>
                        <a:t>Sex Offenses </a:t>
                      </a:r>
                      <a:endParaRPr lang="en-US" dirty="0"/>
                    </a:p>
                  </a:txBody>
                  <a:tcPr/>
                </a:tc>
                <a:tc>
                  <a:txBody>
                    <a:bodyPr/>
                    <a:lstStyle/>
                    <a:p>
                      <a:pPr algn="ctr"/>
                      <a:r>
                        <a:rPr lang="en-US" dirty="0" smtClean="0"/>
                        <a:t>52</a:t>
                      </a:r>
                      <a:endParaRPr lang="en-US" dirty="0"/>
                    </a:p>
                  </a:txBody>
                  <a:tcPr/>
                </a:tc>
                <a:tc>
                  <a:txBody>
                    <a:bodyPr/>
                    <a:lstStyle/>
                    <a:p>
                      <a:pPr algn="ctr"/>
                      <a:r>
                        <a:rPr lang="en-US" dirty="0" smtClean="0"/>
                        <a:t>37</a:t>
                      </a:r>
                      <a:endParaRPr lang="en-US" dirty="0"/>
                    </a:p>
                  </a:txBody>
                  <a:tcPr/>
                </a:tc>
                <a:tc>
                  <a:txBody>
                    <a:bodyPr/>
                    <a:lstStyle/>
                    <a:p>
                      <a:pPr algn="ctr"/>
                      <a:r>
                        <a:rPr lang="en-US" dirty="0" smtClean="0">
                          <a:solidFill>
                            <a:srgbClr val="FF0000"/>
                          </a:solidFill>
                        </a:rPr>
                        <a:t>-15</a:t>
                      </a:r>
                      <a:endParaRPr lang="en-US" dirty="0">
                        <a:solidFill>
                          <a:srgbClr val="FF0000"/>
                        </a:solidFill>
                      </a:endParaRPr>
                    </a:p>
                  </a:txBody>
                  <a:tcPr/>
                </a:tc>
                <a:extLst>
                  <a:ext uri="{0D108BD9-81ED-4DB2-BD59-A6C34878D82A}">
                    <a16:rowId xmlns:a16="http://schemas.microsoft.com/office/drawing/2014/main" val="1505175674"/>
                  </a:ext>
                </a:extLst>
              </a:tr>
              <a:tr h="434975">
                <a:tc>
                  <a:txBody>
                    <a:bodyPr/>
                    <a:lstStyle/>
                    <a:p>
                      <a:pPr algn="ctr"/>
                      <a:r>
                        <a:rPr lang="en-US" dirty="0" smtClean="0"/>
                        <a:t>No Contact</a:t>
                      </a:r>
                      <a:r>
                        <a:rPr lang="en-US" baseline="0" dirty="0" smtClean="0"/>
                        <a:t> Order Violations</a:t>
                      </a:r>
                      <a:endParaRPr lang="en-US" dirty="0"/>
                    </a:p>
                  </a:txBody>
                  <a:tcPr/>
                </a:tc>
                <a:tc>
                  <a:txBody>
                    <a:bodyPr/>
                    <a:lstStyle/>
                    <a:p>
                      <a:pPr algn="ctr"/>
                      <a:r>
                        <a:rPr lang="en-US" dirty="0" smtClean="0"/>
                        <a:t>Not Reported </a:t>
                      </a:r>
                      <a:endParaRPr lang="en-US" dirty="0"/>
                    </a:p>
                  </a:txBody>
                  <a:tcPr/>
                </a:tc>
                <a:tc>
                  <a:txBody>
                    <a:bodyPr/>
                    <a:lstStyle/>
                    <a:p>
                      <a:pPr algn="ctr"/>
                      <a:r>
                        <a:rPr lang="en-US" dirty="0" smtClean="0"/>
                        <a:t>69</a:t>
                      </a:r>
                      <a:endParaRPr lang="en-US" dirty="0"/>
                    </a:p>
                  </a:txBody>
                  <a:tcPr/>
                </a:tc>
                <a:tc>
                  <a:txBody>
                    <a:bodyPr/>
                    <a:lstStyle/>
                    <a:p>
                      <a:pPr algn="ctr"/>
                      <a:r>
                        <a:rPr lang="en-US" dirty="0" smtClean="0"/>
                        <a:t>0</a:t>
                      </a:r>
                      <a:endParaRPr lang="en-US" dirty="0"/>
                    </a:p>
                  </a:txBody>
                  <a:tcPr/>
                </a:tc>
                <a:extLst>
                  <a:ext uri="{0D108BD9-81ED-4DB2-BD59-A6C34878D82A}">
                    <a16:rowId xmlns:a16="http://schemas.microsoft.com/office/drawing/2014/main" val="442587538"/>
                  </a:ext>
                </a:extLst>
              </a:tr>
              <a:tr h="434975">
                <a:tc>
                  <a:txBody>
                    <a:bodyPr/>
                    <a:lstStyle/>
                    <a:p>
                      <a:pPr algn="ctr"/>
                      <a:r>
                        <a:rPr lang="en-US" dirty="0" smtClean="0"/>
                        <a:t>Total </a:t>
                      </a:r>
                      <a:endParaRPr lang="en-US" dirty="0"/>
                    </a:p>
                  </a:txBody>
                  <a:tcPr/>
                </a:tc>
                <a:tc>
                  <a:txBody>
                    <a:bodyPr/>
                    <a:lstStyle/>
                    <a:p>
                      <a:pPr algn="ctr"/>
                      <a:r>
                        <a:rPr lang="en-US" dirty="0" smtClean="0"/>
                        <a:t>378</a:t>
                      </a:r>
                      <a:endParaRPr lang="en-US" dirty="0"/>
                    </a:p>
                  </a:txBody>
                  <a:tcPr/>
                </a:tc>
                <a:tc>
                  <a:txBody>
                    <a:bodyPr/>
                    <a:lstStyle/>
                    <a:p>
                      <a:pPr algn="ctr"/>
                      <a:r>
                        <a:rPr lang="en-US" dirty="0" smtClean="0"/>
                        <a:t>444</a:t>
                      </a:r>
                      <a:endParaRPr lang="en-US" dirty="0"/>
                    </a:p>
                  </a:txBody>
                  <a:tcPr/>
                </a:tc>
                <a:tc>
                  <a:txBody>
                    <a:bodyPr/>
                    <a:lstStyle/>
                    <a:p>
                      <a:pPr algn="ctr"/>
                      <a:r>
                        <a:rPr lang="en-US" dirty="0" smtClean="0">
                          <a:solidFill>
                            <a:srgbClr val="00B050"/>
                          </a:solidFill>
                        </a:rPr>
                        <a:t>+66</a:t>
                      </a:r>
                      <a:endParaRPr lang="en-US" dirty="0">
                        <a:solidFill>
                          <a:srgbClr val="00B050"/>
                        </a:solidFill>
                      </a:endParaRPr>
                    </a:p>
                  </a:txBody>
                  <a:tcPr/>
                </a:tc>
                <a:extLst>
                  <a:ext uri="{0D108BD9-81ED-4DB2-BD59-A6C34878D82A}">
                    <a16:rowId xmlns:a16="http://schemas.microsoft.com/office/drawing/2014/main" val="616317314"/>
                  </a:ext>
                </a:extLst>
              </a:tr>
            </a:tbl>
          </a:graphicData>
        </a:graphic>
      </p:graphicFrame>
    </p:spTree>
    <p:extLst>
      <p:ext uri="{BB962C8B-B14F-4D97-AF65-F5344CB8AC3E}">
        <p14:creationId xmlns:p14="http://schemas.microsoft.com/office/powerpoint/2010/main" val="4018130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3" name="Title 1"/>
          <p:cNvSpPr>
            <a:spLocks noGrp="1"/>
          </p:cNvSpPr>
          <p:nvPr>
            <p:ph type="title"/>
          </p:nvPr>
        </p:nvSpPr>
        <p:spPr>
          <a:xfrm>
            <a:off x="-1" y="-6657"/>
            <a:ext cx="9144001" cy="921057"/>
          </a:xfrm>
          <a:noFill/>
        </p:spPr>
        <p:txBody>
          <a:bodyPr>
            <a:noAutofit/>
          </a:bodyPr>
          <a:lstStyle/>
          <a:p>
            <a:pPr marL="457190" lvl="1" algn="ctr">
              <a:spcBef>
                <a:spcPct val="20000"/>
              </a:spcBef>
              <a:defRPr/>
            </a:pPr>
            <a:r>
              <a:rPr lang="en-US" sz="2000" dirty="0" smtClean="0">
                <a:solidFill>
                  <a:schemeClr val="bg1"/>
                </a:solidFill>
                <a:latin typeface="+mn-lt"/>
              </a:rPr>
              <a:t>PROPERTY CRIMES STATS 2019 VS 2020</a:t>
            </a:r>
            <a:endParaRPr lang="en-US" sz="2000" dirty="0">
              <a:solidFill>
                <a:schemeClr val="bg1"/>
              </a:solidFill>
              <a:latin typeface="+mn-lt"/>
            </a:endParaRPr>
          </a:p>
        </p:txBody>
      </p:sp>
      <p:grpSp>
        <p:nvGrpSpPr>
          <p:cNvPr id="12" name="Group 11"/>
          <p:cNvGrpSpPr/>
          <p:nvPr/>
        </p:nvGrpSpPr>
        <p:grpSpPr>
          <a:xfrm>
            <a:off x="0" y="5748831"/>
            <a:ext cx="9144000" cy="655066"/>
            <a:chOff x="0" y="5748831"/>
            <a:chExt cx="9144000" cy="655066"/>
          </a:xfrm>
        </p:grpSpPr>
        <p:grpSp>
          <p:nvGrpSpPr>
            <p:cNvPr id="15" name="Group 14"/>
            <p:cNvGrpSpPr/>
            <p:nvPr/>
          </p:nvGrpSpPr>
          <p:grpSpPr>
            <a:xfrm>
              <a:off x="0" y="5993864"/>
              <a:ext cx="9144000" cy="410033"/>
              <a:chOff x="0" y="5993864"/>
              <a:chExt cx="9144000" cy="410033"/>
            </a:xfrm>
          </p:grpSpPr>
          <p:pic>
            <p:nvPicPr>
              <p:cNvPr id="20" name="Picture 19"/>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21" name="Picture 20"/>
              <p:cNvPicPr>
                <a:picLocks noChangeAspect="1"/>
              </p:cNvPicPr>
              <p:nvPr/>
            </p:nvPicPr>
            <p:blipFill>
              <a:blip r:embed="rId6"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6" name="Picture 15" descr="\\data02\data\_InterDepartment\Logos\LogosCityofSeaTacForInHouseUse\Full Color\City of SeaTac clear Logo RGB_est.tif"/>
            <p:cNvPicPr>
              <a:picLocks noChangeAspect="1" noChangeArrowheads="1"/>
            </p:cNvPicPr>
            <p:nvPr/>
          </p:nvPicPr>
          <p:blipFill>
            <a:blip r:embed="rId7" cstate="print"/>
            <a:srcRect/>
            <a:stretch>
              <a:fillRect/>
            </a:stretch>
          </p:blipFill>
          <p:spPr bwMode="auto">
            <a:xfrm>
              <a:off x="8131098" y="5748831"/>
              <a:ext cx="762000" cy="601134"/>
            </a:xfrm>
            <a:prstGeom prst="rect">
              <a:avLst/>
            </a:prstGeom>
            <a:noFill/>
          </p:spPr>
        </p:pic>
      </p:grpSp>
      <p:graphicFrame>
        <p:nvGraphicFramePr>
          <p:cNvPr id="3" name="Table 2"/>
          <p:cNvGraphicFramePr>
            <a:graphicFrameLocks noGrp="1"/>
          </p:cNvGraphicFramePr>
          <p:nvPr>
            <p:extLst>
              <p:ext uri="{D42A27DB-BD31-4B8C-83A1-F6EECF244321}">
                <p14:modId xmlns:p14="http://schemas.microsoft.com/office/powerpoint/2010/main" val="1779549882"/>
              </p:ext>
            </p:extLst>
          </p:nvPr>
        </p:nvGraphicFramePr>
        <p:xfrm>
          <a:off x="2095497" y="1049448"/>
          <a:ext cx="5143503" cy="4999950"/>
        </p:xfrm>
        <a:graphic>
          <a:graphicData uri="http://schemas.openxmlformats.org/drawingml/2006/table">
            <a:tbl>
              <a:tblPr firstRow="1" bandRow="1">
                <a:tableStyleId>{5940675A-B579-460E-94D1-54222C63F5DA}</a:tableStyleId>
              </a:tblPr>
              <a:tblGrid>
                <a:gridCol w="2183564">
                  <a:extLst>
                    <a:ext uri="{9D8B030D-6E8A-4147-A177-3AD203B41FA5}">
                      <a16:colId xmlns:a16="http://schemas.microsoft.com/office/drawing/2014/main" val="2594956267"/>
                    </a:ext>
                  </a:extLst>
                </a:gridCol>
                <a:gridCol w="760203">
                  <a:extLst>
                    <a:ext uri="{9D8B030D-6E8A-4147-A177-3AD203B41FA5}">
                      <a16:colId xmlns:a16="http://schemas.microsoft.com/office/drawing/2014/main" val="2899197027"/>
                    </a:ext>
                  </a:extLst>
                </a:gridCol>
                <a:gridCol w="1099868">
                  <a:extLst>
                    <a:ext uri="{9D8B030D-6E8A-4147-A177-3AD203B41FA5}">
                      <a16:colId xmlns:a16="http://schemas.microsoft.com/office/drawing/2014/main" val="3572752304"/>
                    </a:ext>
                  </a:extLst>
                </a:gridCol>
                <a:gridCol w="1099868">
                  <a:extLst>
                    <a:ext uri="{9D8B030D-6E8A-4147-A177-3AD203B41FA5}">
                      <a16:colId xmlns:a16="http://schemas.microsoft.com/office/drawing/2014/main" val="1867681963"/>
                    </a:ext>
                  </a:extLst>
                </a:gridCol>
              </a:tblGrid>
              <a:tr h="410001">
                <a:tc>
                  <a:txBody>
                    <a:bodyPr/>
                    <a:lstStyle/>
                    <a:p>
                      <a:pPr algn="ctr"/>
                      <a:r>
                        <a:rPr lang="en-US" b="1" dirty="0" smtClean="0"/>
                        <a:t>Offense</a:t>
                      </a:r>
                      <a:endParaRPr lang="en-US" b="1" dirty="0"/>
                    </a:p>
                  </a:txBody>
                  <a:tcPr/>
                </a:tc>
                <a:tc>
                  <a:txBody>
                    <a:bodyPr/>
                    <a:lstStyle/>
                    <a:p>
                      <a:pPr algn="ctr"/>
                      <a:r>
                        <a:rPr lang="en-US" b="1" dirty="0" smtClean="0"/>
                        <a:t>2019</a:t>
                      </a:r>
                      <a:endParaRPr lang="en-US" b="1" dirty="0"/>
                    </a:p>
                  </a:txBody>
                  <a:tcPr/>
                </a:tc>
                <a:tc>
                  <a:txBody>
                    <a:bodyPr/>
                    <a:lstStyle/>
                    <a:p>
                      <a:pPr algn="ctr"/>
                      <a:r>
                        <a:rPr lang="en-US" b="1" dirty="0" smtClean="0"/>
                        <a:t>2020</a:t>
                      </a:r>
                      <a:endParaRPr lang="en-US" b="1" dirty="0"/>
                    </a:p>
                  </a:txBody>
                  <a:tcPr/>
                </a:tc>
                <a:tc>
                  <a:txBody>
                    <a:bodyPr/>
                    <a:lstStyle/>
                    <a:p>
                      <a:pPr algn="ctr"/>
                      <a:r>
                        <a:rPr lang="en-US" b="1" dirty="0" smtClean="0"/>
                        <a:t>Changes </a:t>
                      </a:r>
                      <a:endParaRPr lang="en-US" b="1" dirty="0"/>
                    </a:p>
                  </a:txBody>
                  <a:tcPr/>
                </a:tc>
                <a:extLst>
                  <a:ext uri="{0D108BD9-81ED-4DB2-BD59-A6C34878D82A}">
                    <a16:rowId xmlns:a16="http://schemas.microsoft.com/office/drawing/2014/main" val="528029014"/>
                  </a:ext>
                </a:extLst>
              </a:tr>
              <a:tr h="574097">
                <a:tc>
                  <a:txBody>
                    <a:bodyPr/>
                    <a:lstStyle/>
                    <a:p>
                      <a:pPr algn="ctr"/>
                      <a:r>
                        <a:rPr lang="en-US" dirty="0" smtClean="0"/>
                        <a:t>Commercial Burglary </a:t>
                      </a:r>
                      <a:endParaRPr lang="en-US" dirty="0"/>
                    </a:p>
                  </a:txBody>
                  <a:tcPr/>
                </a:tc>
                <a:tc>
                  <a:txBody>
                    <a:bodyPr/>
                    <a:lstStyle/>
                    <a:p>
                      <a:pPr algn="ctr"/>
                      <a:r>
                        <a:rPr lang="en-US" dirty="0" smtClean="0"/>
                        <a:t>85</a:t>
                      </a:r>
                      <a:endParaRPr lang="en-US" dirty="0"/>
                    </a:p>
                  </a:txBody>
                  <a:tcPr/>
                </a:tc>
                <a:tc>
                  <a:txBody>
                    <a:bodyPr/>
                    <a:lstStyle/>
                    <a:p>
                      <a:pPr algn="ctr"/>
                      <a:r>
                        <a:rPr lang="en-US" dirty="0" smtClean="0"/>
                        <a:t>96</a:t>
                      </a:r>
                      <a:endParaRPr lang="en-US" dirty="0"/>
                    </a:p>
                  </a:txBody>
                  <a:tcPr/>
                </a:tc>
                <a:tc>
                  <a:txBody>
                    <a:bodyPr/>
                    <a:lstStyle/>
                    <a:p>
                      <a:pPr algn="ctr"/>
                      <a:r>
                        <a:rPr lang="en-US" dirty="0" smtClean="0">
                          <a:solidFill>
                            <a:srgbClr val="00B050"/>
                          </a:solidFill>
                        </a:rPr>
                        <a:t>+11</a:t>
                      </a:r>
                      <a:endParaRPr lang="en-US" dirty="0">
                        <a:solidFill>
                          <a:srgbClr val="00B050"/>
                        </a:solidFill>
                      </a:endParaRPr>
                    </a:p>
                  </a:txBody>
                  <a:tcPr/>
                </a:tc>
                <a:extLst>
                  <a:ext uri="{0D108BD9-81ED-4DB2-BD59-A6C34878D82A}">
                    <a16:rowId xmlns:a16="http://schemas.microsoft.com/office/drawing/2014/main" val="3181740036"/>
                  </a:ext>
                </a:extLst>
              </a:tr>
              <a:tr h="574097">
                <a:tc>
                  <a:txBody>
                    <a:bodyPr/>
                    <a:lstStyle/>
                    <a:p>
                      <a:pPr algn="ctr"/>
                      <a:r>
                        <a:rPr lang="en-US" dirty="0" smtClean="0"/>
                        <a:t>Residential Burglary</a:t>
                      </a:r>
                      <a:endParaRPr lang="en-US" dirty="0"/>
                    </a:p>
                  </a:txBody>
                  <a:tcPr/>
                </a:tc>
                <a:tc>
                  <a:txBody>
                    <a:bodyPr/>
                    <a:lstStyle/>
                    <a:p>
                      <a:pPr algn="ctr"/>
                      <a:r>
                        <a:rPr lang="en-US" dirty="0" smtClean="0"/>
                        <a:t>73</a:t>
                      </a:r>
                      <a:endParaRPr lang="en-US" dirty="0"/>
                    </a:p>
                  </a:txBody>
                  <a:tcPr/>
                </a:tc>
                <a:tc>
                  <a:txBody>
                    <a:bodyPr/>
                    <a:lstStyle/>
                    <a:p>
                      <a:pPr algn="ctr"/>
                      <a:r>
                        <a:rPr lang="en-US" dirty="0" smtClean="0"/>
                        <a:t>104</a:t>
                      </a:r>
                      <a:endParaRPr lang="en-US" dirty="0"/>
                    </a:p>
                  </a:txBody>
                  <a:tcPr/>
                </a:tc>
                <a:tc>
                  <a:txBody>
                    <a:bodyPr/>
                    <a:lstStyle/>
                    <a:p>
                      <a:pPr algn="ctr"/>
                      <a:r>
                        <a:rPr lang="en-US" dirty="0" smtClean="0">
                          <a:solidFill>
                            <a:srgbClr val="00B050"/>
                          </a:solidFill>
                        </a:rPr>
                        <a:t>+31</a:t>
                      </a:r>
                      <a:endParaRPr lang="en-US" dirty="0">
                        <a:solidFill>
                          <a:srgbClr val="00B050"/>
                        </a:solidFill>
                      </a:endParaRPr>
                    </a:p>
                  </a:txBody>
                  <a:tcPr/>
                </a:tc>
                <a:extLst>
                  <a:ext uri="{0D108BD9-81ED-4DB2-BD59-A6C34878D82A}">
                    <a16:rowId xmlns:a16="http://schemas.microsoft.com/office/drawing/2014/main" val="2117649785"/>
                  </a:ext>
                </a:extLst>
              </a:tr>
              <a:tr h="410001">
                <a:tc>
                  <a:txBody>
                    <a:bodyPr/>
                    <a:lstStyle/>
                    <a:p>
                      <a:pPr algn="ctr"/>
                      <a:r>
                        <a:rPr lang="en-US" dirty="0" smtClean="0"/>
                        <a:t>Fraud</a:t>
                      </a:r>
                      <a:endParaRPr lang="en-US" dirty="0"/>
                    </a:p>
                  </a:txBody>
                  <a:tcPr/>
                </a:tc>
                <a:tc>
                  <a:txBody>
                    <a:bodyPr/>
                    <a:lstStyle/>
                    <a:p>
                      <a:pPr algn="ctr"/>
                      <a:r>
                        <a:rPr lang="en-US" dirty="0" smtClean="0"/>
                        <a:t>148</a:t>
                      </a:r>
                      <a:endParaRPr lang="en-US" dirty="0"/>
                    </a:p>
                  </a:txBody>
                  <a:tcPr/>
                </a:tc>
                <a:tc>
                  <a:txBody>
                    <a:bodyPr/>
                    <a:lstStyle/>
                    <a:p>
                      <a:pPr algn="ctr"/>
                      <a:r>
                        <a:rPr lang="en-US" dirty="0" smtClean="0"/>
                        <a:t>228</a:t>
                      </a:r>
                      <a:endParaRPr lang="en-US" dirty="0"/>
                    </a:p>
                  </a:txBody>
                  <a:tcPr/>
                </a:tc>
                <a:tc>
                  <a:txBody>
                    <a:bodyPr/>
                    <a:lstStyle/>
                    <a:p>
                      <a:pPr algn="ctr"/>
                      <a:r>
                        <a:rPr lang="en-US" dirty="0" smtClean="0">
                          <a:solidFill>
                            <a:srgbClr val="00B050"/>
                          </a:solidFill>
                        </a:rPr>
                        <a:t>+80</a:t>
                      </a:r>
                      <a:endParaRPr lang="en-US" dirty="0">
                        <a:solidFill>
                          <a:srgbClr val="00B050"/>
                        </a:solidFill>
                      </a:endParaRPr>
                    </a:p>
                  </a:txBody>
                  <a:tcPr/>
                </a:tc>
                <a:extLst>
                  <a:ext uri="{0D108BD9-81ED-4DB2-BD59-A6C34878D82A}">
                    <a16:rowId xmlns:a16="http://schemas.microsoft.com/office/drawing/2014/main" val="568542028"/>
                  </a:ext>
                </a:extLst>
              </a:tr>
              <a:tr h="817653">
                <a:tc>
                  <a:txBody>
                    <a:bodyPr/>
                    <a:lstStyle/>
                    <a:p>
                      <a:pPr algn="ctr"/>
                      <a:r>
                        <a:rPr lang="en-US" dirty="0" smtClean="0"/>
                        <a:t>Destruction/Damage/Vandalism of Property </a:t>
                      </a:r>
                      <a:endParaRPr lang="en-US" dirty="0"/>
                    </a:p>
                  </a:txBody>
                  <a:tcPr/>
                </a:tc>
                <a:tc>
                  <a:txBody>
                    <a:bodyPr/>
                    <a:lstStyle/>
                    <a:p>
                      <a:pPr algn="ctr"/>
                      <a:r>
                        <a:rPr lang="en-US" dirty="0" smtClean="0"/>
                        <a:t>158</a:t>
                      </a:r>
                      <a:endParaRPr lang="en-US" dirty="0"/>
                    </a:p>
                  </a:txBody>
                  <a:tcPr/>
                </a:tc>
                <a:tc>
                  <a:txBody>
                    <a:bodyPr/>
                    <a:lstStyle/>
                    <a:p>
                      <a:pPr algn="ctr"/>
                      <a:r>
                        <a:rPr lang="en-US" dirty="0" smtClean="0"/>
                        <a:t>361</a:t>
                      </a:r>
                      <a:endParaRPr lang="en-US" dirty="0"/>
                    </a:p>
                  </a:txBody>
                  <a:tcPr/>
                </a:tc>
                <a:tc>
                  <a:txBody>
                    <a:bodyPr/>
                    <a:lstStyle/>
                    <a:p>
                      <a:pPr algn="ctr"/>
                      <a:r>
                        <a:rPr lang="en-US" dirty="0" smtClean="0">
                          <a:solidFill>
                            <a:srgbClr val="00B050"/>
                          </a:solidFill>
                        </a:rPr>
                        <a:t>+203</a:t>
                      </a:r>
                      <a:endParaRPr lang="en-US" dirty="0">
                        <a:solidFill>
                          <a:srgbClr val="00B050"/>
                        </a:solidFill>
                      </a:endParaRPr>
                    </a:p>
                  </a:txBody>
                  <a:tcPr/>
                </a:tc>
                <a:extLst>
                  <a:ext uri="{0D108BD9-81ED-4DB2-BD59-A6C34878D82A}">
                    <a16:rowId xmlns:a16="http://schemas.microsoft.com/office/drawing/2014/main" val="938245903"/>
                  </a:ext>
                </a:extLst>
              </a:tr>
              <a:tr h="410001">
                <a:tc>
                  <a:txBody>
                    <a:bodyPr/>
                    <a:lstStyle/>
                    <a:p>
                      <a:pPr algn="ctr"/>
                      <a:r>
                        <a:rPr lang="en-US" dirty="0" smtClean="0"/>
                        <a:t>Larceny</a:t>
                      </a:r>
                      <a:endParaRPr lang="en-US" dirty="0"/>
                    </a:p>
                  </a:txBody>
                  <a:tcPr/>
                </a:tc>
                <a:tc>
                  <a:txBody>
                    <a:bodyPr/>
                    <a:lstStyle/>
                    <a:p>
                      <a:pPr algn="ctr"/>
                      <a:r>
                        <a:rPr lang="en-US" dirty="0" smtClean="0"/>
                        <a:t>667</a:t>
                      </a:r>
                      <a:endParaRPr lang="en-US" dirty="0"/>
                    </a:p>
                  </a:txBody>
                  <a:tcPr/>
                </a:tc>
                <a:tc>
                  <a:txBody>
                    <a:bodyPr/>
                    <a:lstStyle/>
                    <a:p>
                      <a:pPr algn="ctr"/>
                      <a:r>
                        <a:rPr lang="en-US" dirty="0" smtClean="0"/>
                        <a:t>844</a:t>
                      </a:r>
                      <a:endParaRPr lang="en-US" dirty="0"/>
                    </a:p>
                  </a:txBody>
                  <a:tcPr/>
                </a:tc>
                <a:tc>
                  <a:txBody>
                    <a:bodyPr/>
                    <a:lstStyle/>
                    <a:p>
                      <a:pPr algn="ctr"/>
                      <a:r>
                        <a:rPr lang="en-US" dirty="0" smtClean="0">
                          <a:solidFill>
                            <a:srgbClr val="00B050"/>
                          </a:solidFill>
                        </a:rPr>
                        <a:t>+177</a:t>
                      </a:r>
                      <a:endParaRPr lang="en-US" dirty="0">
                        <a:solidFill>
                          <a:srgbClr val="00B050"/>
                        </a:solidFill>
                      </a:endParaRPr>
                    </a:p>
                  </a:txBody>
                  <a:tcPr/>
                </a:tc>
                <a:extLst>
                  <a:ext uri="{0D108BD9-81ED-4DB2-BD59-A6C34878D82A}">
                    <a16:rowId xmlns:a16="http://schemas.microsoft.com/office/drawing/2014/main" val="260996281"/>
                  </a:ext>
                </a:extLst>
              </a:tr>
              <a:tr h="574097">
                <a:tc>
                  <a:txBody>
                    <a:bodyPr/>
                    <a:lstStyle/>
                    <a:p>
                      <a:pPr algn="ctr"/>
                      <a:r>
                        <a:rPr lang="en-US" dirty="0" smtClean="0"/>
                        <a:t>Motor Vehicle Theft </a:t>
                      </a:r>
                      <a:endParaRPr lang="en-US" dirty="0"/>
                    </a:p>
                  </a:txBody>
                  <a:tcPr/>
                </a:tc>
                <a:tc>
                  <a:txBody>
                    <a:bodyPr/>
                    <a:lstStyle/>
                    <a:p>
                      <a:pPr algn="ctr"/>
                      <a:r>
                        <a:rPr lang="en-US" dirty="0" smtClean="0"/>
                        <a:t>317</a:t>
                      </a:r>
                      <a:endParaRPr lang="en-US" dirty="0"/>
                    </a:p>
                  </a:txBody>
                  <a:tcPr/>
                </a:tc>
                <a:tc>
                  <a:txBody>
                    <a:bodyPr/>
                    <a:lstStyle/>
                    <a:p>
                      <a:pPr algn="ctr"/>
                      <a:r>
                        <a:rPr lang="en-US" dirty="0" smtClean="0"/>
                        <a:t>364</a:t>
                      </a:r>
                      <a:endParaRPr lang="en-US" dirty="0"/>
                    </a:p>
                  </a:txBody>
                  <a:tcPr/>
                </a:tc>
                <a:tc>
                  <a:txBody>
                    <a:bodyPr/>
                    <a:lstStyle/>
                    <a:p>
                      <a:pPr algn="ctr"/>
                      <a:r>
                        <a:rPr lang="en-US" dirty="0" smtClean="0">
                          <a:solidFill>
                            <a:srgbClr val="00B050"/>
                          </a:solidFill>
                        </a:rPr>
                        <a:t>+47</a:t>
                      </a:r>
                      <a:endParaRPr lang="en-US" dirty="0">
                        <a:solidFill>
                          <a:srgbClr val="00B050"/>
                        </a:solidFill>
                      </a:endParaRPr>
                    </a:p>
                  </a:txBody>
                  <a:tcPr/>
                </a:tc>
                <a:extLst>
                  <a:ext uri="{0D108BD9-81ED-4DB2-BD59-A6C34878D82A}">
                    <a16:rowId xmlns:a16="http://schemas.microsoft.com/office/drawing/2014/main" val="1427396831"/>
                  </a:ext>
                </a:extLst>
              </a:tr>
              <a:tr h="410001">
                <a:tc>
                  <a:txBody>
                    <a:bodyPr/>
                    <a:lstStyle/>
                    <a:p>
                      <a:pPr algn="ctr"/>
                      <a:r>
                        <a:rPr lang="en-US" dirty="0" smtClean="0"/>
                        <a:t>Robberies </a:t>
                      </a:r>
                      <a:endParaRPr lang="en-US" dirty="0"/>
                    </a:p>
                  </a:txBody>
                  <a:tcPr/>
                </a:tc>
                <a:tc>
                  <a:txBody>
                    <a:bodyPr/>
                    <a:lstStyle/>
                    <a:p>
                      <a:pPr algn="ctr"/>
                      <a:r>
                        <a:rPr lang="en-US" dirty="0" smtClean="0"/>
                        <a:t>59</a:t>
                      </a:r>
                      <a:endParaRPr lang="en-US" dirty="0"/>
                    </a:p>
                  </a:txBody>
                  <a:tcPr/>
                </a:tc>
                <a:tc>
                  <a:txBody>
                    <a:bodyPr/>
                    <a:lstStyle/>
                    <a:p>
                      <a:pPr algn="ctr"/>
                      <a:r>
                        <a:rPr lang="en-US" dirty="0" smtClean="0"/>
                        <a:t>58</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extLst>
                  <a:ext uri="{0D108BD9-81ED-4DB2-BD59-A6C34878D82A}">
                    <a16:rowId xmlns:a16="http://schemas.microsoft.com/office/drawing/2014/main" val="1674847795"/>
                  </a:ext>
                </a:extLst>
              </a:tr>
              <a:tr h="410001">
                <a:tc>
                  <a:txBody>
                    <a:bodyPr/>
                    <a:lstStyle/>
                    <a:p>
                      <a:pPr algn="ctr"/>
                      <a:r>
                        <a:rPr lang="en-US" dirty="0" smtClean="0"/>
                        <a:t>Other </a:t>
                      </a:r>
                      <a:endParaRPr lang="en-US" dirty="0"/>
                    </a:p>
                  </a:txBody>
                  <a:tcPr/>
                </a:tc>
                <a:tc>
                  <a:txBody>
                    <a:bodyPr/>
                    <a:lstStyle/>
                    <a:p>
                      <a:pPr algn="ctr"/>
                      <a:r>
                        <a:rPr lang="en-US" dirty="0" smtClean="0"/>
                        <a:t>0</a:t>
                      </a:r>
                      <a:endParaRPr lang="en-US" dirty="0"/>
                    </a:p>
                  </a:txBody>
                  <a:tcPr/>
                </a:tc>
                <a:tc>
                  <a:txBody>
                    <a:bodyPr/>
                    <a:lstStyle/>
                    <a:p>
                      <a:pPr algn="ctr"/>
                      <a:r>
                        <a:rPr lang="en-US" dirty="0" smtClean="0"/>
                        <a:t>44</a:t>
                      </a:r>
                      <a:endParaRPr lang="en-US" dirty="0"/>
                    </a:p>
                  </a:txBody>
                  <a:tcPr/>
                </a:tc>
                <a:tc>
                  <a:txBody>
                    <a:bodyPr/>
                    <a:lstStyle/>
                    <a:p>
                      <a:pPr algn="ctr"/>
                      <a:r>
                        <a:rPr lang="en-US" dirty="0" smtClean="0">
                          <a:solidFill>
                            <a:srgbClr val="00B050"/>
                          </a:solidFill>
                        </a:rPr>
                        <a:t>+44</a:t>
                      </a:r>
                      <a:endParaRPr lang="en-US" dirty="0">
                        <a:solidFill>
                          <a:srgbClr val="00B050"/>
                        </a:solidFill>
                      </a:endParaRPr>
                    </a:p>
                  </a:txBody>
                  <a:tcPr/>
                </a:tc>
                <a:extLst>
                  <a:ext uri="{0D108BD9-81ED-4DB2-BD59-A6C34878D82A}">
                    <a16:rowId xmlns:a16="http://schemas.microsoft.com/office/drawing/2014/main" val="784254205"/>
                  </a:ext>
                </a:extLst>
              </a:tr>
              <a:tr h="410001">
                <a:tc>
                  <a:txBody>
                    <a:bodyPr/>
                    <a:lstStyle/>
                    <a:p>
                      <a:pPr algn="ctr"/>
                      <a:r>
                        <a:rPr lang="en-US" dirty="0" smtClean="0"/>
                        <a:t>Total </a:t>
                      </a:r>
                      <a:endParaRPr lang="en-US" dirty="0"/>
                    </a:p>
                  </a:txBody>
                  <a:tcPr/>
                </a:tc>
                <a:tc>
                  <a:txBody>
                    <a:bodyPr/>
                    <a:lstStyle/>
                    <a:p>
                      <a:pPr algn="ctr"/>
                      <a:r>
                        <a:rPr lang="en-US" dirty="0" smtClean="0"/>
                        <a:t>1,507</a:t>
                      </a:r>
                      <a:endParaRPr lang="en-US" dirty="0"/>
                    </a:p>
                  </a:txBody>
                  <a:tcPr/>
                </a:tc>
                <a:tc>
                  <a:txBody>
                    <a:bodyPr/>
                    <a:lstStyle/>
                    <a:p>
                      <a:pPr algn="ctr"/>
                      <a:r>
                        <a:rPr lang="en-US" dirty="0" smtClean="0"/>
                        <a:t>2,099</a:t>
                      </a:r>
                      <a:endParaRPr lang="en-US" dirty="0"/>
                    </a:p>
                  </a:txBody>
                  <a:tcPr/>
                </a:tc>
                <a:tc>
                  <a:txBody>
                    <a:bodyPr/>
                    <a:lstStyle/>
                    <a:p>
                      <a:pPr algn="ctr"/>
                      <a:r>
                        <a:rPr lang="en-US" dirty="0" smtClean="0">
                          <a:solidFill>
                            <a:srgbClr val="00B050"/>
                          </a:solidFill>
                        </a:rPr>
                        <a:t>+592</a:t>
                      </a:r>
                      <a:endParaRPr lang="en-US" dirty="0">
                        <a:solidFill>
                          <a:srgbClr val="00B050"/>
                        </a:solidFill>
                      </a:endParaRPr>
                    </a:p>
                  </a:txBody>
                  <a:tcPr/>
                </a:tc>
                <a:extLst>
                  <a:ext uri="{0D108BD9-81ED-4DB2-BD59-A6C34878D82A}">
                    <a16:rowId xmlns:a16="http://schemas.microsoft.com/office/drawing/2014/main" val="3921920073"/>
                  </a:ext>
                </a:extLst>
              </a:tr>
            </a:tbl>
          </a:graphicData>
        </a:graphic>
      </p:graphicFrame>
    </p:spTree>
    <p:extLst>
      <p:ext uri="{BB962C8B-B14F-4D97-AF65-F5344CB8AC3E}">
        <p14:creationId xmlns:p14="http://schemas.microsoft.com/office/powerpoint/2010/main" val="2027631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3" name="Title 1"/>
          <p:cNvSpPr>
            <a:spLocks noGrp="1"/>
          </p:cNvSpPr>
          <p:nvPr>
            <p:ph type="title"/>
          </p:nvPr>
        </p:nvSpPr>
        <p:spPr>
          <a:xfrm>
            <a:off x="0" y="-6657"/>
            <a:ext cx="8860442" cy="921057"/>
          </a:xfrm>
          <a:noFill/>
        </p:spPr>
        <p:txBody>
          <a:bodyPr>
            <a:noAutofit/>
          </a:bodyPr>
          <a:lstStyle/>
          <a:p>
            <a:pPr marL="457190" lvl="1" algn="ctr">
              <a:spcBef>
                <a:spcPct val="20000"/>
              </a:spcBef>
              <a:defRPr/>
            </a:pPr>
            <a:r>
              <a:rPr lang="en-US" sz="2000" b="1" dirty="0" smtClean="0">
                <a:solidFill>
                  <a:schemeClr val="bg1"/>
                </a:solidFill>
                <a:latin typeface="+mn-lt"/>
              </a:rPr>
              <a:t>BREAKDOWN OF DIFFERENT PROPERTY OFFENSES</a:t>
            </a:r>
            <a:endParaRPr lang="en-US" sz="2000" b="1" dirty="0">
              <a:solidFill>
                <a:schemeClr val="bg1"/>
              </a:solidFill>
              <a:latin typeface="+mn-lt"/>
            </a:endParaRPr>
          </a:p>
        </p:txBody>
      </p:sp>
      <p:grpSp>
        <p:nvGrpSpPr>
          <p:cNvPr id="12" name="Group 11"/>
          <p:cNvGrpSpPr/>
          <p:nvPr/>
        </p:nvGrpSpPr>
        <p:grpSpPr>
          <a:xfrm>
            <a:off x="0" y="5748831"/>
            <a:ext cx="9144000" cy="655066"/>
            <a:chOff x="0" y="5748831"/>
            <a:chExt cx="9144000" cy="655066"/>
          </a:xfrm>
        </p:grpSpPr>
        <p:grpSp>
          <p:nvGrpSpPr>
            <p:cNvPr id="15" name="Group 14"/>
            <p:cNvGrpSpPr/>
            <p:nvPr/>
          </p:nvGrpSpPr>
          <p:grpSpPr>
            <a:xfrm>
              <a:off x="0" y="5993864"/>
              <a:ext cx="9144000" cy="410033"/>
              <a:chOff x="0" y="5993864"/>
              <a:chExt cx="9144000" cy="410033"/>
            </a:xfrm>
          </p:grpSpPr>
          <p:pic>
            <p:nvPicPr>
              <p:cNvPr id="20" name="Picture 19"/>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21" name="Picture 20"/>
              <p:cNvPicPr>
                <a:picLocks noChangeAspect="1"/>
              </p:cNvPicPr>
              <p:nvPr/>
            </p:nvPicPr>
            <p:blipFill>
              <a:blip r:embed="rId6"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6" name="Picture 15" descr="\\data02\data\_InterDepartment\Logos\LogosCityofSeaTacForInHouseUse\Full Color\City of SeaTac clear Logo RGB_est.tif"/>
            <p:cNvPicPr>
              <a:picLocks noChangeAspect="1" noChangeArrowheads="1"/>
            </p:cNvPicPr>
            <p:nvPr/>
          </p:nvPicPr>
          <p:blipFill>
            <a:blip r:embed="rId7" cstate="print"/>
            <a:srcRect/>
            <a:stretch>
              <a:fillRect/>
            </a:stretch>
          </p:blipFill>
          <p:spPr bwMode="auto">
            <a:xfrm>
              <a:off x="8131098" y="5748831"/>
              <a:ext cx="762000" cy="601134"/>
            </a:xfrm>
            <a:prstGeom prst="rect">
              <a:avLst/>
            </a:prstGeom>
            <a:noFill/>
          </p:spPr>
        </p:pic>
      </p:grpSp>
      <p:pic>
        <p:nvPicPr>
          <p:cNvPr id="2" name="Picture 1"/>
          <p:cNvPicPr>
            <a:picLocks noChangeAspect="1"/>
          </p:cNvPicPr>
          <p:nvPr/>
        </p:nvPicPr>
        <p:blipFill>
          <a:blip r:embed="rId8"/>
          <a:stretch>
            <a:fillRect/>
          </a:stretch>
        </p:blipFill>
        <p:spPr>
          <a:xfrm>
            <a:off x="97441" y="1311151"/>
            <a:ext cx="8763000" cy="3997387"/>
          </a:xfrm>
          <a:prstGeom prst="rect">
            <a:avLst/>
          </a:prstGeom>
        </p:spPr>
      </p:pic>
    </p:spTree>
    <p:extLst>
      <p:ext uri="{BB962C8B-B14F-4D97-AF65-F5344CB8AC3E}">
        <p14:creationId xmlns:p14="http://schemas.microsoft.com/office/powerpoint/2010/main" val="4259741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22171</TotalTime>
  <Words>1676</Words>
  <Application>Microsoft Office PowerPoint</Application>
  <PresentationFormat>Custom</PresentationFormat>
  <Paragraphs>341</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NATIONAL INCIDENT-BASED REPORTING SYSTEM, “NIBRS”</vt:lpstr>
      <vt:lpstr>SeaTac Patrol Districts </vt:lpstr>
      <vt:lpstr>2020 CRIME CATEGORY TOTALS </vt:lpstr>
      <vt:lpstr>CRIME CATEGORIES 2019 VS 2020</vt:lpstr>
      <vt:lpstr>CRIMES AGAINST PERSON STATS 2019 VS 2020</vt:lpstr>
      <vt:lpstr>PROPERTY CRIMES STATS 2019 VS 2020</vt:lpstr>
      <vt:lpstr>BREAKDOWN OF DIFFERENT PROPERTY OFFENSES</vt:lpstr>
      <vt:lpstr>CRIMES AGAINST SOCIETY STATS 2019 VS 2020</vt:lpstr>
      <vt:lpstr>4 YEAR COMPARISON DCFS</vt:lpstr>
      <vt:lpstr>2020 SeaTac PD RESPONSE TIMES </vt:lpstr>
      <vt:lpstr>PowerPoint Presentation</vt:lpstr>
      <vt:lpstr>PowerPoint Presentation</vt:lpstr>
      <vt:lpstr>PowerPoint Presentation</vt:lpstr>
      <vt:lpstr>PowerPoint Presentation</vt:lpstr>
      <vt:lpstr>FROM KCPAO AND KCSO</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ksum</dc:creator>
  <cp:lastModifiedBy>Mattsen, Jon</cp:lastModifiedBy>
  <cp:revision>472</cp:revision>
  <cp:lastPrinted>2019-05-23T18:17:39Z</cp:lastPrinted>
  <dcterms:created xsi:type="dcterms:W3CDTF">2016-05-20T16:25:17Z</dcterms:created>
  <dcterms:modified xsi:type="dcterms:W3CDTF">2021-03-08T18:53:12Z</dcterms:modified>
  <cp:contentStatus/>
</cp:coreProperties>
</file>