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1" r:id="rId2"/>
    <p:sldId id="269" r:id="rId3"/>
    <p:sldId id="263" r:id="rId4"/>
    <p:sldId id="265" r:id="rId5"/>
    <p:sldId id="270" r:id="rId6"/>
    <p:sldId id="271" r:id="rId7"/>
    <p:sldId id="272" r:id="rId8"/>
    <p:sldId id="267" r:id="rId9"/>
  </p:sldIdLst>
  <p:sldSz cx="9144000" cy="54864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2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D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587" autoAdjust="0"/>
  </p:normalViewPr>
  <p:slideViewPr>
    <p:cSldViewPr>
      <p:cViewPr varScale="1">
        <p:scale>
          <a:sx n="71" d="100"/>
          <a:sy n="71" d="100"/>
        </p:scale>
        <p:origin x="1536" y="72"/>
      </p:cViewPr>
      <p:guideLst>
        <p:guide orient="horz" pos="1728"/>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2329" cy="462120"/>
          </a:xfrm>
          <a:prstGeom prst="rect">
            <a:avLst/>
          </a:prstGeom>
        </p:spPr>
        <p:txBody>
          <a:bodyPr vert="horz" lIns="90763" tIns="45382" rIns="90763" bIns="45382" rtlCol="0"/>
          <a:lstStyle>
            <a:lvl1pPr algn="l">
              <a:defRPr sz="1200"/>
            </a:lvl1pPr>
          </a:lstStyle>
          <a:p>
            <a:endParaRPr lang="en-US" dirty="0"/>
          </a:p>
        </p:txBody>
      </p:sp>
      <p:sp>
        <p:nvSpPr>
          <p:cNvPr id="3" name="Date Placeholder 2"/>
          <p:cNvSpPr>
            <a:spLocks noGrp="1"/>
          </p:cNvSpPr>
          <p:nvPr>
            <p:ph type="dt" idx="1"/>
          </p:nvPr>
        </p:nvSpPr>
        <p:spPr>
          <a:xfrm>
            <a:off x="3936173" y="0"/>
            <a:ext cx="3012329" cy="462120"/>
          </a:xfrm>
          <a:prstGeom prst="rect">
            <a:avLst/>
          </a:prstGeom>
        </p:spPr>
        <p:txBody>
          <a:bodyPr vert="horz" lIns="90763" tIns="45382" rIns="90763" bIns="45382" rtlCol="0"/>
          <a:lstStyle>
            <a:lvl1pPr algn="r">
              <a:defRPr sz="1200"/>
            </a:lvl1pPr>
          </a:lstStyle>
          <a:p>
            <a:fld id="{B84022FA-98CD-47F3-AEF5-02F4D42FBAF1}" type="datetimeFigureOut">
              <a:rPr lang="en-US" smtClean="0"/>
              <a:t>7/11/2018</a:t>
            </a:fld>
            <a:endParaRPr lang="en-US" dirty="0"/>
          </a:p>
        </p:txBody>
      </p:sp>
      <p:sp>
        <p:nvSpPr>
          <p:cNvPr id="4" name="Slide Image Placeholder 3"/>
          <p:cNvSpPr>
            <a:spLocks noGrp="1" noRot="1" noChangeAspect="1"/>
          </p:cNvSpPr>
          <p:nvPr>
            <p:ph type="sldImg" idx="2"/>
          </p:nvPr>
        </p:nvSpPr>
        <p:spPr>
          <a:xfrm>
            <a:off x="588963" y="692150"/>
            <a:ext cx="5772150" cy="3463925"/>
          </a:xfrm>
          <a:prstGeom prst="rect">
            <a:avLst/>
          </a:prstGeom>
          <a:noFill/>
          <a:ln w="12700">
            <a:solidFill>
              <a:prstClr val="black"/>
            </a:solidFill>
          </a:ln>
        </p:spPr>
        <p:txBody>
          <a:bodyPr vert="horz" lIns="90763" tIns="45382" rIns="90763" bIns="45382" rtlCol="0" anchor="ctr"/>
          <a:lstStyle/>
          <a:p>
            <a:endParaRPr lang="en-US" dirty="0"/>
          </a:p>
        </p:txBody>
      </p:sp>
      <p:sp>
        <p:nvSpPr>
          <p:cNvPr id="5" name="Notes Placeholder 4"/>
          <p:cNvSpPr>
            <a:spLocks noGrp="1"/>
          </p:cNvSpPr>
          <p:nvPr>
            <p:ph type="body" sz="quarter" idx="3"/>
          </p:nvPr>
        </p:nvSpPr>
        <p:spPr>
          <a:xfrm>
            <a:off x="695637" y="4387767"/>
            <a:ext cx="5558801" cy="4155919"/>
          </a:xfrm>
          <a:prstGeom prst="rect">
            <a:avLst/>
          </a:prstGeom>
        </p:spPr>
        <p:txBody>
          <a:bodyPr vert="horz" lIns="90763" tIns="45382" rIns="90763" bIns="4538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378"/>
            <a:ext cx="3012329" cy="462120"/>
          </a:xfrm>
          <a:prstGeom prst="rect">
            <a:avLst/>
          </a:prstGeom>
        </p:spPr>
        <p:txBody>
          <a:bodyPr vert="horz" lIns="90763" tIns="45382" rIns="90763" bIns="453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173" y="8772378"/>
            <a:ext cx="3012329" cy="462120"/>
          </a:xfrm>
          <a:prstGeom prst="rect">
            <a:avLst/>
          </a:prstGeom>
        </p:spPr>
        <p:txBody>
          <a:bodyPr vert="horz" lIns="90763" tIns="45382" rIns="90763" bIns="45382" rtlCol="0" anchor="b"/>
          <a:lstStyle>
            <a:lvl1pPr algn="r">
              <a:defRPr sz="1200"/>
            </a:lvl1pPr>
          </a:lstStyle>
          <a:p>
            <a:fld id="{B1A230CC-F2A1-494B-A98F-FCA8E6DC73CB}"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A230CC-F2A1-494B-A98F-FCA8E6DC73CB}" type="slidenum">
              <a:rPr lang="en-US" smtClean="0"/>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A230CC-F2A1-494B-A98F-FCA8E6DC73CB}" type="slidenum">
              <a:rPr lang="en-US" smtClean="0"/>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A230CC-F2A1-494B-A98F-FCA8E6DC73CB}" type="slidenum">
              <a:rPr lang="en-US" smtClean="0"/>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A230CC-F2A1-494B-A98F-FCA8E6DC73CB}" type="slidenum">
              <a:rPr lang="en-US" smtClean="0"/>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***Shared with TPW Committee on 5/17/18 (from minutes)***</a:t>
            </a:r>
          </a:p>
          <a:p>
            <a:endParaRPr lang="en-US" dirty="0" smtClean="0"/>
          </a:p>
          <a:p>
            <a:r>
              <a:rPr lang="en-US" dirty="0"/>
              <a:t>Following a number of resident complaints about speeding at the Kent Mountain View Academy, located off of Military Rd S and S 224th Street, the City looked into establishment of a School Zone.  A traffic study determined that 83% of southbound Military Rd S traffic sped above the 35 MPH rate, and 63% of the northbound traffic sped. Also there have been 23 accidents in 3 years at or near this location.  Kent School District confirmed that several children are walking from the neighborhood, and several children have been observed crossing dangerous Military Road to reach the school.</a:t>
            </a:r>
          </a:p>
          <a:p>
            <a:endParaRPr lang="en-US" dirty="0"/>
          </a:p>
          <a:p>
            <a:r>
              <a:rPr lang="en-US" dirty="0"/>
              <a:t>Establishing a School Zone, includes signage with flashing beacon for 20 MPH in the zone. Signage without the flashing beacon will cost the City $1600, and with the beacons $16,000. </a:t>
            </a:r>
            <a:r>
              <a:rPr lang="en-US" b="1" dirty="0"/>
              <a:t>The City is recommending the flashing beacons. </a:t>
            </a:r>
          </a:p>
          <a:p>
            <a:endParaRPr lang="en-US" dirty="0"/>
          </a:p>
          <a:p>
            <a:r>
              <a:rPr lang="en-US" dirty="0"/>
              <a:t>A comment was made to be prepared to look at all of the schools in the City, and revisit the criteria for flashing beacons at each location. No other school zone in the City has the flashing beacons. A flashing LED stop sign was placed recently at 42nd &amp; S. 182nd outside Bow Lake Elementary. 	</a:t>
            </a:r>
          </a:p>
          <a:p>
            <a:endParaRPr lang="en-US" dirty="0"/>
          </a:p>
        </p:txBody>
      </p:sp>
      <p:sp>
        <p:nvSpPr>
          <p:cNvPr id="4" name="Slide Number Placeholder 3"/>
          <p:cNvSpPr>
            <a:spLocks noGrp="1"/>
          </p:cNvSpPr>
          <p:nvPr>
            <p:ph type="sldNum" sz="quarter" idx="10"/>
          </p:nvPr>
        </p:nvSpPr>
        <p:spPr/>
        <p:txBody>
          <a:bodyPr/>
          <a:lstStyle/>
          <a:p>
            <a:fld id="{B1A230CC-F2A1-494B-A98F-FCA8E6DC73CB}" type="slidenum">
              <a:rPr lang="en-US" smtClean="0"/>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A230CC-F2A1-494B-A98F-FCA8E6DC73CB}" type="slidenum">
              <a:rPr lang="en-US" smtClean="0"/>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A230CC-F2A1-494B-A98F-FCA8E6DC73CB}" type="slidenum">
              <a:rPr lang="en-US" smtClean="0"/>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A230CC-F2A1-494B-A98F-FCA8E6DC73CB}" type="slidenum">
              <a:rPr lang="en-US" smtClean="0"/>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4340"/>
            <a:ext cx="7772400" cy="117602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108960"/>
            <a:ext cx="6400800" cy="14020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BF15A2-EEBB-4418-A597-F00D8C6F8CE4}" type="datetimeFigureOut">
              <a:rPr lang="en-US" smtClean="0"/>
              <a:pPr/>
              <a:t>7/11/2018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0C3E3D-82A1-46EF-AEE4-8A097122BC5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BF15A2-EEBB-4418-A597-F00D8C6F8CE4}" type="datetimeFigureOut">
              <a:rPr lang="en-US" smtClean="0"/>
              <a:pPr/>
              <a:t>7/11/2018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0C3E3D-82A1-46EF-AEE4-8A097122BC5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5260"/>
            <a:ext cx="2057400" cy="37452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75260"/>
            <a:ext cx="6019800" cy="37452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BF15A2-EEBB-4418-A597-F00D8C6F8CE4}" type="datetimeFigureOut">
              <a:rPr lang="en-US" smtClean="0"/>
              <a:pPr/>
              <a:t>7/11/2018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0C3E3D-82A1-46EF-AEE4-8A097122BC5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BF15A2-EEBB-4418-A597-F00D8C6F8CE4}" type="datetimeFigureOut">
              <a:rPr lang="en-US" smtClean="0"/>
              <a:pPr/>
              <a:t>7/11/2018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0C3E3D-82A1-46EF-AEE4-8A097122BC5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525520"/>
            <a:ext cx="7772400" cy="108966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325371"/>
            <a:ext cx="7772400" cy="12001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BF15A2-EEBB-4418-A597-F00D8C6F8CE4}" type="datetimeFigureOut">
              <a:rPr lang="en-US" smtClean="0"/>
              <a:pPr/>
              <a:t>7/11/2018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0C3E3D-82A1-46EF-AEE4-8A097122BC5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23620"/>
            <a:ext cx="4038600" cy="289687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23620"/>
            <a:ext cx="4038600" cy="289687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BF15A2-EEBB-4418-A597-F00D8C6F8CE4}" type="datetimeFigureOut">
              <a:rPr lang="en-US" smtClean="0"/>
              <a:pPr/>
              <a:t>7/11/2018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0C3E3D-82A1-46EF-AEE4-8A097122BC5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710"/>
            <a:ext cx="8229600" cy="914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28090"/>
            <a:ext cx="4040188" cy="5118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739900"/>
            <a:ext cx="4040188" cy="316103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28090"/>
            <a:ext cx="4041775" cy="5118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739900"/>
            <a:ext cx="4041775" cy="316103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BF15A2-EEBB-4418-A597-F00D8C6F8CE4}" type="datetimeFigureOut">
              <a:rPr lang="en-US" smtClean="0"/>
              <a:pPr/>
              <a:t>7/11/2018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D0C3E3D-82A1-46EF-AEE4-8A097122BC5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BF15A2-EEBB-4418-A597-F00D8C6F8CE4}" type="datetimeFigureOut">
              <a:rPr lang="en-US" smtClean="0"/>
              <a:pPr/>
              <a:t>7/11/2018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0C3E3D-82A1-46EF-AEE4-8A097122BC5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BF15A2-EEBB-4418-A597-F00D8C6F8CE4}" type="datetimeFigureOut">
              <a:rPr lang="en-US" smtClean="0"/>
              <a:pPr/>
              <a:t>7/11/2018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D0C3E3D-82A1-46EF-AEE4-8A097122BC5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18440"/>
            <a:ext cx="3008313" cy="9296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18441"/>
            <a:ext cx="5111750" cy="46824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48081"/>
            <a:ext cx="3008313" cy="3752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BF15A2-EEBB-4418-A597-F00D8C6F8CE4}" type="datetimeFigureOut">
              <a:rPr lang="en-US" smtClean="0"/>
              <a:pPr/>
              <a:t>7/11/2018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0C3E3D-82A1-46EF-AEE4-8A097122BC5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840480"/>
            <a:ext cx="5486400" cy="45339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90220"/>
            <a:ext cx="5486400" cy="32918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293870"/>
            <a:ext cx="5486400" cy="6438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BF15A2-EEBB-4418-A597-F00D8C6F8CE4}" type="datetimeFigureOut">
              <a:rPr lang="en-US" smtClean="0"/>
              <a:pPr/>
              <a:t>7/11/2018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0C3E3D-82A1-46EF-AEE4-8A097122BC5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971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80161"/>
            <a:ext cx="8229600" cy="36207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085080"/>
            <a:ext cx="2133600" cy="292100"/>
          </a:xfrm>
          <a:prstGeom prst="rect">
            <a:avLst/>
          </a:prstGeom>
        </p:spPr>
        <p:txBody>
          <a:bodyPr vert="horz" lIns="91440" tIns="45720" rIns="91440" bIns="45720" rtlCol="0" anchor="ctr"/>
          <a:lstStyle>
            <a:lvl1pPr algn="l">
              <a:defRPr sz="1200">
                <a:solidFill>
                  <a:schemeClr val="tx1">
                    <a:tint val="75000"/>
                  </a:schemeClr>
                </a:solidFill>
              </a:defRPr>
            </a:lvl1pPr>
          </a:lstStyle>
          <a:p>
            <a:fld id="{75BF15A2-EEBB-4418-A597-F00D8C6F8CE4}" type="datetimeFigureOut">
              <a:rPr lang="en-US" smtClean="0"/>
              <a:pPr/>
              <a:t>7/11/2018</a:t>
            </a:fld>
            <a:endParaRPr lang="en-US" dirty="0"/>
          </a:p>
        </p:txBody>
      </p:sp>
      <p:sp>
        <p:nvSpPr>
          <p:cNvPr id="5" name="Footer Placeholder 4"/>
          <p:cNvSpPr>
            <a:spLocks noGrp="1"/>
          </p:cNvSpPr>
          <p:nvPr>
            <p:ph type="ftr" sz="quarter" idx="3"/>
          </p:nvPr>
        </p:nvSpPr>
        <p:spPr>
          <a:xfrm>
            <a:off x="3124200" y="5085080"/>
            <a:ext cx="2895600" cy="2921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5085080"/>
            <a:ext cx="2133600" cy="292100"/>
          </a:xfrm>
          <a:prstGeom prst="rect">
            <a:avLst/>
          </a:prstGeom>
        </p:spPr>
        <p:txBody>
          <a:bodyPr vert="horz" lIns="91440" tIns="45720" rIns="91440" bIns="45720" rtlCol="0" anchor="ctr"/>
          <a:lstStyle>
            <a:lvl1pPr algn="r">
              <a:defRPr sz="1200">
                <a:solidFill>
                  <a:schemeClr val="tx1">
                    <a:tint val="75000"/>
                  </a:schemeClr>
                </a:solidFill>
              </a:defRPr>
            </a:lvl1pPr>
          </a:lstStyle>
          <a:p>
            <a:fld id="{CD0C3E3D-82A1-46EF-AEE4-8A097122BC5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8001000" cy="1981200"/>
          </a:xfrm>
        </p:spPr>
        <p:txBody>
          <a:bodyPr>
            <a:normAutofit fontScale="90000"/>
          </a:bodyPr>
          <a:lstStyle/>
          <a:p>
            <a:r>
              <a:rPr lang="en-US" sz="4800" b="1" dirty="0" smtClean="0">
                <a:solidFill>
                  <a:schemeClr val="tx2">
                    <a:lumMod val="75000"/>
                  </a:schemeClr>
                </a:solidFill>
                <a:latin typeface="Arial" pitchFamily="34" charset="0"/>
                <a:cs typeface="Arial" pitchFamily="34" charset="0"/>
              </a:rPr>
              <a:t>Kent Mountain View Academy </a:t>
            </a:r>
            <a:br>
              <a:rPr lang="en-US" sz="4800" b="1" dirty="0" smtClean="0">
                <a:solidFill>
                  <a:schemeClr val="tx2">
                    <a:lumMod val="75000"/>
                  </a:schemeClr>
                </a:solidFill>
                <a:latin typeface="Arial" pitchFamily="34" charset="0"/>
                <a:cs typeface="Arial" pitchFamily="34" charset="0"/>
              </a:rPr>
            </a:br>
            <a:r>
              <a:rPr lang="en-US" sz="4800" b="1" dirty="0" smtClean="0">
                <a:solidFill>
                  <a:schemeClr val="tx2">
                    <a:lumMod val="75000"/>
                  </a:schemeClr>
                </a:solidFill>
                <a:latin typeface="Arial" pitchFamily="34" charset="0"/>
                <a:cs typeface="Arial" pitchFamily="34" charset="0"/>
              </a:rPr>
              <a:t>School Zone Establishment</a:t>
            </a:r>
            <a:endParaRPr lang="en-US" sz="4800" b="1" dirty="0">
              <a:solidFill>
                <a:schemeClr val="tx2">
                  <a:lumMod val="75000"/>
                </a:schemeClr>
              </a:solidFill>
              <a:latin typeface="Arial" pitchFamily="34" charset="0"/>
              <a:cs typeface="Arial" pitchFamily="34" charset="0"/>
            </a:endParaRPr>
          </a:p>
        </p:txBody>
      </p:sp>
      <p:pic>
        <p:nvPicPr>
          <p:cNvPr id="1031" name="Picture 7" descr="\\data02\data\_InterDepartment\Logos\LogosCityofSeaTacForInHouseUse\Full Color\City of SeaTac clear Logo RGB_est.tif"/>
          <p:cNvPicPr>
            <a:picLocks noChangeAspect="1" noChangeArrowheads="1"/>
          </p:cNvPicPr>
          <p:nvPr/>
        </p:nvPicPr>
        <p:blipFill>
          <a:blip r:embed="rId3" cstate="print"/>
          <a:srcRect/>
          <a:stretch>
            <a:fillRect/>
          </a:stretch>
        </p:blipFill>
        <p:spPr bwMode="auto">
          <a:xfrm>
            <a:off x="609600" y="4419600"/>
            <a:ext cx="1219200" cy="961814"/>
          </a:xfrm>
          <a:prstGeom prst="rect">
            <a:avLst/>
          </a:prstGeom>
          <a:noFill/>
        </p:spPr>
      </p:pic>
      <p:pic>
        <p:nvPicPr>
          <p:cNvPr id="3074" name="Picture 2" descr="C:\Users\ksum\Desktop\wave.png"/>
          <p:cNvPicPr>
            <a:picLocks noChangeAspect="1" noChangeArrowheads="1"/>
          </p:cNvPicPr>
          <p:nvPr/>
        </p:nvPicPr>
        <p:blipFill>
          <a:blip r:embed="rId4" cstate="print"/>
          <a:srcRect l="360" r="823"/>
          <a:stretch>
            <a:fillRect/>
          </a:stretch>
        </p:blipFill>
        <p:spPr bwMode="auto">
          <a:xfrm>
            <a:off x="0" y="0"/>
            <a:ext cx="9144000" cy="895350"/>
          </a:xfrm>
          <a:prstGeom prst="rect">
            <a:avLst/>
          </a:prstGeom>
          <a:noFill/>
        </p:spPr>
      </p:pic>
      <p:sp>
        <p:nvSpPr>
          <p:cNvPr id="7" name="Subtitle 2"/>
          <p:cNvSpPr>
            <a:spLocks noGrp="1"/>
          </p:cNvSpPr>
          <p:nvPr>
            <p:ph type="subTitle" idx="1"/>
          </p:nvPr>
        </p:nvSpPr>
        <p:spPr>
          <a:xfrm>
            <a:off x="1371600" y="3276600"/>
            <a:ext cx="6400800" cy="1402080"/>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800" dirty="0" smtClean="0">
                <a:solidFill>
                  <a:schemeClr val="tx1">
                    <a:lumMod val="75000"/>
                    <a:lumOff val="25000"/>
                  </a:schemeClr>
                </a:solidFill>
              </a:rPr>
              <a:t>Regular Council Meeting</a:t>
            </a:r>
          </a:p>
          <a:p>
            <a:r>
              <a:rPr lang="en-US" sz="2800" dirty="0" smtClean="0">
                <a:solidFill>
                  <a:schemeClr val="tx1">
                    <a:lumMod val="75000"/>
                    <a:lumOff val="25000"/>
                  </a:schemeClr>
                </a:solidFill>
              </a:rPr>
              <a:t>July 10, 2018</a:t>
            </a:r>
          </a:p>
          <a:p>
            <a:endParaRPr lang="en-US" sz="2400" dirty="0" smtClean="0">
              <a:solidFill>
                <a:schemeClr val="tx1">
                  <a:lumMod val="75000"/>
                  <a:lumOff val="25000"/>
                </a:schemeClr>
              </a:solidFill>
            </a:endParaRPr>
          </a:p>
          <a:p>
            <a:r>
              <a:rPr lang="en-US" sz="2400" dirty="0" smtClean="0">
                <a:solidFill>
                  <a:schemeClr val="tx1">
                    <a:lumMod val="75000"/>
                    <a:lumOff val="25000"/>
                  </a:schemeClr>
                </a:solidFill>
              </a:rPr>
              <a:t>By: Florendo Cabudol, City Engineer</a:t>
            </a:r>
          </a:p>
          <a:p>
            <a:endParaRPr lang="en-US" sz="28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0"/>
            <a:ext cx="6369424" cy="4876800"/>
          </a:xfrm>
          <a:prstGeom prst="rect">
            <a:avLst/>
          </a:prstGeom>
        </p:spPr>
      </p:pic>
    </p:spTree>
    <p:extLst>
      <p:ext uri="{BB962C8B-B14F-4D97-AF65-F5344CB8AC3E}">
        <p14:creationId xmlns:p14="http://schemas.microsoft.com/office/powerpoint/2010/main" val="3399282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838200"/>
          </a:xfrm>
        </p:spPr>
        <p:txBody>
          <a:bodyPr>
            <a:normAutofit/>
          </a:bodyPr>
          <a:lstStyle/>
          <a:p>
            <a:r>
              <a:rPr lang="en-US" sz="3600" dirty="0" smtClean="0">
                <a:solidFill>
                  <a:schemeClr val="tx2"/>
                </a:solidFill>
              </a:rPr>
              <a:t>Background Information</a:t>
            </a:r>
            <a:endParaRPr lang="en-US" sz="3600" dirty="0">
              <a:solidFill>
                <a:schemeClr val="tx2"/>
              </a:solidFill>
            </a:endParaRPr>
          </a:p>
        </p:txBody>
      </p:sp>
      <p:sp>
        <p:nvSpPr>
          <p:cNvPr id="3" name="Subtitle 2"/>
          <p:cNvSpPr>
            <a:spLocks noGrp="1"/>
          </p:cNvSpPr>
          <p:nvPr>
            <p:ph type="subTitle" idx="1"/>
          </p:nvPr>
        </p:nvSpPr>
        <p:spPr>
          <a:xfrm>
            <a:off x="1371600" y="1210732"/>
            <a:ext cx="6400800" cy="3589867"/>
          </a:xfrm>
        </p:spPr>
        <p:txBody>
          <a:bodyPr>
            <a:normAutofit fontScale="92500" lnSpcReduction="20000"/>
          </a:bodyPr>
          <a:lstStyle/>
          <a:p>
            <a:pPr marL="457200" indent="-457200" algn="l">
              <a:buFont typeface="Arial" panose="020B0604020202020204" pitchFamily="34" charset="0"/>
              <a:buChar char="•"/>
            </a:pPr>
            <a:r>
              <a:rPr lang="en-US" sz="2400" dirty="0" smtClean="0">
                <a:solidFill>
                  <a:schemeClr val="tx1"/>
                </a:solidFill>
              </a:rPr>
              <a:t>Cityworks requests - over the past two years the City has received numerous complaints about excessive speeding along the Military Rd. S. corridor</a:t>
            </a:r>
          </a:p>
          <a:p>
            <a:pPr marL="457200" indent="-457200" algn="l">
              <a:buFont typeface="Arial" panose="020B0604020202020204" pitchFamily="34" charset="0"/>
              <a:buChar char="•"/>
            </a:pPr>
            <a:r>
              <a:rPr lang="en-US" sz="2400" dirty="0" smtClean="0">
                <a:solidFill>
                  <a:schemeClr val="tx1"/>
                </a:solidFill>
              </a:rPr>
              <a:t>The speed trailer is frequently placed in various locations along the corridor to slow down traffic </a:t>
            </a:r>
          </a:p>
          <a:p>
            <a:pPr marL="457200" indent="-457200" algn="l">
              <a:buFont typeface="Arial" panose="020B0604020202020204" pitchFamily="34" charset="0"/>
              <a:buChar char="•"/>
            </a:pPr>
            <a:r>
              <a:rPr lang="en-US" sz="2400" dirty="0" smtClean="0">
                <a:solidFill>
                  <a:schemeClr val="tx1"/>
                </a:solidFill>
              </a:rPr>
              <a:t>A recent Cityworks request was submitted asking for the establishment of a school zone for the Kent Mountain View Academy in order to improve safety for both the walkers and vehicles traveling to the school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Engineering Study</a:t>
            </a:r>
            <a:endParaRPr lang="en-US" dirty="0">
              <a:solidFill>
                <a:schemeClr val="tx2"/>
              </a:solidFill>
            </a:endParaRPr>
          </a:p>
        </p:txBody>
      </p:sp>
      <p:sp>
        <p:nvSpPr>
          <p:cNvPr id="3" name="Content Placeholder 2"/>
          <p:cNvSpPr>
            <a:spLocks noGrp="1"/>
          </p:cNvSpPr>
          <p:nvPr>
            <p:ph idx="1"/>
          </p:nvPr>
        </p:nvSpPr>
        <p:spPr>
          <a:xfrm>
            <a:off x="457200" y="1134110"/>
            <a:ext cx="8382000" cy="3895089"/>
          </a:xfrm>
        </p:spPr>
        <p:txBody>
          <a:bodyPr>
            <a:normAutofit fontScale="92500" lnSpcReduction="10000"/>
          </a:bodyPr>
          <a:lstStyle/>
          <a:p>
            <a:r>
              <a:rPr lang="en-US" sz="2800" dirty="0" smtClean="0"/>
              <a:t>Traffic count analysis</a:t>
            </a:r>
          </a:p>
          <a:p>
            <a:pPr lvl="1"/>
            <a:r>
              <a:rPr lang="en-US" sz="2400" dirty="0" smtClean="0"/>
              <a:t>High traffic volumes (11,800 ADT)</a:t>
            </a:r>
          </a:p>
          <a:p>
            <a:pPr lvl="1"/>
            <a:r>
              <a:rPr lang="en-US" sz="2400" dirty="0" smtClean="0"/>
              <a:t>High percentage of traffic traveling above the speed limit (Southbound 83%, Northbound 63%)</a:t>
            </a:r>
          </a:p>
          <a:p>
            <a:r>
              <a:rPr lang="en-US" sz="2800" dirty="0" smtClean="0"/>
              <a:t>Accident history analysis</a:t>
            </a:r>
          </a:p>
          <a:p>
            <a:pPr lvl="1"/>
            <a:r>
              <a:rPr lang="en-US" sz="2400" dirty="0" smtClean="0"/>
              <a:t>High accident rate (23 accidents in the last 3 years)</a:t>
            </a:r>
          </a:p>
          <a:p>
            <a:r>
              <a:rPr lang="en-US" sz="2800" dirty="0" smtClean="0"/>
              <a:t>Interview with school officials</a:t>
            </a:r>
          </a:p>
          <a:p>
            <a:pPr lvl="1"/>
            <a:r>
              <a:rPr lang="en-US" sz="2400" dirty="0" smtClean="0"/>
              <a:t>School Safety Officer and Principal hold strong opinion in favor of establishment of school zone, they have witnessed many accidents and close calls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Options</a:t>
            </a:r>
            <a:endParaRPr lang="en-US" dirty="0">
              <a:solidFill>
                <a:schemeClr val="tx2"/>
              </a:solidFill>
            </a:endParaRPr>
          </a:p>
        </p:txBody>
      </p:sp>
      <p:sp>
        <p:nvSpPr>
          <p:cNvPr id="3" name="Content Placeholder 2"/>
          <p:cNvSpPr>
            <a:spLocks noGrp="1"/>
          </p:cNvSpPr>
          <p:nvPr>
            <p:ph idx="1"/>
          </p:nvPr>
        </p:nvSpPr>
        <p:spPr>
          <a:xfrm>
            <a:off x="266700" y="1219200"/>
            <a:ext cx="8610600" cy="3429000"/>
          </a:xfrm>
        </p:spPr>
        <p:txBody>
          <a:bodyPr>
            <a:normAutofit fontScale="92500" lnSpcReduction="10000"/>
          </a:bodyPr>
          <a:lstStyle/>
          <a:p>
            <a:r>
              <a:rPr lang="en-US" sz="2800" dirty="0" smtClean="0"/>
              <a:t>Signed School Zone</a:t>
            </a:r>
          </a:p>
          <a:p>
            <a:pPr lvl="1"/>
            <a:r>
              <a:rPr lang="en-US" sz="2400" dirty="0" smtClean="0"/>
              <a:t>School zone designated with standard signage on both ends of the school zone (Approximate cost - $1600)</a:t>
            </a:r>
          </a:p>
          <a:p>
            <a:r>
              <a:rPr lang="en-US" sz="2800" dirty="0" smtClean="0"/>
              <a:t>Signalized School Zone (Recommended)</a:t>
            </a:r>
          </a:p>
          <a:p>
            <a:pPr lvl="1"/>
            <a:r>
              <a:rPr lang="en-US" sz="2400" dirty="0" smtClean="0"/>
              <a:t>Signs with flashing beacons that are programmable to flash only during school arrival and departure times, solar powered (Approximate cost - $16,000)</a:t>
            </a:r>
          </a:p>
          <a:p>
            <a:pPr lvl="1"/>
            <a:r>
              <a:rPr lang="en-US" sz="2400" dirty="0" smtClean="0"/>
              <a:t>This is the recommended treatment due to the speeds and traffic conditions on Military Rd S</a:t>
            </a:r>
          </a:p>
        </p:txBody>
      </p:sp>
    </p:spTree>
    <p:extLst>
      <p:ext uri="{BB962C8B-B14F-4D97-AF65-F5344CB8AC3E}">
        <p14:creationId xmlns:p14="http://schemas.microsoft.com/office/powerpoint/2010/main" val="3053347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2800" y="1447800"/>
            <a:ext cx="2362200" cy="3566922"/>
          </a:xfrm>
          <a:prstGeom prst="rect">
            <a:avLst/>
          </a:prstGeom>
        </p:spPr>
      </p:pic>
      <p:sp>
        <p:nvSpPr>
          <p:cNvPr id="6" name="TextBox 5"/>
          <p:cNvSpPr txBox="1"/>
          <p:nvPr/>
        </p:nvSpPr>
        <p:spPr>
          <a:xfrm>
            <a:off x="609600" y="381000"/>
            <a:ext cx="7696200" cy="954107"/>
          </a:xfrm>
          <a:prstGeom prst="rect">
            <a:avLst/>
          </a:prstGeom>
          <a:noFill/>
        </p:spPr>
        <p:txBody>
          <a:bodyPr wrap="square" rtlCol="0">
            <a:spAutoFit/>
          </a:bodyPr>
          <a:lstStyle/>
          <a:p>
            <a:pPr algn="ctr"/>
            <a:r>
              <a:rPr lang="en-US" sz="2800" dirty="0" smtClean="0"/>
              <a:t>Example of a Flashing Beacon for a Signalized School Zone</a:t>
            </a:r>
            <a:endParaRPr lang="en-US" sz="2800" dirty="0"/>
          </a:p>
        </p:txBody>
      </p:sp>
    </p:spTree>
    <p:extLst>
      <p:ext uri="{BB962C8B-B14F-4D97-AF65-F5344CB8AC3E}">
        <p14:creationId xmlns:p14="http://schemas.microsoft.com/office/powerpoint/2010/main" val="2750770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457200" y="1169670"/>
            <a:ext cx="8229600" cy="3620770"/>
          </a:xfrm>
        </p:spPr>
        <p:txBody>
          <a:bodyPr>
            <a:normAutofit lnSpcReduction="10000"/>
          </a:bodyPr>
          <a:lstStyle/>
          <a:p>
            <a:r>
              <a:rPr lang="en-US" dirty="0" smtClean="0"/>
              <a:t>Confirm extents of school zone and placement of Flashing Beacons</a:t>
            </a:r>
          </a:p>
          <a:p>
            <a:r>
              <a:rPr lang="en-US" dirty="0" smtClean="0"/>
              <a:t>Coordinate installation with the Kent School District</a:t>
            </a:r>
          </a:p>
          <a:p>
            <a:r>
              <a:rPr lang="en-US" dirty="0" smtClean="0"/>
              <a:t>Install the school zone before the beginning of the next school year – August 30th</a:t>
            </a:r>
            <a:endParaRPr lang="en-US" dirty="0"/>
          </a:p>
        </p:txBody>
      </p:sp>
    </p:spTree>
    <p:extLst>
      <p:ext uri="{BB962C8B-B14F-4D97-AF65-F5344CB8AC3E}">
        <p14:creationId xmlns:p14="http://schemas.microsoft.com/office/powerpoint/2010/main" val="3018945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ksum\Desktop\wave.png"/>
          <p:cNvPicPr>
            <a:picLocks noChangeAspect="1" noChangeArrowheads="1"/>
          </p:cNvPicPr>
          <p:nvPr/>
        </p:nvPicPr>
        <p:blipFill>
          <a:blip r:embed="rId3" cstate="print"/>
          <a:srcRect l="360" r="823"/>
          <a:stretch>
            <a:fillRect/>
          </a:stretch>
        </p:blipFill>
        <p:spPr bwMode="auto">
          <a:xfrm rot="10800000">
            <a:off x="0" y="4591050"/>
            <a:ext cx="9144000" cy="895350"/>
          </a:xfrm>
          <a:prstGeom prst="rect">
            <a:avLst/>
          </a:prstGeom>
          <a:noFill/>
        </p:spPr>
      </p:pic>
      <p:pic>
        <p:nvPicPr>
          <p:cNvPr id="6" name="Picture 5" descr="\\data02\data\_InterDepartment\Logos\LogosCityofSeaTacForInHouseUse\Full Color\City of SeaTac clear Logo RGB_est.tif"/>
          <p:cNvPicPr>
            <a:picLocks noChangeAspect="1" noChangeArrowheads="1"/>
          </p:cNvPicPr>
          <p:nvPr/>
        </p:nvPicPr>
        <p:blipFill>
          <a:blip r:embed="rId4" cstate="print"/>
          <a:srcRect/>
          <a:stretch>
            <a:fillRect/>
          </a:stretch>
        </p:blipFill>
        <p:spPr bwMode="auto">
          <a:xfrm>
            <a:off x="685800" y="4267200"/>
            <a:ext cx="1219200" cy="961814"/>
          </a:xfrm>
          <a:prstGeom prst="rect">
            <a:avLst/>
          </a:prstGeom>
          <a:noFill/>
        </p:spPr>
      </p:pic>
      <p:sp>
        <p:nvSpPr>
          <p:cNvPr id="9" name="Title 1"/>
          <p:cNvSpPr>
            <a:spLocks noGrp="1"/>
          </p:cNvSpPr>
          <p:nvPr>
            <p:ph type="ctrTitle"/>
          </p:nvPr>
        </p:nvSpPr>
        <p:spPr>
          <a:xfrm>
            <a:off x="1257300" y="1981200"/>
            <a:ext cx="6629400" cy="962660"/>
          </a:xfrm>
        </p:spPr>
        <p:txBody>
          <a:bodyPr>
            <a:noAutofit/>
          </a:bodyPr>
          <a:lstStyle/>
          <a:p>
            <a:r>
              <a:rPr lang="en-US" sz="8000" b="1" dirty="0" smtClean="0">
                <a:solidFill>
                  <a:schemeClr val="tx2">
                    <a:lumMod val="75000"/>
                  </a:schemeClr>
                </a:solidFill>
                <a:latin typeface="Arial" pitchFamily="34" charset="0"/>
                <a:cs typeface="Arial" pitchFamily="34" charset="0"/>
              </a:rPr>
              <a:t>Questions?</a:t>
            </a:r>
            <a:endParaRPr lang="en-US" sz="8000" b="1"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FFFFFF"/>
      </a:lt2>
      <a:accent1>
        <a:srgbClr val="0099FF"/>
      </a:accent1>
      <a:accent2>
        <a:srgbClr val="12AD2A"/>
      </a:accent2>
      <a:accent3>
        <a:srgbClr val="0D6C96"/>
      </a:accent3>
      <a:accent4>
        <a:srgbClr val="3FB8EE"/>
      </a:accent4>
      <a:accent5>
        <a:srgbClr val="AC3D1F"/>
      </a:accent5>
      <a:accent6>
        <a:srgbClr val="FFC000"/>
      </a:accent6>
      <a:hlink>
        <a:srgbClr val="1F497D"/>
      </a:hlink>
      <a:folHlink>
        <a:srgbClr val="548DD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511</TotalTime>
  <Words>516</Words>
  <Application>Microsoft Office PowerPoint</Application>
  <PresentationFormat>Custom</PresentationFormat>
  <Paragraphs>44</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Kent Mountain View Academy  School Zone Establishment</vt:lpstr>
      <vt:lpstr>PowerPoint Presentation</vt:lpstr>
      <vt:lpstr>Background Information</vt:lpstr>
      <vt:lpstr>Engineering Study</vt:lpstr>
      <vt:lpstr>Options</vt:lpstr>
      <vt:lpstr>PowerPoint Presentation</vt:lpstr>
      <vt:lpstr>Next Steps</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ksum</dc:creator>
  <cp:lastModifiedBy>Karen Spencer</cp:lastModifiedBy>
  <cp:revision>75</cp:revision>
  <dcterms:created xsi:type="dcterms:W3CDTF">2016-05-20T16:25:17Z</dcterms:created>
  <dcterms:modified xsi:type="dcterms:W3CDTF">2018-07-11T16:51:21Z</dcterms:modified>
</cp:coreProperties>
</file>