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8" r:id="rId4"/>
    <p:sldId id="264" r:id="rId5"/>
    <p:sldId id="265" r:id="rId6"/>
    <p:sldId id="269" r:id="rId7"/>
    <p:sldId id="270" r:id="rId8"/>
    <p:sldId id="267" r:id="rId9"/>
  </p:sldIdLst>
  <p:sldSz cx="9144000" cy="5486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74" y="82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4340"/>
            <a:ext cx="7772400" cy="117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8960"/>
            <a:ext cx="640080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"/>
            <a:ext cx="2057400" cy="3745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"/>
            <a:ext cx="6019800" cy="3745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25520"/>
            <a:ext cx="7772400" cy="10896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25371"/>
            <a:ext cx="7772400" cy="12001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3620"/>
            <a:ext cx="4038600" cy="2896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3620"/>
            <a:ext cx="4038600" cy="2896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8090"/>
            <a:ext cx="4040188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900"/>
            <a:ext cx="4040188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28090"/>
            <a:ext cx="4041775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39900"/>
            <a:ext cx="4041775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8440"/>
            <a:ext cx="3008313" cy="929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8441"/>
            <a:ext cx="5111750" cy="46824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48081"/>
            <a:ext cx="3008313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40480"/>
            <a:ext cx="5486400" cy="4533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90220"/>
            <a:ext cx="5486400" cy="3291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93870"/>
            <a:ext cx="5486400" cy="6438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0161"/>
            <a:ext cx="8229600" cy="36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F15A2-EEBB-4418-A597-F00D8C6F8CE4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085080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490345"/>
            <a:ext cx="5181600" cy="88646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Permit Parking Program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9063" y="2971800"/>
            <a:ext cx="57912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Safety and Justice Committee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January 4, 2018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Presented by: William Appleton, Public Works Director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Gus Brandon Garcia, CEII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31" name="Picture 7" descr="\\data02\data\_InterDepartment\Logos\LogosCityofSeaTacForInHouseUse\Full Color\City of SeaTac clear Logo RGB_est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419600"/>
            <a:ext cx="1219200" cy="961814"/>
          </a:xfrm>
          <a:prstGeom prst="rect">
            <a:avLst/>
          </a:prstGeom>
          <a:noFill/>
        </p:spPr>
      </p:pic>
      <p:pic>
        <p:nvPicPr>
          <p:cNvPr id="3074" name="Picture 2" descr="C:\Users\ksum\Desktop\wave.png"/>
          <p:cNvPicPr>
            <a:picLocks noChangeAspect="1" noChangeArrowheads="1"/>
          </p:cNvPicPr>
          <p:nvPr/>
        </p:nvPicPr>
        <p:blipFill>
          <a:blip r:embed="rId3" cstate="print"/>
          <a:srcRect l="360" r="823"/>
          <a:stretch>
            <a:fillRect/>
          </a:stretch>
        </p:blipFill>
        <p:spPr bwMode="auto">
          <a:xfrm>
            <a:off x="0" y="0"/>
            <a:ext cx="9144000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17602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Permit Parking Program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402080"/>
          </a:xfrm>
        </p:spPr>
        <p:txBody>
          <a:bodyPr/>
          <a:lstStyle/>
          <a:p>
            <a:r>
              <a:rPr lang="en-US" dirty="0" smtClean="0"/>
              <a:t>Public Safety and Justice Committee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Project Needs and Objectives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85800" y="1295400"/>
            <a:ext cx="8001000" cy="2908300"/>
          </a:xfrm>
        </p:spPr>
        <p:txBody>
          <a:bodyPr>
            <a:normAutofit/>
          </a:bodyPr>
          <a:lstStyle/>
          <a:p>
            <a:r>
              <a:rPr lang="en-US" dirty="0" smtClean="0"/>
              <a:t>Council and Committee directed staff to engage in the development of a Permit Parking Program (P3) to:</a:t>
            </a:r>
          </a:p>
          <a:p>
            <a:pPr lvl="1"/>
            <a:r>
              <a:rPr lang="en-US" dirty="0" smtClean="0"/>
              <a:t>Create a program and process to reduce parking impacts from non-resident motorist and TNC operators.</a:t>
            </a:r>
          </a:p>
          <a:p>
            <a:pPr lvl="1"/>
            <a:r>
              <a:rPr lang="en-US" dirty="0" smtClean="0"/>
              <a:t>Prioritize on-street parking to area residents and guests</a:t>
            </a:r>
          </a:p>
          <a:p>
            <a:pPr lvl="1"/>
            <a:r>
              <a:rPr lang="en-US" dirty="0" smtClean="0"/>
              <a:t>Manage demand during high occupancy periods</a:t>
            </a:r>
          </a:p>
          <a:p>
            <a:pPr lvl="1"/>
            <a:r>
              <a:rPr lang="en-US" dirty="0" smtClean="0"/>
              <a:t>Develop a program that is adaptive and can be replicated in other neighborhoods in the City.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19710"/>
            <a:ext cx="4038600" cy="1609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Study Area Proposed For P3 Implementation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3274" r="1985" b="7356"/>
          <a:stretch/>
        </p:blipFill>
        <p:spPr>
          <a:xfrm>
            <a:off x="304800" y="190858"/>
            <a:ext cx="4191000" cy="5151436"/>
          </a:xfrm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724400" y="2057400"/>
            <a:ext cx="3886200" cy="160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Study Area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McMicken Heights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Sue Linda Sub-Division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Implementation/Next Steps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Identify the preferred frame work for the P3 then:</a:t>
            </a:r>
            <a:endParaRPr lang="en-US" dirty="0" smtClean="0"/>
          </a:p>
          <a:p>
            <a:pPr lvl="1"/>
            <a:r>
              <a:rPr lang="en-US" dirty="0" smtClean="0"/>
              <a:t>Draft City Ordinance establishing and defining the P3 program.  The Ordinance will contain the process and criteria necessary to qualify for a P3 zone</a:t>
            </a:r>
            <a:endParaRPr lang="en-US" dirty="0" smtClean="0"/>
          </a:p>
          <a:p>
            <a:pPr lvl="1"/>
            <a:r>
              <a:rPr lang="en-US" dirty="0" smtClean="0"/>
              <a:t>Develop implementation plan based on the resource needs of the program.</a:t>
            </a:r>
            <a:endParaRPr lang="en-US" dirty="0" smtClean="0"/>
          </a:p>
          <a:p>
            <a:pPr lvl="2"/>
            <a:r>
              <a:rPr lang="en-US" dirty="0" smtClean="0"/>
              <a:t>Draft roll-out (Beta Test)</a:t>
            </a:r>
          </a:p>
          <a:p>
            <a:pPr lvl="2"/>
            <a:r>
              <a:rPr lang="en-US" dirty="0" smtClean="0"/>
              <a:t>Final program with initial staffing and equipment identified and purchased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Projected Implementation Schedule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219" b="64811"/>
          <a:stretch/>
        </p:blipFill>
        <p:spPr>
          <a:xfrm>
            <a:off x="433039" y="1295400"/>
            <a:ext cx="8336699" cy="2294890"/>
          </a:xfrm>
        </p:spPr>
      </p:pic>
    </p:spTree>
    <p:extLst>
      <p:ext uri="{BB962C8B-B14F-4D97-AF65-F5344CB8AC3E}">
        <p14:creationId xmlns:p14="http://schemas.microsoft.com/office/powerpoint/2010/main" val="19937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Software Hardware Options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Genetec</a:t>
            </a:r>
            <a:r>
              <a:rPr lang="en-US" dirty="0"/>
              <a:t> – </a:t>
            </a:r>
            <a:r>
              <a:rPr lang="en-US" dirty="0" err="1"/>
              <a:t>AutoVu</a:t>
            </a:r>
            <a:r>
              <a:rPr lang="en-US" dirty="0"/>
              <a:t> – These are biggest name LPR Camera Systems</a:t>
            </a:r>
          </a:p>
          <a:p>
            <a:r>
              <a:rPr lang="en-US" dirty="0"/>
              <a:t>IPS Group – fully suite of parking hardware, software, and enforcement </a:t>
            </a:r>
          </a:p>
          <a:p>
            <a:r>
              <a:rPr lang="en-US" dirty="0" err="1"/>
              <a:t>NuPark</a:t>
            </a:r>
            <a:r>
              <a:rPr lang="en-US" dirty="0"/>
              <a:t> – parking software works with LPR</a:t>
            </a:r>
          </a:p>
          <a:p>
            <a:r>
              <a:rPr lang="en-US" dirty="0" err="1"/>
              <a:t>AutoChalk</a:t>
            </a:r>
            <a:r>
              <a:rPr lang="en-US" dirty="0"/>
              <a:t> – Camera and Software</a:t>
            </a:r>
          </a:p>
          <a:p>
            <a:r>
              <a:rPr lang="en-US" dirty="0" err="1"/>
              <a:t>Gtechna</a:t>
            </a:r>
            <a:r>
              <a:rPr lang="en-US" dirty="0"/>
              <a:t> – provides Android/Windows apps for handhelds and phones to do LPR</a:t>
            </a:r>
          </a:p>
          <a:p>
            <a:r>
              <a:rPr lang="en-US" dirty="0" err="1"/>
              <a:t>OmniPark</a:t>
            </a:r>
            <a:r>
              <a:rPr lang="en-US" dirty="0"/>
              <a:t> – parking software solution</a:t>
            </a:r>
          </a:p>
          <a:p>
            <a:r>
              <a:rPr lang="en-US" dirty="0"/>
              <a:t>T2 Systems – software and hardware</a:t>
            </a:r>
          </a:p>
          <a:p>
            <a:r>
              <a:rPr lang="en-US" dirty="0" err="1"/>
              <a:t>Nedap</a:t>
            </a:r>
            <a:r>
              <a:rPr lang="en-US" dirty="0"/>
              <a:t> identification systems – </a:t>
            </a:r>
            <a:r>
              <a:rPr lang="en-US" dirty="0" err="1"/>
              <a:t>lpr</a:t>
            </a:r>
            <a:endParaRPr lang="en-US" dirty="0"/>
          </a:p>
          <a:p>
            <a:r>
              <a:rPr lang="en-US" dirty="0" err="1"/>
              <a:t>Cale</a:t>
            </a:r>
            <a:r>
              <a:rPr lang="en-US" dirty="0"/>
              <a:t> America – full suite of parking hardware and software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015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sum\Desktop\wave.png"/>
          <p:cNvPicPr>
            <a:picLocks noChangeAspect="1" noChangeArrowheads="1"/>
          </p:cNvPicPr>
          <p:nvPr/>
        </p:nvPicPr>
        <p:blipFill>
          <a:blip r:embed="rId2" cstate="print"/>
          <a:srcRect l="360" r="823"/>
          <a:stretch>
            <a:fillRect/>
          </a:stretch>
        </p:blipFill>
        <p:spPr bwMode="auto">
          <a:xfrm rot="10800000">
            <a:off x="0" y="4591050"/>
            <a:ext cx="9144000" cy="895350"/>
          </a:xfrm>
          <a:prstGeom prst="rect">
            <a:avLst/>
          </a:prstGeom>
          <a:noFill/>
        </p:spPr>
      </p:pic>
      <p:pic>
        <p:nvPicPr>
          <p:cNvPr id="6" name="Picture 5" descr="\\data02\data\_InterDepartment\Logos\LogosCityofSeaTacForInHouseUse\Full Color\City of SeaTac clear Logo RGB_est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267200"/>
            <a:ext cx="1219200" cy="961814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257300" y="1981200"/>
            <a:ext cx="6629400" cy="96266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Questions?</a:t>
            </a:r>
            <a:endParaRPr lang="en-US" sz="8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0099FF"/>
      </a:accent1>
      <a:accent2>
        <a:srgbClr val="12AD2A"/>
      </a:accent2>
      <a:accent3>
        <a:srgbClr val="0D6C96"/>
      </a:accent3>
      <a:accent4>
        <a:srgbClr val="3FB8EE"/>
      </a:accent4>
      <a:accent5>
        <a:srgbClr val="AC3D1F"/>
      </a:accent5>
      <a:accent6>
        <a:srgbClr val="FFC000"/>
      </a:accent6>
      <a:hlink>
        <a:srgbClr val="1F497D"/>
      </a:hlink>
      <a:folHlink>
        <a:srgbClr val="548DD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268</Words>
  <Application>Microsoft Office PowerPoint</Application>
  <PresentationFormat>Custom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Office Theme</vt:lpstr>
      <vt:lpstr>Permit Parking Program</vt:lpstr>
      <vt:lpstr>Permit Parking Program</vt:lpstr>
      <vt:lpstr>Project Needs and Objectives</vt:lpstr>
      <vt:lpstr>Study Area Proposed For P3 Implementation</vt:lpstr>
      <vt:lpstr>Implementation/Next Steps</vt:lpstr>
      <vt:lpstr>Projected Implementation Schedule</vt:lpstr>
      <vt:lpstr>Software Hardware Options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ksum</dc:creator>
  <cp:lastModifiedBy>Gus Garcia</cp:lastModifiedBy>
  <cp:revision>64</cp:revision>
  <dcterms:created xsi:type="dcterms:W3CDTF">2016-05-20T16:25:17Z</dcterms:created>
  <dcterms:modified xsi:type="dcterms:W3CDTF">2018-01-04T19:33:36Z</dcterms:modified>
</cp:coreProperties>
</file>