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263" r:id="rId3"/>
    <p:sldId id="276" r:id="rId4"/>
    <p:sldId id="294" r:id="rId5"/>
    <p:sldId id="287" r:id="rId6"/>
    <p:sldId id="293" r:id="rId7"/>
    <p:sldId id="295" r:id="rId8"/>
    <p:sldId id="297" r:id="rId9"/>
    <p:sldId id="292" r:id="rId10"/>
    <p:sldId id="291" r:id="rId11"/>
    <p:sldId id="288" r:id="rId12"/>
    <p:sldId id="296" r:id="rId13"/>
    <p:sldId id="298" r:id="rId14"/>
  </p:sldIdLst>
  <p:sldSz cx="9144000" cy="5486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0FF"/>
  </p:clrMru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744" y="-78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B7E04-5ED4-4F20-A068-3BB9EF684D10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B75A0-A2C8-462D-8573-1321EDAD19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4D903-E38D-4C66-94CE-B17B94656E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0075" y="696913"/>
            <a:ext cx="58102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4A546-9F68-464F-B0C0-1489CDACB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A546-9F68-464F-B0C0-1489CDACB2C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A546-9F68-464F-B0C0-1489CDACB2C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A546-9F68-464F-B0C0-1489CDACB2C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A546-9F68-464F-B0C0-1489CDACB2C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A546-9F68-464F-B0C0-1489CDACB2C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A546-9F68-464F-B0C0-1489CDACB2C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A546-9F68-464F-B0C0-1489CDACB2C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A546-9F68-464F-B0C0-1489CDACB2C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A546-9F68-464F-B0C0-1489CDACB2C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4340"/>
            <a:ext cx="7772400" cy="11760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08960"/>
            <a:ext cx="640080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5260"/>
            <a:ext cx="2057400" cy="37452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"/>
            <a:ext cx="6019800" cy="37452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25520"/>
            <a:ext cx="7772400" cy="10896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25371"/>
            <a:ext cx="7772400" cy="12001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3620"/>
            <a:ext cx="4038600" cy="28968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3620"/>
            <a:ext cx="4038600" cy="28968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710"/>
            <a:ext cx="822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8090"/>
            <a:ext cx="4040188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39900"/>
            <a:ext cx="4040188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28090"/>
            <a:ext cx="4041775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39900"/>
            <a:ext cx="4041775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8440"/>
            <a:ext cx="3008313" cy="929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8441"/>
            <a:ext cx="5111750" cy="46824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48081"/>
            <a:ext cx="3008313" cy="375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40480"/>
            <a:ext cx="5486400" cy="4533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90220"/>
            <a:ext cx="5486400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93870"/>
            <a:ext cx="5486400" cy="6438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971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0161"/>
            <a:ext cx="8229600" cy="36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085080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F15A2-EEBB-4418-A597-F00D8C6F8CE4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085080"/>
            <a:ext cx="2895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085080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C3E3D-82A1-46EF-AEE4-8A097122BC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600200"/>
            <a:ext cx="5181600" cy="88646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Neighborhood Sidewalk Program</a:t>
            </a:r>
            <a:endParaRPr lang="en-US" sz="4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2971800"/>
            <a:ext cx="4419600" cy="1143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Neighborhood Sidewalk Committee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March 16, 2017</a:t>
            </a:r>
          </a:p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31" name="Picture 7" descr="\\data02\data\_InterDepartment\Logos\LogosCityofSeaTacForInHouseUse\Full Color\City of SeaTac clear Logo RGB_est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419600"/>
            <a:ext cx="1219200" cy="961814"/>
          </a:xfrm>
          <a:prstGeom prst="rect">
            <a:avLst/>
          </a:prstGeom>
          <a:noFill/>
        </p:spPr>
      </p:pic>
      <p:pic>
        <p:nvPicPr>
          <p:cNvPr id="3074" name="Picture 2" descr="C:\Users\ksum\Desktop\wave.png"/>
          <p:cNvPicPr>
            <a:picLocks noChangeAspect="1" noChangeArrowheads="1"/>
          </p:cNvPicPr>
          <p:nvPr/>
        </p:nvPicPr>
        <p:blipFill>
          <a:blip r:embed="rId4" cstate="print"/>
          <a:srcRect l="360" r="823"/>
          <a:stretch>
            <a:fillRect/>
          </a:stretch>
        </p:blipFill>
        <p:spPr bwMode="auto">
          <a:xfrm>
            <a:off x="0" y="0"/>
            <a:ext cx="9144000" cy="89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17602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Completed Sidewalk Projects</a:t>
            </a:r>
            <a:endParaRPr lang="en-US" sz="3200" b="1" dirty="0"/>
          </a:p>
        </p:txBody>
      </p:sp>
      <p:pic>
        <p:nvPicPr>
          <p:cNvPr id="2051" name="Picture 3" descr="Z:\PublicWorks\ENGINEERING\ST - STREET PROJECTS\ST-831 2014  37th  40th Ave  Sidewalk\Project Development\Photo\40th Ave Exis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4013200" cy="300990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4478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95400" y="990600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37</a:t>
            </a:r>
            <a:r>
              <a:rPr lang="en-US" baseline="30000" dirty="0" smtClean="0"/>
              <a:t>th</a:t>
            </a:r>
            <a:r>
              <a:rPr lang="en-US" dirty="0" smtClean="0"/>
              <a:t>/40</a:t>
            </a:r>
            <a:r>
              <a:rPr lang="en-US" baseline="30000" dirty="0" smtClean="0"/>
              <a:t>th</a:t>
            </a:r>
            <a:r>
              <a:rPr lang="en-US" dirty="0" smtClean="0"/>
              <a:t> Avenue South, South 172</a:t>
            </a:r>
            <a:r>
              <a:rPr lang="en-US" baseline="30000" dirty="0" smtClean="0"/>
              <a:t>nd</a:t>
            </a:r>
            <a:r>
              <a:rPr lang="en-US" dirty="0" smtClean="0"/>
              <a:t> Street to South 166</a:t>
            </a:r>
            <a:r>
              <a:rPr lang="en-US" baseline="30000" dirty="0" smtClean="0"/>
              <a:t>th</a:t>
            </a:r>
            <a:r>
              <a:rPr lang="en-US" dirty="0" smtClean="0"/>
              <a:t> Street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 result for complete streets cross s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14400"/>
            <a:ext cx="5257800" cy="394335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19200"/>
            <a:ext cx="6705600" cy="3505200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sz="7200" b="1" dirty="0" smtClean="0">
              <a:solidFill>
                <a:schemeClr val="tx1"/>
              </a:solidFill>
            </a:endParaRPr>
          </a:p>
          <a:p>
            <a:pPr lvl="2" algn="l">
              <a:buFont typeface="Arial" pitchFamily="34" charset="0"/>
              <a:buChar char="•"/>
            </a:pPr>
            <a:endParaRPr lang="en-US" sz="7200" b="1" dirty="0" smtClean="0">
              <a:solidFill>
                <a:schemeClr val="tx1"/>
              </a:solidFill>
            </a:endParaRPr>
          </a:p>
          <a:p>
            <a:pPr lvl="2" algn="l">
              <a:buFont typeface="Arial" pitchFamily="34" charset="0"/>
              <a:buChar char="•"/>
            </a:pPr>
            <a:endParaRPr lang="en-US" sz="7200" b="1" dirty="0" smtClean="0">
              <a:solidFill>
                <a:schemeClr val="tx1"/>
              </a:solidFill>
            </a:endParaRPr>
          </a:p>
          <a:p>
            <a:pPr lvl="2" algn="l">
              <a:buFont typeface="Arial" pitchFamily="34" charset="0"/>
              <a:buChar char="•"/>
            </a:pPr>
            <a:endParaRPr lang="en-US" sz="7200" b="1" dirty="0" smtClean="0">
              <a:solidFill>
                <a:schemeClr val="tx1"/>
              </a:solidFill>
            </a:endParaRPr>
          </a:p>
          <a:p>
            <a:pPr lvl="2" algn="l">
              <a:buFont typeface="Arial" pitchFamily="34" charset="0"/>
              <a:buChar char="•"/>
            </a:pPr>
            <a:endParaRPr lang="en-US" sz="7200" b="1" dirty="0" smtClean="0">
              <a:solidFill>
                <a:schemeClr val="tx1"/>
              </a:solidFill>
            </a:endParaRPr>
          </a:p>
          <a:p>
            <a:pPr lvl="2" algn="l">
              <a:buFont typeface="Arial" pitchFamily="34" charset="0"/>
              <a:buChar char="•"/>
            </a:pPr>
            <a:endParaRPr lang="en-US" sz="7200" b="1" dirty="0" smtClean="0">
              <a:solidFill>
                <a:schemeClr val="tx1"/>
              </a:solidFill>
            </a:endParaRPr>
          </a:p>
          <a:p>
            <a:pPr lvl="2" algn="l">
              <a:buFont typeface="Arial" pitchFamily="34" charset="0"/>
              <a:buChar char="•"/>
            </a:pPr>
            <a:endParaRPr lang="en-US" sz="7200" b="1" dirty="0" smtClean="0">
              <a:solidFill>
                <a:schemeClr val="tx1"/>
              </a:solidFill>
            </a:endParaRPr>
          </a:p>
          <a:p>
            <a:pPr lvl="2" algn="l">
              <a:buFont typeface="Arial" pitchFamily="34" charset="0"/>
              <a:buChar char="•"/>
            </a:pPr>
            <a:endParaRPr lang="en-US" sz="7200" b="1" dirty="0" smtClean="0">
              <a:solidFill>
                <a:schemeClr val="tx1"/>
              </a:solidFill>
            </a:endParaRPr>
          </a:p>
          <a:p>
            <a:pPr lvl="2" algn="l">
              <a:buFont typeface="Arial" pitchFamily="34" charset="0"/>
              <a:buChar char="•"/>
            </a:pPr>
            <a:endParaRPr lang="en-US" sz="6800" b="1" dirty="0" smtClean="0">
              <a:solidFill>
                <a:schemeClr val="tx1"/>
              </a:solidFill>
            </a:endParaRPr>
          </a:p>
          <a:p>
            <a:pPr lvl="1" algn="l"/>
            <a:endParaRPr lang="en-US" sz="7200" b="1" dirty="0" smtClean="0">
              <a:solidFill>
                <a:schemeClr val="tx1"/>
              </a:solidFill>
            </a:endParaRP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4400" y="228600"/>
            <a:ext cx="6629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Anatomy of a Street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447800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Sidewalk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962400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Underground Utilities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010400" y="3200400"/>
            <a:ext cx="1992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Pedestrian/ Street Lighting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162800" y="1600200"/>
            <a:ext cx="1022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Street Trees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98120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Bike Lane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010400" y="2438400"/>
            <a:ext cx="1705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Stormwater</a:t>
            </a:r>
            <a:r>
              <a:rPr lang="en-US" sz="1200" dirty="0" smtClean="0"/>
              <a:t> Treatment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5000" y="4419600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Mailboxes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2895600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Parking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600200" y="2667000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Sidewalk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2819400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Sidewalk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4419600"/>
            <a:ext cx="1344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Driveway Access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352800" y="4267200"/>
            <a:ext cx="833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Public Art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934200" y="4191000"/>
            <a:ext cx="1675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Above ground Utilities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886200" y="4724400"/>
            <a:ext cx="1208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Traffic Calming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905000" y="1066800"/>
          <a:ext cx="5334000" cy="3451820"/>
        </p:xfrm>
        <a:graphic>
          <a:graphicData uri="http://schemas.openxmlformats.org/presentationml/2006/ole">
            <p:oleObj spid="_x0000_s22530" name="Acrobat Document" r:id="rId4" imgW="11658600" imgH="7543800" progId="AcroExch.Document.DC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SeaTac Neighborhood Section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038600"/>
            <a:ext cx="1705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Stormwater</a:t>
            </a:r>
            <a:r>
              <a:rPr lang="en-US" sz="1200" dirty="0" smtClean="0"/>
              <a:t> Treatment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001000" y="1905000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Lighting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Parking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2209800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Driveways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905000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Mailboxes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514600"/>
            <a:ext cx="1208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Traffic Calming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2971800"/>
            <a:ext cx="1864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Stormwater</a:t>
            </a:r>
            <a:r>
              <a:rPr lang="en-US" sz="1200" dirty="0" smtClean="0"/>
              <a:t> Conveyance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581400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Sidewalk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467600" y="2286000"/>
            <a:ext cx="1022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Street Trees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543800" y="3429000"/>
            <a:ext cx="1381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Way finding signs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391400" y="2895600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Bike lanes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239000" y="3962400"/>
            <a:ext cx="1673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Utility undergrounding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7467600" y="1447800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Greenscape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391400" y="914400"/>
            <a:ext cx="1266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Not Included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" y="914400"/>
            <a:ext cx="918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Included</a:t>
            </a:r>
            <a:endParaRPr lang="en-US" sz="1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85800"/>
            <a:ext cx="662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Sidewalk Discussion </a:t>
            </a:r>
            <a:r>
              <a:rPr lang="en-US" b="1" u="sng" dirty="0" smtClean="0"/>
              <a:t>Topics</a:t>
            </a:r>
          </a:p>
          <a:p>
            <a:endParaRPr lang="en-US" b="1" u="sng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Sidewalk Width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Pedestrian </a:t>
            </a:r>
            <a:r>
              <a:rPr lang="en-US" b="1" dirty="0" smtClean="0"/>
              <a:t>Lighting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Utility Undergrounding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Landscaping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Traffic Calming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Goal: Obtain feedback from the committee on these elements to help </a:t>
            </a:r>
            <a:r>
              <a:rPr lang="en-US" b="1" dirty="0" smtClean="0"/>
              <a:t>inform the design</a:t>
            </a:r>
            <a:r>
              <a:rPr lang="en-US" b="1" dirty="0" smtClean="0"/>
              <a:t> of “typical” sections.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17602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Neighborhood Sidewalk Program Purpose: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705600" cy="16002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b="1" dirty="0" smtClean="0">
                <a:solidFill>
                  <a:schemeClr val="tx1"/>
                </a:solidFill>
              </a:rPr>
              <a:t>Safely and comfortably accommodate walking, bicycling, wheelchairs and other mobility enhancement devices, automobiles, service vehicles and in some cases transit, while also improving neighborhood livability, aesthetics, and property values.</a:t>
            </a:r>
          </a:p>
          <a:p>
            <a:pPr lvl="2" algn="l">
              <a:buFont typeface="Arial" pitchFamily="34" charset="0"/>
              <a:buChar char="•"/>
            </a:pPr>
            <a:endParaRPr lang="en-US" sz="6800" b="1" dirty="0" smtClean="0">
              <a:solidFill>
                <a:schemeClr val="tx1"/>
              </a:solidFill>
            </a:endParaRPr>
          </a:p>
          <a:p>
            <a:pPr lvl="1" algn="l"/>
            <a:endParaRPr lang="en-US" sz="7200" b="1" dirty="0" smtClean="0">
              <a:solidFill>
                <a:schemeClr val="tx1"/>
              </a:solidFill>
            </a:endParaRP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Program Goals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1920239"/>
          </a:xfrm>
        </p:spPr>
        <p:txBody>
          <a:bodyPr>
            <a:normAutofit fontScale="70000" lnSpcReduction="20000"/>
          </a:bodyPr>
          <a:lstStyle/>
          <a:p>
            <a:r>
              <a:rPr lang="en-US" sz="2400" b="1" dirty="0" smtClean="0"/>
              <a:t>Consider all users and transportation modes</a:t>
            </a:r>
          </a:p>
          <a:p>
            <a:r>
              <a:rPr lang="en-US" sz="2400" b="1" dirty="0" smtClean="0"/>
              <a:t>Support walking and bicycling as viable modes of transport</a:t>
            </a:r>
          </a:p>
          <a:p>
            <a:r>
              <a:rPr lang="en-US" sz="2400" b="1" dirty="0" smtClean="0"/>
              <a:t>Improve neighborhood </a:t>
            </a:r>
            <a:r>
              <a:rPr lang="en-US" sz="2400" b="1" dirty="0" err="1" smtClean="0"/>
              <a:t>aethetics</a:t>
            </a:r>
            <a:r>
              <a:rPr lang="en-US" sz="2400" b="1" dirty="0" smtClean="0"/>
              <a:t>, livability, and property values</a:t>
            </a:r>
          </a:p>
          <a:p>
            <a:r>
              <a:rPr lang="en-US" sz="2400" b="1" dirty="0" smtClean="0"/>
              <a:t>Provide for people with disabilities</a:t>
            </a:r>
          </a:p>
          <a:p>
            <a:r>
              <a:rPr lang="en-US" sz="2400" b="1" dirty="0" smtClean="0"/>
              <a:t>Provide green infrastructure in our neighborhoods</a:t>
            </a:r>
          </a:p>
          <a:p>
            <a:r>
              <a:rPr lang="en-US" sz="2400" b="1" dirty="0" smtClean="0"/>
              <a:t>Provide projects that support increased property values</a:t>
            </a:r>
          </a:p>
          <a:p>
            <a:r>
              <a:rPr lang="en-US" sz="2400" b="1" dirty="0" smtClean="0"/>
              <a:t>Other goals………..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pPr algn="ctr">
              <a:buNone/>
            </a:pPr>
            <a:endParaRPr lang="en-US" sz="2400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4495800" cy="1600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SeaTac Neighborhoods </a:t>
            </a:r>
            <a:br>
              <a:rPr lang="en-US" sz="3200" b="1" dirty="0" smtClean="0"/>
            </a:br>
            <a:r>
              <a:rPr lang="en-US" sz="3200" b="1" dirty="0" smtClean="0"/>
              <a:t>Existing Conditions</a:t>
            </a:r>
            <a:br>
              <a:rPr lang="en-US" sz="3200" b="1" dirty="0" smtClean="0"/>
            </a:br>
            <a:endParaRPr lang="en-US" sz="3200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2400"/>
            <a:ext cx="3200400" cy="510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4114800" cy="1981200"/>
          </a:xfrm>
        </p:spPr>
        <p:txBody>
          <a:bodyPr>
            <a:normAutofit/>
          </a:bodyPr>
          <a:lstStyle/>
          <a:p>
            <a:pPr algn="l"/>
            <a:r>
              <a:rPr lang="en-US" sz="1200" dirty="0" smtClean="0"/>
              <a:t>75 centerline miles of streets with sidewalks</a:t>
            </a:r>
          </a:p>
          <a:p>
            <a:pPr algn="l"/>
            <a:r>
              <a:rPr lang="en-US" sz="1200" dirty="0" smtClean="0"/>
              <a:t>42 miles of sidewalk built since incorporation</a:t>
            </a:r>
          </a:p>
          <a:p>
            <a:pPr algn="l"/>
            <a:endParaRPr lang="en-US" sz="1200" dirty="0" smtClean="0"/>
          </a:p>
          <a:p>
            <a:pPr algn="l"/>
            <a:r>
              <a:rPr lang="en-US" sz="1200" dirty="0" smtClean="0"/>
              <a:t>Lots left to do</a:t>
            </a:r>
          </a:p>
          <a:p>
            <a:pPr algn="l"/>
            <a:endParaRPr lang="en-US" sz="1200" dirty="0" smtClean="0"/>
          </a:p>
          <a:p>
            <a:pPr algn="l"/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7772400" cy="117602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SeaTac Neighborhoods – </a:t>
            </a:r>
            <a:br>
              <a:rPr lang="en-US" sz="3200" b="1" dirty="0" smtClean="0"/>
            </a:br>
            <a:r>
              <a:rPr lang="en-US" sz="3200" b="1" dirty="0" smtClean="0"/>
              <a:t>Existing Conditions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066800"/>
            <a:ext cx="2209800" cy="2057400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sz="7200" b="1" dirty="0" smtClean="0">
              <a:solidFill>
                <a:schemeClr val="tx1"/>
              </a:solidFill>
            </a:endParaRPr>
          </a:p>
          <a:p>
            <a:pPr lvl="2" algn="l">
              <a:buFont typeface="Arial" pitchFamily="34" charset="0"/>
              <a:buChar char="•"/>
            </a:pPr>
            <a:endParaRPr lang="en-US" sz="7200" b="1" dirty="0" smtClean="0">
              <a:solidFill>
                <a:schemeClr val="tx1"/>
              </a:solidFill>
            </a:endParaRPr>
          </a:p>
          <a:p>
            <a:pPr lvl="2" algn="l">
              <a:buFont typeface="Arial" pitchFamily="34" charset="0"/>
              <a:buChar char="•"/>
            </a:pPr>
            <a:endParaRPr lang="en-US" sz="7200" b="1" dirty="0" smtClean="0">
              <a:solidFill>
                <a:schemeClr val="tx1"/>
              </a:solidFill>
            </a:endParaRPr>
          </a:p>
          <a:p>
            <a:pPr lvl="2" algn="l">
              <a:buFont typeface="Arial" pitchFamily="34" charset="0"/>
              <a:buChar char="•"/>
            </a:pPr>
            <a:endParaRPr lang="en-US" sz="7200" b="1" dirty="0" smtClean="0">
              <a:solidFill>
                <a:schemeClr val="tx1"/>
              </a:solidFill>
            </a:endParaRPr>
          </a:p>
          <a:p>
            <a:pPr lvl="2" algn="l">
              <a:buFont typeface="Arial" pitchFamily="34" charset="0"/>
              <a:buChar char="•"/>
            </a:pPr>
            <a:endParaRPr lang="en-US" sz="7200" b="1" dirty="0" smtClean="0">
              <a:solidFill>
                <a:schemeClr val="tx1"/>
              </a:solidFill>
            </a:endParaRPr>
          </a:p>
          <a:p>
            <a:pPr lvl="2" algn="l">
              <a:buFont typeface="Arial" pitchFamily="34" charset="0"/>
              <a:buChar char="•"/>
            </a:pPr>
            <a:endParaRPr lang="en-US" sz="7200" b="1" dirty="0" smtClean="0">
              <a:solidFill>
                <a:schemeClr val="tx1"/>
              </a:solidFill>
            </a:endParaRPr>
          </a:p>
          <a:p>
            <a:pPr lvl="2" algn="l">
              <a:buFont typeface="Arial" pitchFamily="34" charset="0"/>
              <a:buChar char="•"/>
            </a:pPr>
            <a:endParaRPr lang="en-US" sz="7200" b="1" dirty="0" smtClean="0">
              <a:solidFill>
                <a:schemeClr val="tx1"/>
              </a:solidFill>
            </a:endParaRPr>
          </a:p>
          <a:p>
            <a:pPr lvl="2" algn="l">
              <a:buFont typeface="Arial" pitchFamily="34" charset="0"/>
              <a:buChar char="•"/>
            </a:pPr>
            <a:endParaRPr lang="en-US" sz="6800" b="1" dirty="0" smtClean="0">
              <a:solidFill>
                <a:schemeClr val="tx1"/>
              </a:solidFill>
            </a:endParaRPr>
          </a:p>
          <a:p>
            <a:pPr lvl="1" algn="l"/>
            <a:endParaRPr lang="en-US" sz="7200" b="1" dirty="0" smtClean="0">
              <a:solidFill>
                <a:schemeClr val="tx1"/>
              </a:solidFill>
            </a:endParaRP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 </a:t>
            </a:r>
          </a:p>
        </p:txBody>
      </p:sp>
      <p:pic>
        <p:nvPicPr>
          <p:cNvPr id="8" name="Picture 7" descr="IMG_14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2590800"/>
            <a:ext cx="3124200" cy="2343150"/>
          </a:xfrm>
          <a:prstGeom prst="rect">
            <a:avLst/>
          </a:prstGeom>
        </p:spPr>
      </p:pic>
      <p:pic>
        <p:nvPicPr>
          <p:cNvPr id="12" name="Picture 11" descr="IMG_14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219200"/>
            <a:ext cx="3048000" cy="2286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752600"/>
            <a:ext cx="2000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7772400" cy="117602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SeaTac Neighborhoods – </a:t>
            </a:r>
            <a:br>
              <a:rPr lang="en-US" sz="3200" b="1" dirty="0" smtClean="0"/>
            </a:br>
            <a:r>
              <a:rPr lang="en-US" sz="3200" b="1" dirty="0" smtClean="0"/>
              <a:t>Existing Conditions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066800"/>
            <a:ext cx="2209800" cy="2057400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sz="7200" b="1" dirty="0" smtClean="0">
              <a:solidFill>
                <a:schemeClr val="tx1"/>
              </a:solidFill>
            </a:endParaRPr>
          </a:p>
          <a:p>
            <a:pPr lvl="2" algn="l">
              <a:buFont typeface="Arial" pitchFamily="34" charset="0"/>
              <a:buChar char="•"/>
            </a:pPr>
            <a:endParaRPr lang="en-US" sz="7200" b="1" dirty="0" smtClean="0">
              <a:solidFill>
                <a:schemeClr val="tx1"/>
              </a:solidFill>
            </a:endParaRPr>
          </a:p>
          <a:p>
            <a:pPr lvl="2" algn="l">
              <a:buFont typeface="Arial" pitchFamily="34" charset="0"/>
              <a:buChar char="•"/>
            </a:pPr>
            <a:endParaRPr lang="en-US" sz="7200" b="1" dirty="0" smtClean="0">
              <a:solidFill>
                <a:schemeClr val="tx1"/>
              </a:solidFill>
            </a:endParaRPr>
          </a:p>
          <a:p>
            <a:pPr lvl="2" algn="l">
              <a:buFont typeface="Arial" pitchFamily="34" charset="0"/>
              <a:buChar char="•"/>
            </a:pPr>
            <a:endParaRPr lang="en-US" sz="7200" b="1" dirty="0" smtClean="0">
              <a:solidFill>
                <a:schemeClr val="tx1"/>
              </a:solidFill>
            </a:endParaRPr>
          </a:p>
          <a:p>
            <a:pPr lvl="2" algn="l">
              <a:buFont typeface="Arial" pitchFamily="34" charset="0"/>
              <a:buChar char="•"/>
            </a:pPr>
            <a:endParaRPr lang="en-US" sz="7200" b="1" dirty="0" smtClean="0">
              <a:solidFill>
                <a:schemeClr val="tx1"/>
              </a:solidFill>
            </a:endParaRPr>
          </a:p>
          <a:p>
            <a:pPr lvl="2" algn="l">
              <a:buFont typeface="Arial" pitchFamily="34" charset="0"/>
              <a:buChar char="•"/>
            </a:pPr>
            <a:endParaRPr lang="en-US" sz="7200" b="1" dirty="0" smtClean="0">
              <a:solidFill>
                <a:schemeClr val="tx1"/>
              </a:solidFill>
            </a:endParaRPr>
          </a:p>
          <a:p>
            <a:pPr lvl="2" algn="l">
              <a:buFont typeface="Arial" pitchFamily="34" charset="0"/>
              <a:buChar char="•"/>
            </a:pPr>
            <a:endParaRPr lang="en-US" sz="7200" b="1" dirty="0" smtClean="0">
              <a:solidFill>
                <a:schemeClr val="tx1"/>
              </a:solidFill>
            </a:endParaRPr>
          </a:p>
          <a:p>
            <a:pPr lvl="2" algn="l">
              <a:buFont typeface="Arial" pitchFamily="34" charset="0"/>
              <a:buChar char="•"/>
            </a:pPr>
            <a:endParaRPr lang="en-US" sz="6800" b="1" dirty="0" smtClean="0">
              <a:solidFill>
                <a:schemeClr val="tx1"/>
              </a:solidFill>
            </a:endParaRPr>
          </a:p>
          <a:p>
            <a:pPr lvl="1" algn="l"/>
            <a:endParaRPr lang="en-US" sz="7200" b="1" dirty="0" smtClean="0">
              <a:solidFill>
                <a:schemeClr val="tx1"/>
              </a:solidFill>
            </a:endParaRP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 </a:t>
            </a:r>
          </a:p>
        </p:txBody>
      </p:sp>
      <p:pic>
        <p:nvPicPr>
          <p:cNvPr id="9" name="Picture 8" descr="IMG_14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90600"/>
            <a:ext cx="3962400" cy="2971800"/>
          </a:xfrm>
          <a:prstGeom prst="rect">
            <a:avLst/>
          </a:prstGeom>
        </p:spPr>
      </p:pic>
      <p:pic>
        <p:nvPicPr>
          <p:cNvPr id="13" name="Picture 12" descr="IMG_14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81200"/>
            <a:ext cx="4191000" cy="31432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17602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Projects Completed Since 2009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705600" cy="2057400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sz="7200" b="1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b="1" dirty="0" smtClean="0"/>
              <a:t>42</a:t>
            </a:r>
            <a:r>
              <a:rPr lang="en-US" b="1" baseline="30000" dirty="0" smtClean="0"/>
              <a:t>nd</a:t>
            </a:r>
            <a:r>
              <a:rPr lang="en-US" b="1" dirty="0" smtClean="0"/>
              <a:t> Avenue South</a:t>
            </a:r>
            <a:r>
              <a:rPr lang="en-US" dirty="0" smtClean="0"/>
              <a:t>, South 188</a:t>
            </a:r>
            <a:r>
              <a:rPr lang="en-US" baseline="30000" dirty="0" smtClean="0"/>
              <a:t>th</a:t>
            </a:r>
            <a:r>
              <a:rPr lang="en-US" dirty="0" smtClean="0"/>
              <a:t> Street to South 176</a:t>
            </a:r>
            <a:r>
              <a:rPr lang="en-US" baseline="30000" dirty="0" smtClean="0"/>
              <a:t>th</a:t>
            </a:r>
            <a:r>
              <a:rPr lang="en-US" dirty="0" smtClean="0"/>
              <a:t> Street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b="1" dirty="0" smtClean="0"/>
              <a:t>South 138</a:t>
            </a:r>
            <a:r>
              <a:rPr lang="en-US" b="1" baseline="30000" dirty="0" smtClean="0"/>
              <a:t>th</a:t>
            </a:r>
            <a:r>
              <a:rPr lang="en-US" b="1" dirty="0" smtClean="0"/>
              <a:t> Street</a:t>
            </a:r>
            <a:r>
              <a:rPr lang="en-US" dirty="0" smtClean="0"/>
              <a:t>, Military Road South to 24</a:t>
            </a:r>
            <a:r>
              <a:rPr lang="en-US" baseline="30000" dirty="0" smtClean="0"/>
              <a:t>th</a:t>
            </a:r>
            <a:r>
              <a:rPr lang="en-US" dirty="0" smtClean="0"/>
              <a:t> Avenue South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b="1" dirty="0" smtClean="0"/>
              <a:t>South 164</a:t>
            </a:r>
            <a:r>
              <a:rPr lang="en-US" b="1" baseline="30000" dirty="0" smtClean="0"/>
              <a:t>th</a:t>
            </a:r>
            <a:r>
              <a:rPr lang="en-US" b="1" dirty="0" smtClean="0"/>
              <a:t> Street</a:t>
            </a:r>
            <a:r>
              <a:rPr lang="en-US" dirty="0" smtClean="0"/>
              <a:t>, 34</a:t>
            </a:r>
            <a:r>
              <a:rPr lang="en-US" baseline="30000" dirty="0" smtClean="0"/>
              <a:t>th</a:t>
            </a:r>
            <a:r>
              <a:rPr lang="en-US" dirty="0" smtClean="0"/>
              <a:t> Avenue South to Military Road South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b="1" dirty="0" smtClean="0"/>
              <a:t>South 168</a:t>
            </a:r>
            <a:r>
              <a:rPr lang="en-US" b="1" baseline="30000" dirty="0" smtClean="0"/>
              <a:t>th</a:t>
            </a:r>
            <a:r>
              <a:rPr lang="en-US" b="1" dirty="0" smtClean="0"/>
              <a:t> Street</a:t>
            </a:r>
            <a:r>
              <a:rPr lang="en-US" dirty="0" smtClean="0"/>
              <a:t>, Military Road South to 34</a:t>
            </a:r>
            <a:r>
              <a:rPr lang="en-US" baseline="30000" dirty="0" smtClean="0"/>
              <a:t>th</a:t>
            </a:r>
            <a:r>
              <a:rPr lang="en-US" dirty="0" smtClean="0"/>
              <a:t> Avenue South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b="1" dirty="0" smtClean="0"/>
              <a:t>South 179</a:t>
            </a:r>
            <a:r>
              <a:rPr lang="en-US" b="1" baseline="30000" dirty="0" smtClean="0"/>
              <a:t>th</a:t>
            </a:r>
            <a:r>
              <a:rPr lang="en-US" b="1" dirty="0" smtClean="0"/>
              <a:t> Street</a:t>
            </a:r>
            <a:r>
              <a:rPr lang="en-US" dirty="0" smtClean="0"/>
              <a:t>, Military Road South to 42</a:t>
            </a:r>
            <a:r>
              <a:rPr lang="en-US" baseline="30000" dirty="0" smtClean="0"/>
              <a:t>nd</a:t>
            </a:r>
            <a:r>
              <a:rPr lang="en-US" dirty="0" smtClean="0"/>
              <a:t> Avenue South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b="1" dirty="0" smtClean="0"/>
              <a:t>37</a:t>
            </a:r>
            <a:r>
              <a:rPr lang="en-US" b="1" baseline="30000" dirty="0" smtClean="0"/>
              <a:t>th</a:t>
            </a:r>
            <a:r>
              <a:rPr lang="en-US" b="1" dirty="0" smtClean="0"/>
              <a:t>/40</a:t>
            </a:r>
            <a:r>
              <a:rPr lang="en-US" b="1" baseline="30000" dirty="0" smtClean="0"/>
              <a:t>th</a:t>
            </a:r>
            <a:r>
              <a:rPr lang="en-US" b="1" dirty="0" smtClean="0"/>
              <a:t> Avenue South</a:t>
            </a:r>
            <a:r>
              <a:rPr lang="en-US" dirty="0" smtClean="0"/>
              <a:t>, South 172</a:t>
            </a:r>
            <a:r>
              <a:rPr lang="en-US" baseline="30000" dirty="0" smtClean="0"/>
              <a:t>nd</a:t>
            </a:r>
            <a:r>
              <a:rPr lang="en-US" dirty="0" smtClean="0"/>
              <a:t> Street to South 166</a:t>
            </a:r>
            <a:r>
              <a:rPr lang="en-US" baseline="30000" dirty="0" smtClean="0"/>
              <a:t>th</a:t>
            </a:r>
            <a:r>
              <a:rPr lang="en-US" dirty="0" smtClean="0"/>
              <a:t> Street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b="1" dirty="0" smtClean="0"/>
              <a:t>32</a:t>
            </a:r>
            <a:r>
              <a:rPr lang="en-US" b="1" baseline="30000" dirty="0" smtClean="0"/>
              <a:t>nd</a:t>
            </a:r>
            <a:r>
              <a:rPr lang="en-US" b="1" dirty="0" smtClean="0"/>
              <a:t> Avenue South</a:t>
            </a:r>
            <a:r>
              <a:rPr lang="en-US" dirty="0" smtClean="0"/>
              <a:t>, South 192</a:t>
            </a:r>
            <a:r>
              <a:rPr lang="en-US" baseline="30000" dirty="0" smtClean="0"/>
              <a:t>nd</a:t>
            </a:r>
            <a:r>
              <a:rPr lang="en-US" dirty="0" smtClean="0"/>
              <a:t> Street to South 188</a:t>
            </a:r>
            <a:r>
              <a:rPr lang="en-US" baseline="30000" dirty="0" smtClean="0"/>
              <a:t>th</a:t>
            </a:r>
            <a:r>
              <a:rPr lang="en-US" dirty="0" smtClean="0"/>
              <a:t> Street</a:t>
            </a:r>
          </a:p>
          <a:p>
            <a:pPr lvl="2" algn="l"/>
            <a:endParaRPr lang="en-US" sz="7200" b="1" dirty="0" smtClean="0">
              <a:solidFill>
                <a:schemeClr val="tx1"/>
              </a:solidFill>
            </a:endParaRPr>
          </a:p>
          <a:p>
            <a:pPr lvl="2" algn="l">
              <a:buFont typeface="Arial" pitchFamily="34" charset="0"/>
              <a:buChar char="•"/>
            </a:pPr>
            <a:endParaRPr lang="en-US" sz="7200" b="1" dirty="0" smtClean="0">
              <a:solidFill>
                <a:schemeClr val="tx1"/>
              </a:solidFill>
            </a:endParaRPr>
          </a:p>
          <a:p>
            <a:pPr lvl="2" algn="l">
              <a:buFont typeface="Arial" pitchFamily="34" charset="0"/>
              <a:buChar char="•"/>
            </a:pPr>
            <a:endParaRPr lang="en-US" sz="7200" b="1" dirty="0" smtClean="0">
              <a:solidFill>
                <a:schemeClr val="tx1"/>
              </a:solidFill>
            </a:endParaRPr>
          </a:p>
          <a:p>
            <a:pPr lvl="2" algn="l">
              <a:buFont typeface="Arial" pitchFamily="34" charset="0"/>
              <a:buChar char="•"/>
            </a:pPr>
            <a:endParaRPr lang="en-US" sz="6800" b="1" dirty="0" smtClean="0">
              <a:solidFill>
                <a:schemeClr val="tx1"/>
              </a:solidFill>
            </a:endParaRPr>
          </a:p>
          <a:p>
            <a:pPr lvl="1" algn="l"/>
            <a:endParaRPr lang="en-US" sz="7200" b="1" dirty="0" smtClean="0">
              <a:solidFill>
                <a:schemeClr val="tx1"/>
              </a:solidFill>
            </a:endParaRP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192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2192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76400" y="228600"/>
            <a:ext cx="5638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Completed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Sidewalk Project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05000" y="685800"/>
            <a:ext cx="5486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 164</a:t>
            </a:r>
            <a:r>
              <a:rPr kumimoji="0" lang="en-US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Street, between 34</a:t>
            </a:r>
            <a:r>
              <a:rPr kumimoji="0" lang="en-US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Ave s. &amp; Military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Rd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17602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Completed Sidewalk Projects</a:t>
            </a:r>
            <a:endParaRPr lang="en-US" sz="32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752600"/>
            <a:ext cx="406399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Z:\PublicWorks\ENGINEERING\ST - STREET PROJECTS\ST-831 2014  37th  40th Ave  Sidewalk\Project Development\Photo\IMG_14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133600"/>
            <a:ext cx="3149600" cy="2362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143000" y="114300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32</a:t>
            </a:r>
            <a:r>
              <a:rPr lang="en-US" baseline="30000" dirty="0" smtClean="0"/>
              <a:t>nd</a:t>
            </a:r>
            <a:r>
              <a:rPr lang="en-US" dirty="0" smtClean="0"/>
              <a:t> Avenue South, South 192</a:t>
            </a:r>
            <a:r>
              <a:rPr lang="en-US" baseline="30000" dirty="0" smtClean="0"/>
              <a:t>nd</a:t>
            </a:r>
            <a:r>
              <a:rPr lang="en-US" dirty="0" smtClean="0"/>
              <a:t> Street to South 188</a:t>
            </a:r>
            <a:r>
              <a:rPr lang="en-US" baseline="30000" dirty="0" smtClean="0"/>
              <a:t>th</a:t>
            </a:r>
            <a:r>
              <a:rPr lang="en-US" dirty="0" smtClean="0"/>
              <a:t> Street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0099FF"/>
      </a:accent1>
      <a:accent2>
        <a:srgbClr val="12AD2A"/>
      </a:accent2>
      <a:accent3>
        <a:srgbClr val="0D6C96"/>
      </a:accent3>
      <a:accent4>
        <a:srgbClr val="3FB8EE"/>
      </a:accent4>
      <a:accent5>
        <a:srgbClr val="AC3D1F"/>
      </a:accent5>
      <a:accent6>
        <a:srgbClr val="FFC000"/>
      </a:accent6>
      <a:hlink>
        <a:srgbClr val="1F497D"/>
      </a:hlink>
      <a:folHlink>
        <a:srgbClr val="548DD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275</Words>
  <Application>Microsoft Office PowerPoint</Application>
  <PresentationFormat>Custom</PresentationFormat>
  <Paragraphs>138</Paragraphs>
  <Slides>13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Acrobat Document</vt:lpstr>
      <vt:lpstr>Neighborhood Sidewalk Program</vt:lpstr>
      <vt:lpstr>Neighborhood Sidewalk Program Purpose: </vt:lpstr>
      <vt:lpstr>Program Goals</vt:lpstr>
      <vt:lpstr>SeaTac Neighborhoods  Existing Conditions </vt:lpstr>
      <vt:lpstr>SeaTac Neighborhoods –  Existing Conditions </vt:lpstr>
      <vt:lpstr>SeaTac Neighborhoods –  Existing Conditions </vt:lpstr>
      <vt:lpstr>Projects Completed Since 2009 </vt:lpstr>
      <vt:lpstr>Slide 8</vt:lpstr>
      <vt:lpstr>Completed Sidewalk Projects</vt:lpstr>
      <vt:lpstr>Completed Sidewalk Projects</vt:lpstr>
      <vt:lpstr>Anatomy of a Street</vt:lpstr>
      <vt:lpstr>SeaTac Neighborhood Section</vt:lpstr>
      <vt:lpstr>Slide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ksum</dc:creator>
  <cp:lastModifiedBy>wappleton</cp:lastModifiedBy>
  <cp:revision>212</cp:revision>
  <dcterms:created xsi:type="dcterms:W3CDTF">2016-05-20T16:25:17Z</dcterms:created>
  <dcterms:modified xsi:type="dcterms:W3CDTF">2017-03-16T19:02:06Z</dcterms:modified>
</cp:coreProperties>
</file>