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notesSlides/notesSlide9.xml" ContentType="application/vnd.openxmlformats-officedocument.presentationml.notesSlide+xml"/>
  <Override PartName="/ppt/diagrams/layout3.xml" ContentType="application/vnd.openxmlformats-officedocument.drawingml.diagramLayout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customXml/itemProps4.xml" ContentType="application/vnd.openxmlformats-officedocument.customXmlProperti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diagrams/layout2.xml" ContentType="application/vnd.openxmlformats-officedocument.drawingml.diagramLayout+xml"/>
  <Override PartName="/ppt/notesSlides/notesSlide1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5"/>
  </p:sldMasterIdLst>
  <p:notesMasterIdLst>
    <p:notesMasterId r:id="rId28"/>
  </p:notesMasterIdLst>
  <p:handoutMasterIdLst>
    <p:handoutMasterId r:id="rId29"/>
  </p:handoutMasterIdLst>
  <p:sldIdLst>
    <p:sldId id="256" r:id="rId6"/>
    <p:sldId id="281" r:id="rId7"/>
    <p:sldId id="278" r:id="rId8"/>
    <p:sldId id="302" r:id="rId9"/>
    <p:sldId id="283" r:id="rId10"/>
    <p:sldId id="289" r:id="rId11"/>
    <p:sldId id="290" r:id="rId12"/>
    <p:sldId id="293" r:id="rId13"/>
    <p:sldId id="294" r:id="rId14"/>
    <p:sldId id="295" r:id="rId15"/>
    <p:sldId id="284" r:id="rId16"/>
    <p:sldId id="286" r:id="rId17"/>
    <p:sldId id="287" r:id="rId18"/>
    <p:sldId id="263" r:id="rId19"/>
    <p:sldId id="288" r:id="rId20"/>
    <p:sldId id="296" r:id="rId21"/>
    <p:sldId id="297" r:id="rId22"/>
    <p:sldId id="299" r:id="rId23"/>
    <p:sldId id="261" r:id="rId24"/>
    <p:sldId id="300" r:id="rId25"/>
    <p:sldId id="282" r:id="rId26"/>
    <p:sldId id="301" r:id="rId27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2F2F2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72" autoAdjust="0"/>
    <p:restoredTop sz="92635" autoAdjust="0"/>
  </p:normalViewPr>
  <p:slideViewPr>
    <p:cSldViewPr snapToGrid="0">
      <p:cViewPr varScale="1">
        <p:scale>
          <a:sx n="108" d="100"/>
          <a:sy n="108" d="100"/>
        </p:scale>
        <p:origin x="-558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image" Target="../media/image28.jpeg"/><Relationship Id="rId4" Type="http://schemas.openxmlformats.org/officeDocument/2006/relationships/image" Target="../media/image31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image" Target="../media/image28.jpeg"/><Relationship Id="rId4" Type="http://schemas.openxmlformats.org/officeDocument/2006/relationships/image" Target="../media/image3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BEFCCD8-D021-4D86-BC16-40939E2766F7}" type="doc">
      <dgm:prSet loTypeId="urn:microsoft.com/office/officeart/2005/8/layout/pList2#1" loCatId="list" qsTypeId="urn:microsoft.com/office/officeart/2005/8/quickstyle/simple1" qsCatId="simple" csTypeId="urn:microsoft.com/office/officeart/2005/8/colors/accent1_2" csCatId="accent1" phldr="1"/>
      <dgm:spPr/>
    </dgm:pt>
    <dgm:pt modelId="{04A77D01-6D24-416D-8205-81641800CDBC}">
      <dgm:prSet phldrT="[Text]" custT="1"/>
      <dgm:spPr/>
      <dgm:t>
        <a:bodyPr/>
        <a:lstStyle/>
        <a:p>
          <a:pPr>
            <a:spcAft>
              <a:spcPts val="1200"/>
            </a:spcAft>
          </a:pPr>
          <a:r>
            <a:rPr lang="en-US" sz="1600" b="1" u="sng" dirty="0" smtClean="0">
              <a:latin typeface="Trebuchet MS" panose="020B0603020202020204" pitchFamily="34" charset="0"/>
            </a:rPr>
            <a:t>Maritime Occupations</a:t>
          </a:r>
        </a:p>
        <a:p>
          <a:pPr>
            <a:spcAft>
              <a:spcPct val="35000"/>
            </a:spcAft>
          </a:pPr>
          <a:r>
            <a:rPr lang="en-US" sz="1400" dirty="0" smtClean="0">
              <a:latin typeface="Trebuchet MS" panose="020B0603020202020204" pitchFamily="34" charset="0"/>
            </a:rPr>
            <a:t>Sailors, Marine Oilers, Ship Engineers, Marine Electricians, Welders, HVAC</a:t>
          </a:r>
          <a:endParaRPr lang="en-US" sz="1400" b="1" dirty="0">
            <a:latin typeface="Trebuchet MS" panose="020B0603020202020204" pitchFamily="34" charset="0"/>
          </a:endParaRPr>
        </a:p>
      </dgm:t>
    </dgm:pt>
    <dgm:pt modelId="{7EE0A6C7-B786-46A6-9118-76980B84838F}" type="parTrans" cxnId="{2F98AB3E-84DA-464B-9FB0-13300012C581}">
      <dgm:prSet/>
      <dgm:spPr/>
      <dgm:t>
        <a:bodyPr/>
        <a:lstStyle/>
        <a:p>
          <a:endParaRPr lang="en-US"/>
        </a:p>
      </dgm:t>
    </dgm:pt>
    <dgm:pt modelId="{67C7BCB8-0D80-4973-A01E-0655D66DA1A5}" type="sibTrans" cxnId="{2F98AB3E-84DA-464B-9FB0-13300012C581}">
      <dgm:prSet/>
      <dgm:spPr/>
      <dgm:t>
        <a:bodyPr/>
        <a:lstStyle/>
        <a:p>
          <a:endParaRPr lang="en-US"/>
        </a:p>
      </dgm:t>
    </dgm:pt>
    <dgm:pt modelId="{7FCF1894-0BF6-43AF-AECF-38511B6C4017}">
      <dgm:prSet phldrT="[Text]" custT="1"/>
      <dgm:spPr/>
      <dgm:t>
        <a:bodyPr/>
        <a:lstStyle/>
        <a:p>
          <a:pPr>
            <a:lnSpc>
              <a:spcPct val="100000"/>
            </a:lnSpc>
            <a:spcAft>
              <a:spcPts val="1200"/>
            </a:spcAft>
          </a:pPr>
          <a:r>
            <a:rPr lang="en-US" sz="1600" b="1" u="sng" dirty="0" smtClean="0">
              <a:latin typeface="Trebuchet MS" panose="020B0603020202020204" pitchFamily="34" charset="0"/>
            </a:rPr>
            <a:t>Airport–Related Occupations</a:t>
          </a:r>
        </a:p>
        <a:p>
          <a:pPr>
            <a:lnSpc>
              <a:spcPct val="90000"/>
            </a:lnSpc>
            <a:spcAft>
              <a:spcPct val="35000"/>
            </a:spcAft>
          </a:pPr>
          <a:r>
            <a:rPr lang="en-US" sz="1400" dirty="0" smtClean="0">
              <a:latin typeface="Trebuchet MS" panose="020B0603020202020204" pitchFamily="34" charset="0"/>
            </a:rPr>
            <a:t>Passenger air, Air cargo, Logistics, Maintenance, Restaurant, Hospitality, Retail</a:t>
          </a:r>
          <a:endParaRPr lang="en-US" sz="1400" dirty="0">
            <a:latin typeface="Trebuchet MS" panose="020B0603020202020204" pitchFamily="34" charset="0"/>
          </a:endParaRPr>
        </a:p>
      </dgm:t>
    </dgm:pt>
    <dgm:pt modelId="{29DB7B69-F6F1-4D26-B06E-1D2BD644B694}" type="parTrans" cxnId="{0DCBC102-4F3D-43BB-93D6-496A0A9843DE}">
      <dgm:prSet/>
      <dgm:spPr/>
      <dgm:t>
        <a:bodyPr/>
        <a:lstStyle/>
        <a:p>
          <a:endParaRPr lang="en-US"/>
        </a:p>
      </dgm:t>
    </dgm:pt>
    <dgm:pt modelId="{70CB8165-D66D-4BEF-BBBA-AD118359627D}" type="sibTrans" cxnId="{0DCBC102-4F3D-43BB-93D6-496A0A9843DE}">
      <dgm:prSet/>
      <dgm:spPr/>
      <dgm:t>
        <a:bodyPr/>
        <a:lstStyle/>
        <a:p>
          <a:endParaRPr lang="en-US"/>
        </a:p>
      </dgm:t>
    </dgm:pt>
    <dgm:pt modelId="{420623B4-6446-4A3B-956D-DFF1CAC0FC2C}">
      <dgm:prSet phldrT="[Text]" custT="1"/>
      <dgm:spPr/>
      <dgm:t>
        <a:bodyPr/>
        <a:lstStyle/>
        <a:p>
          <a:pPr>
            <a:lnSpc>
              <a:spcPct val="100000"/>
            </a:lnSpc>
            <a:spcAft>
              <a:spcPts val="1200"/>
            </a:spcAft>
          </a:pPr>
          <a:r>
            <a:rPr lang="en-US" sz="1600" b="1" u="sng" dirty="0" smtClean="0">
              <a:latin typeface="Trebuchet MS" panose="020B0603020202020204" pitchFamily="34" charset="0"/>
            </a:rPr>
            <a:t>Construction Occupations </a:t>
          </a:r>
        </a:p>
        <a:p>
          <a:pPr>
            <a:lnSpc>
              <a:spcPct val="90000"/>
            </a:lnSpc>
            <a:spcAft>
              <a:spcPct val="35000"/>
            </a:spcAft>
          </a:pPr>
          <a:r>
            <a:rPr lang="en-US" sz="1400" dirty="0" smtClean="0">
              <a:latin typeface="Trebuchet MS" panose="020B0603020202020204" pitchFamily="34" charset="0"/>
            </a:rPr>
            <a:t>Trades &amp; Maintenance  Laborers, Electricians, Pipefitters, Carpenters</a:t>
          </a:r>
          <a:endParaRPr lang="en-US" sz="1400" dirty="0">
            <a:latin typeface="Trebuchet MS" panose="020B0603020202020204" pitchFamily="34" charset="0"/>
          </a:endParaRPr>
        </a:p>
      </dgm:t>
    </dgm:pt>
    <dgm:pt modelId="{C80A81FA-5502-46A1-9C49-94B4BBCD78F1}" type="parTrans" cxnId="{C6BEEE8E-5A07-4144-85F2-A224DD44824C}">
      <dgm:prSet/>
      <dgm:spPr/>
      <dgm:t>
        <a:bodyPr/>
        <a:lstStyle/>
        <a:p>
          <a:endParaRPr lang="en-US"/>
        </a:p>
      </dgm:t>
    </dgm:pt>
    <dgm:pt modelId="{6665A102-B1BF-4F70-A7C0-EE49E025B543}" type="sibTrans" cxnId="{C6BEEE8E-5A07-4144-85F2-A224DD44824C}">
      <dgm:prSet/>
      <dgm:spPr/>
      <dgm:t>
        <a:bodyPr/>
        <a:lstStyle/>
        <a:p>
          <a:endParaRPr lang="en-US"/>
        </a:p>
      </dgm:t>
    </dgm:pt>
    <dgm:pt modelId="{965934EB-0DA0-4D6C-96B4-0304B67DC8DF}">
      <dgm:prSet custT="1"/>
      <dgm:spPr/>
      <dgm:t>
        <a:bodyPr/>
        <a:lstStyle/>
        <a:p>
          <a:pPr>
            <a:lnSpc>
              <a:spcPct val="100000"/>
            </a:lnSpc>
            <a:spcAft>
              <a:spcPts val="1200"/>
            </a:spcAft>
          </a:pPr>
          <a:r>
            <a:rPr lang="en-US" sz="1600" b="1" u="sng" dirty="0" smtClean="0">
              <a:latin typeface="Trebuchet MS" panose="020B0603020202020204" pitchFamily="34" charset="0"/>
            </a:rPr>
            <a:t>Manufacturing Occupations</a:t>
          </a:r>
        </a:p>
        <a:p>
          <a:pPr>
            <a:lnSpc>
              <a:spcPct val="90000"/>
            </a:lnSpc>
            <a:spcAft>
              <a:spcPct val="35000"/>
            </a:spcAft>
          </a:pPr>
          <a:r>
            <a:rPr lang="en-US" sz="1400" dirty="0" smtClean="0">
              <a:latin typeface="Trebuchet MS" panose="020B0603020202020204" pitchFamily="34" charset="0"/>
            </a:rPr>
            <a:t>Machinists, Assembler,  Inspectors, Testers, Welders, Mechanics</a:t>
          </a:r>
        </a:p>
      </dgm:t>
    </dgm:pt>
    <dgm:pt modelId="{A1E62C7F-8DC4-414D-AB36-5E0CE1DBA4D3}" type="parTrans" cxnId="{49B977B0-29E9-409B-828C-47A00719C3E2}">
      <dgm:prSet/>
      <dgm:spPr/>
      <dgm:t>
        <a:bodyPr/>
        <a:lstStyle/>
        <a:p>
          <a:endParaRPr lang="en-US"/>
        </a:p>
      </dgm:t>
    </dgm:pt>
    <dgm:pt modelId="{83335580-4BC2-400D-9DD1-F42DD39F5AED}" type="sibTrans" cxnId="{49B977B0-29E9-409B-828C-47A00719C3E2}">
      <dgm:prSet/>
      <dgm:spPr/>
      <dgm:t>
        <a:bodyPr/>
        <a:lstStyle/>
        <a:p>
          <a:endParaRPr lang="en-US"/>
        </a:p>
      </dgm:t>
    </dgm:pt>
    <dgm:pt modelId="{736BCEF6-97EB-4E36-BA1F-3AB65A08DC70}" type="pres">
      <dgm:prSet presAssocID="{0BEFCCD8-D021-4D86-BC16-40939E2766F7}" presName="Name0" presStyleCnt="0">
        <dgm:presLayoutVars>
          <dgm:dir/>
          <dgm:resizeHandles val="exact"/>
        </dgm:presLayoutVars>
      </dgm:prSet>
      <dgm:spPr/>
    </dgm:pt>
    <dgm:pt modelId="{1BCEB780-EBCE-46BB-9625-0398057CF330}" type="pres">
      <dgm:prSet presAssocID="{0BEFCCD8-D021-4D86-BC16-40939E2766F7}" presName="bkgdShp" presStyleLbl="alignAccFollowNode1" presStyleIdx="0" presStyleCnt="1" custLinFactNeighborX="-917" custLinFactNeighborY="-21786"/>
      <dgm:spPr/>
    </dgm:pt>
    <dgm:pt modelId="{9EDC505A-74E9-44C3-BFAD-39B99BBFF25F}" type="pres">
      <dgm:prSet presAssocID="{0BEFCCD8-D021-4D86-BC16-40939E2766F7}" presName="linComp" presStyleCnt="0"/>
      <dgm:spPr/>
    </dgm:pt>
    <dgm:pt modelId="{E9C8B097-0013-4205-BF26-D8D19E5045C6}" type="pres">
      <dgm:prSet presAssocID="{04A77D01-6D24-416D-8205-81641800CDBC}" presName="compNode" presStyleCnt="0"/>
      <dgm:spPr/>
    </dgm:pt>
    <dgm:pt modelId="{DC5BA23C-3CE1-4613-A5B6-49C04D6CD412}" type="pres">
      <dgm:prSet presAssocID="{04A77D01-6D24-416D-8205-81641800CDBC}" presName="node" presStyleLbl="node1" presStyleIdx="0" presStyleCnt="4" custScaleX="121783" custScaleY="102674" custLinFactX="27138" custLinFactNeighborX="100000" custLinFactNeighborY="-102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258513-5555-4EC4-8F57-23439A126697}" type="pres">
      <dgm:prSet presAssocID="{04A77D01-6D24-416D-8205-81641800CDBC}" presName="invisiNode" presStyleLbl="node1" presStyleIdx="0" presStyleCnt="4"/>
      <dgm:spPr/>
    </dgm:pt>
    <dgm:pt modelId="{DB77230E-5E2E-4908-AA43-0C8D01DFAD1F}" type="pres">
      <dgm:prSet presAssocID="{04A77D01-6D24-416D-8205-81641800CDBC}" presName="imagNode" presStyleLbl="fgImgPlace1" presStyleIdx="0" presStyleCnt="4" custLinFactX="26365" custLinFactNeighborX="100000" custLinFactNeighborY="-191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</dgm:pt>
    <dgm:pt modelId="{70A3C0D2-7FEC-4D3F-A9F0-C3BAE50E7D52}" type="pres">
      <dgm:prSet presAssocID="{67C7BCB8-0D80-4973-A01E-0655D66DA1A5}" presName="sibTrans" presStyleLbl="sibTrans2D1" presStyleIdx="0" presStyleCnt="0"/>
      <dgm:spPr/>
      <dgm:t>
        <a:bodyPr/>
        <a:lstStyle/>
        <a:p>
          <a:endParaRPr lang="en-US"/>
        </a:p>
      </dgm:t>
    </dgm:pt>
    <dgm:pt modelId="{59285625-4465-4EC3-86DC-9F6AAA1E54F6}" type="pres">
      <dgm:prSet presAssocID="{7FCF1894-0BF6-43AF-AECF-38511B6C4017}" presName="compNode" presStyleCnt="0"/>
      <dgm:spPr/>
    </dgm:pt>
    <dgm:pt modelId="{5BDBAF76-038E-4CAF-9A27-C2387F365C32}" type="pres">
      <dgm:prSet presAssocID="{7FCF1894-0BF6-43AF-AECF-38511B6C4017}" presName="node" presStyleLbl="node1" presStyleIdx="1" presStyleCnt="4" custScaleX="122151" custScaleY="102674" custLinFactX="-71587" custLinFactNeighborX="-100000" custLinFactNeighborY="-102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AA830C-2F8A-4B74-AA07-FB9DA64C409B}" type="pres">
      <dgm:prSet presAssocID="{7FCF1894-0BF6-43AF-AECF-38511B6C4017}" presName="invisiNode" presStyleLbl="node1" presStyleIdx="1" presStyleCnt="4"/>
      <dgm:spPr/>
    </dgm:pt>
    <dgm:pt modelId="{8CDE5353-D944-4526-80B7-E888E91B3519}" type="pres">
      <dgm:prSet presAssocID="{7FCF1894-0BF6-43AF-AECF-38511B6C4017}" presName="imagNode" presStyleLbl="fgImgPlace1" presStyleIdx="1" presStyleCnt="4" custLinFactX="-47251" custLinFactNeighborX="-100000" custLinFactNeighborY="-191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</dgm:pt>
    <dgm:pt modelId="{228F9B73-3FC7-4D7E-BB29-50E50EB87182}" type="pres">
      <dgm:prSet presAssocID="{70CB8165-D66D-4BEF-BBBA-AD118359627D}" presName="sibTrans" presStyleLbl="sibTrans2D1" presStyleIdx="0" presStyleCnt="0"/>
      <dgm:spPr/>
      <dgm:t>
        <a:bodyPr/>
        <a:lstStyle/>
        <a:p>
          <a:endParaRPr lang="en-US"/>
        </a:p>
      </dgm:t>
    </dgm:pt>
    <dgm:pt modelId="{3B496479-ED6D-406B-86F0-6CDCB8DA8DD6}" type="pres">
      <dgm:prSet presAssocID="{420623B4-6446-4A3B-956D-DFF1CAC0FC2C}" presName="compNode" presStyleCnt="0"/>
      <dgm:spPr/>
    </dgm:pt>
    <dgm:pt modelId="{8A6E89CC-5D00-4417-8746-AC40DAF33932}" type="pres">
      <dgm:prSet presAssocID="{420623B4-6446-4A3B-956D-DFF1CAC0FC2C}" presName="node" presStyleLbl="node1" presStyleIdx="2" presStyleCnt="4" custScaleX="122110" custScaleY="102674" custLinFactNeighborX="-206" custLinFactNeighborY="-102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D0971E-A778-4A91-AE74-10E4050A30AD}" type="pres">
      <dgm:prSet presAssocID="{420623B4-6446-4A3B-956D-DFF1CAC0FC2C}" presName="invisiNode" presStyleLbl="node1" presStyleIdx="2" presStyleCnt="4"/>
      <dgm:spPr/>
    </dgm:pt>
    <dgm:pt modelId="{36306E71-4C4D-45F6-8791-CA64F44ED3BF}" type="pres">
      <dgm:prSet presAssocID="{420623B4-6446-4A3B-956D-DFF1CAC0FC2C}" presName="imagNode" presStyleLbl="fgImgPlac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</dgm:pt>
    <dgm:pt modelId="{F195689E-73E0-424C-A885-83AB1745F874}" type="pres">
      <dgm:prSet presAssocID="{6665A102-B1BF-4F70-A7C0-EE49E025B543}" presName="sibTrans" presStyleLbl="sibTrans2D1" presStyleIdx="0" presStyleCnt="0"/>
      <dgm:spPr/>
      <dgm:t>
        <a:bodyPr/>
        <a:lstStyle/>
        <a:p>
          <a:endParaRPr lang="en-US"/>
        </a:p>
      </dgm:t>
    </dgm:pt>
    <dgm:pt modelId="{0613D257-19BA-46C2-A1F0-1ECC92050725}" type="pres">
      <dgm:prSet presAssocID="{965934EB-0DA0-4D6C-96B4-0304B67DC8DF}" presName="compNode" presStyleCnt="0"/>
      <dgm:spPr/>
    </dgm:pt>
    <dgm:pt modelId="{384A0B51-D514-432B-A8A6-3B4A16945E5F}" type="pres">
      <dgm:prSet presAssocID="{965934EB-0DA0-4D6C-96B4-0304B67DC8DF}" presName="node" presStyleLbl="node1" presStyleIdx="3" presStyleCnt="4" custScaleX="121294" custScaleY="10267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A7C9DB-9EE5-42C3-95CC-0F30D920DF5E}" type="pres">
      <dgm:prSet presAssocID="{965934EB-0DA0-4D6C-96B4-0304B67DC8DF}" presName="invisiNode" presStyleLbl="node1" presStyleIdx="3" presStyleCnt="4"/>
      <dgm:spPr/>
    </dgm:pt>
    <dgm:pt modelId="{BB2B38DC-3051-4F4C-9A58-8350268C6B51}" type="pres">
      <dgm:prSet presAssocID="{965934EB-0DA0-4D6C-96B4-0304B67DC8DF}" presName="imagNode" presStyleLbl="fgImgPlace1" presStyleIdx="3" presStyleCnt="4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</dgm:spPr>
    </dgm:pt>
  </dgm:ptLst>
  <dgm:cxnLst>
    <dgm:cxn modelId="{49B977B0-29E9-409B-828C-47A00719C3E2}" srcId="{0BEFCCD8-D021-4D86-BC16-40939E2766F7}" destId="{965934EB-0DA0-4D6C-96B4-0304B67DC8DF}" srcOrd="3" destOrd="0" parTransId="{A1E62C7F-8DC4-414D-AB36-5E0CE1DBA4D3}" sibTransId="{83335580-4BC2-400D-9DD1-F42DD39F5AED}"/>
    <dgm:cxn modelId="{98DE8C57-FBD6-4222-85BE-2E50AD1A34C5}" type="presOf" srcId="{420623B4-6446-4A3B-956D-DFF1CAC0FC2C}" destId="{8A6E89CC-5D00-4417-8746-AC40DAF33932}" srcOrd="0" destOrd="0" presId="urn:microsoft.com/office/officeart/2005/8/layout/pList2#1"/>
    <dgm:cxn modelId="{F24E5B0C-C300-4E08-B4D2-4C778B61E228}" type="presOf" srcId="{67C7BCB8-0D80-4973-A01E-0655D66DA1A5}" destId="{70A3C0D2-7FEC-4D3F-A9F0-C3BAE50E7D52}" srcOrd="0" destOrd="0" presId="urn:microsoft.com/office/officeart/2005/8/layout/pList2#1"/>
    <dgm:cxn modelId="{C6BEEE8E-5A07-4144-85F2-A224DD44824C}" srcId="{0BEFCCD8-D021-4D86-BC16-40939E2766F7}" destId="{420623B4-6446-4A3B-956D-DFF1CAC0FC2C}" srcOrd="2" destOrd="0" parTransId="{C80A81FA-5502-46A1-9C49-94B4BBCD78F1}" sibTransId="{6665A102-B1BF-4F70-A7C0-EE49E025B543}"/>
    <dgm:cxn modelId="{2F98AB3E-84DA-464B-9FB0-13300012C581}" srcId="{0BEFCCD8-D021-4D86-BC16-40939E2766F7}" destId="{04A77D01-6D24-416D-8205-81641800CDBC}" srcOrd="0" destOrd="0" parTransId="{7EE0A6C7-B786-46A6-9118-76980B84838F}" sibTransId="{67C7BCB8-0D80-4973-A01E-0655D66DA1A5}"/>
    <dgm:cxn modelId="{0DCBC102-4F3D-43BB-93D6-496A0A9843DE}" srcId="{0BEFCCD8-D021-4D86-BC16-40939E2766F7}" destId="{7FCF1894-0BF6-43AF-AECF-38511B6C4017}" srcOrd="1" destOrd="0" parTransId="{29DB7B69-F6F1-4D26-B06E-1D2BD644B694}" sibTransId="{70CB8165-D66D-4BEF-BBBA-AD118359627D}"/>
    <dgm:cxn modelId="{5E746AA0-EEEC-4421-BB97-74EF3509C606}" type="presOf" srcId="{6665A102-B1BF-4F70-A7C0-EE49E025B543}" destId="{F195689E-73E0-424C-A885-83AB1745F874}" srcOrd="0" destOrd="0" presId="urn:microsoft.com/office/officeart/2005/8/layout/pList2#1"/>
    <dgm:cxn modelId="{C2CC1C0B-21A5-4559-911E-364B7C65C1F5}" type="presOf" srcId="{70CB8165-D66D-4BEF-BBBA-AD118359627D}" destId="{228F9B73-3FC7-4D7E-BB29-50E50EB87182}" srcOrd="0" destOrd="0" presId="urn:microsoft.com/office/officeart/2005/8/layout/pList2#1"/>
    <dgm:cxn modelId="{5F239D52-01F6-434A-B6D7-71FDE878249E}" type="presOf" srcId="{965934EB-0DA0-4D6C-96B4-0304B67DC8DF}" destId="{384A0B51-D514-432B-A8A6-3B4A16945E5F}" srcOrd="0" destOrd="0" presId="urn:microsoft.com/office/officeart/2005/8/layout/pList2#1"/>
    <dgm:cxn modelId="{4949D015-49C3-42AD-86E8-B96D9F80FB84}" type="presOf" srcId="{7FCF1894-0BF6-43AF-AECF-38511B6C4017}" destId="{5BDBAF76-038E-4CAF-9A27-C2387F365C32}" srcOrd="0" destOrd="0" presId="urn:microsoft.com/office/officeart/2005/8/layout/pList2#1"/>
    <dgm:cxn modelId="{F0B2317D-BAD2-4833-8035-1AC19EC3F0D9}" type="presOf" srcId="{0BEFCCD8-D021-4D86-BC16-40939E2766F7}" destId="{736BCEF6-97EB-4E36-BA1F-3AB65A08DC70}" srcOrd="0" destOrd="0" presId="urn:microsoft.com/office/officeart/2005/8/layout/pList2#1"/>
    <dgm:cxn modelId="{C8855A91-3023-4714-AB39-6B386C92F7A3}" type="presOf" srcId="{04A77D01-6D24-416D-8205-81641800CDBC}" destId="{DC5BA23C-3CE1-4613-A5B6-49C04D6CD412}" srcOrd="0" destOrd="0" presId="urn:microsoft.com/office/officeart/2005/8/layout/pList2#1"/>
    <dgm:cxn modelId="{1BEB762E-4322-4230-9E2F-0E0B0DD16E71}" type="presParOf" srcId="{736BCEF6-97EB-4E36-BA1F-3AB65A08DC70}" destId="{1BCEB780-EBCE-46BB-9625-0398057CF330}" srcOrd="0" destOrd="0" presId="urn:microsoft.com/office/officeart/2005/8/layout/pList2#1"/>
    <dgm:cxn modelId="{A80A982E-8216-4826-9229-CCBF21F0A084}" type="presParOf" srcId="{736BCEF6-97EB-4E36-BA1F-3AB65A08DC70}" destId="{9EDC505A-74E9-44C3-BFAD-39B99BBFF25F}" srcOrd="1" destOrd="0" presId="urn:microsoft.com/office/officeart/2005/8/layout/pList2#1"/>
    <dgm:cxn modelId="{F1262000-8FCE-40E9-BF0D-D186E51ED851}" type="presParOf" srcId="{9EDC505A-74E9-44C3-BFAD-39B99BBFF25F}" destId="{E9C8B097-0013-4205-BF26-D8D19E5045C6}" srcOrd="0" destOrd="0" presId="urn:microsoft.com/office/officeart/2005/8/layout/pList2#1"/>
    <dgm:cxn modelId="{F6108A8F-BEF5-4B7A-A703-E889910513A9}" type="presParOf" srcId="{E9C8B097-0013-4205-BF26-D8D19E5045C6}" destId="{DC5BA23C-3CE1-4613-A5B6-49C04D6CD412}" srcOrd="0" destOrd="0" presId="urn:microsoft.com/office/officeart/2005/8/layout/pList2#1"/>
    <dgm:cxn modelId="{C10CE3C7-E511-4F4B-B2D4-787674E38220}" type="presParOf" srcId="{E9C8B097-0013-4205-BF26-D8D19E5045C6}" destId="{8D258513-5555-4EC4-8F57-23439A126697}" srcOrd="1" destOrd="0" presId="urn:microsoft.com/office/officeart/2005/8/layout/pList2#1"/>
    <dgm:cxn modelId="{79D87B3E-D8B8-4DCE-A290-07E6DBDE2A76}" type="presParOf" srcId="{E9C8B097-0013-4205-BF26-D8D19E5045C6}" destId="{DB77230E-5E2E-4908-AA43-0C8D01DFAD1F}" srcOrd="2" destOrd="0" presId="urn:microsoft.com/office/officeart/2005/8/layout/pList2#1"/>
    <dgm:cxn modelId="{8D83FFA8-46E4-4F3B-B1E5-1F398A495B38}" type="presParOf" srcId="{9EDC505A-74E9-44C3-BFAD-39B99BBFF25F}" destId="{70A3C0D2-7FEC-4D3F-A9F0-C3BAE50E7D52}" srcOrd="1" destOrd="0" presId="urn:microsoft.com/office/officeart/2005/8/layout/pList2#1"/>
    <dgm:cxn modelId="{EFF5D047-F086-4517-B712-B3F0CD02BF78}" type="presParOf" srcId="{9EDC505A-74E9-44C3-BFAD-39B99BBFF25F}" destId="{59285625-4465-4EC3-86DC-9F6AAA1E54F6}" srcOrd="2" destOrd="0" presId="urn:microsoft.com/office/officeart/2005/8/layout/pList2#1"/>
    <dgm:cxn modelId="{D426ED0C-E091-4052-A3F4-6DE79ED1CB38}" type="presParOf" srcId="{59285625-4465-4EC3-86DC-9F6AAA1E54F6}" destId="{5BDBAF76-038E-4CAF-9A27-C2387F365C32}" srcOrd="0" destOrd="0" presId="urn:microsoft.com/office/officeart/2005/8/layout/pList2#1"/>
    <dgm:cxn modelId="{8D996DCC-56CE-4DFE-B889-2F6B7D1D768A}" type="presParOf" srcId="{59285625-4465-4EC3-86DC-9F6AAA1E54F6}" destId="{2FAA830C-2F8A-4B74-AA07-FB9DA64C409B}" srcOrd="1" destOrd="0" presId="urn:microsoft.com/office/officeart/2005/8/layout/pList2#1"/>
    <dgm:cxn modelId="{8A160DE4-ED77-49A2-B1F4-628255AA66EA}" type="presParOf" srcId="{59285625-4465-4EC3-86DC-9F6AAA1E54F6}" destId="{8CDE5353-D944-4526-80B7-E888E91B3519}" srcOrd="2" destOrd="0" presId="urn:microsoft.com/office/officeart/2005/8/layout/pList2#1"/>
    <dgm:cxn modelId="{A8460FED-B3C4-448D-B059-A710CFC2C031}" type="presParOf" srcId="{9EDC505A-74E9-44C3-BFAD-39B99BBFF25F}" destId="{228F9B73-3FC7-4D7E-BB29-50E50EB87182}" srcOrd="3" destOrd="0" presId="urn:microsoft.com/office/officeart/2005/8/layout/pList2#1"/>
    <dgm:cxn modelId="{5BFD12AB-1737-4794-B243-FD192AF61D86}" type="presParOf" srcId="{9EDC505A-74E9-44C3-BFAD-39B99BBFF25F}" destId="{3B496479-ED6D-406B-86F0-6CDCB8DA8DD6}" srcOrd="4" destOrd="0" presId="urn:microsoft.com/office/officeart/2005/8/layout/pList2#1"/>
    <dgm:cxn modelId="{BB409E4B-EBB0-4F12-A0B6-9467FE37E0CC}" type="presParOf" srcId="{3B496479-ED6D-406B-86F0-6CDCB8DA8DD6}" destId="{8A6E89CC-5D00-4417-8746-AC40DAF33932}" srcOrd="0" destOrd="0" presId="urn:microsoft.com/office/officeart/2005/8/layout/pList2#1"/>
    <dgm:cxn modelId="{FE5190C0-F661-4224-8D5A-02C7C827D208}" type="presParOf" srcId="{3B496479-ED6D-406B-86F0-6CDCB8DA8DD6}" destId="{4AD0971E-A778-4A91-AE74-10E4050A30AD}" srcOrd="1" destOrd="0" presId="urn:microsoft.com/office/officeart/2005/8/layout/pList2#1"/>
    <dgm:cxn modelId="{1D1C4642-C2F7-40E6-9E1E-FF277AE57E1A}" type="presParOf" srcId="{3B496479-ED6D-406B-86F0-6CDCB8DA8DD6}" destId="{36306E71-4C4D-45F6-8791-CA64F44ED3BF}" srcOrd="2" destOrd="0" presId="urn:microsoft.com/office/officeart/2005/8/layout/pList2#1"/>
    <dgm:cxn modelId="{2BD42BD2-9072-416C-A833-998DC29E4B16}" type="presParOf" srcId="{9EDC505A-74E9-44C3-BFAD-39B99BBFF25F}" destId="{F195689E-73E0-424C-A885-83AB1745F874}" srcOrd="5" destOrd="0" presId="urn:microsoft.com/office/officeart/2005/8/layout/pList2#1"/>
    <dgm:cxn modelId="{C3DEA155-EC54-4EED-89F2-6412F32341BB}" type="presParOf" srcId="{9EDC505A-74E9-44C3-BFAD-39B99BBFF25F}" destId="{0613D257-19BA-46C2-A1F0-1ECC92050725}" srcOrd="6" destOrd="0" presId="urn:microsoft.com/office/officeart/2005/8/layout/pList2#1"/>
    <dgm:cxn modelId="{E0CE806E-5604-4F99-8BA7-4CA55E3CCCC8}" type="presParOf" srcId="{0613D257-19BA-46C2-A1F0-1ECC92050725}" destId="{384A0B51-D514-432B-A8A6-3B4A16945E5F}" srcOrd="0" destOrd="0" presId="urn:microsoft.com/office/officeart/2005/8/layout/pList2#1"/>
    <dgm:cxn modelId="{200CD71E-38F8-4746-B553-2FB71303B228}" type="presParOf" srcId="{0613D257-19BA-46C2-A1F0-1ECC92050725}" destId="{D3A7C9DB-9EE5-42C3-95CC-0F30D920DF5E}" srcOrd="1" destOrd="0" presId="urn:microsoft.com/office/officeart/2005/8/layout/pList2#1"/>
    <dgm:cxn modelId="{F562E429-6324-4942-B8B3-6BF1CB29EFA6}" type="presParOf" srcId="{0613D257-19BA-46C2-A1F0-1ECC92050725}" destId="{BB2B38DC-3051-4F4C-9A58-8350268C6B51}" srcOrd="2" destOrd="0" presId="urn:microsoft.com/office/officeart/2005/8/layout/pList2#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BDE8EC6-CCCF-4341-AA11-F8BE6814AD2D}" type="doc">
      <dgm:prSet loTypeId="urn:microsoft.com/office/officeart/2005/8/layout/h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89B563D-C9C8-409C-A308-15A095B2ED1E}">
      <dgm:prSet phldrT="[Text]"/>
      <dgm:spPr/>
      <dgm:t>
        <a:bodyPr/>
        <a:lstStyle/>
        <a:p>
          <a:r>
            <a:rPr lang="en-US"/>
            <a:t>Awareness</a:t>
          </a:r>
        </a:p>
      </dgm:t>
    </dgm:pt>
    <dgm:pt modelId="{49165C35-F46F-465A-AAE5-359776AC1EFB}" type="parTrans" cxnId="{EB250723-2C0C-4C24-80E7-38ABC2B7AAC8}">
      <dgm:prSet/>
      <dgm:spPr/>
      <dgm:t>
        <a:bodyPr/>
        <a:lstStyle/>
        <a:p>
          <a:endParaRPr lang="en-US"/>
        </a:p>
      </dgm:t>
    </dgm:pt>
    <dgm:pt modelId="{E819508E-410A-429E-8B66-F0274F3E7C4B}" type="sibTrans" cxnId="{EB250723-2C0C-4C24-80E7-38ABC2B7AAC8}">
      <dgm:prSet/>
      <dgm:spPr/>
      <dgm:t>
        <a:bodyPr/>
        <a:lstStyle/>
        <a:p>
          <a:endParaRPr lang="en-US"/>
        </a:p>
      </dgm:t>
    </dgm:pt>
    <dgm:pt modelId="{5AEDFA8E-2C2E-4E14-808C-2845820A71E5}">
      <dgm:prSet phldrT="[Text]"/>
      <dgm:spPr/>
      <dgm:t>
        <a:bodyPr/>
        <a:lstStyle/>
        <a:p>
          <a:r>
            <a:rPr lang="en-US"/>
            <a:t>Exploration</a:t>
          </a:r>
        </a:p>
      </dgm:t>
    </dgm:pt>
    <dgm:pt modelId="{4D30D843-1A26-4F09-8AAD-D7315C375E15}" type="parTrans" cxnId="{60026310-745A-408C-8085-B8794567F2BA}">
      <dgm:prSet/>
      <dgm:spPr/>
      <dgm:t>
        <a:bodyPr/>
        <a:lstStyle/>
        <a:p>
          <a:endParaRPr lang="en-US"/>
        </a:p>
      </dgm:t>
    </dgm:pt>
    <dgm:pt modelId="{DF04BF47-79F9-43C5-8A76-78BDF0063356}" type="sibTrans" cxnId="{60026310-745A-408C-8085-B8794567F2BA}">
      <dgm:prSet/>
      <dgm:spPr/>
      <dgm:t>
        <a:bodyPr/>
        <a:lstStyle/>
        <a:p>
          <a:endParaRPr lang="en-US"/>
        </a:p>
      </dgm:t>
    </dgm:pt>
    <dgm:pt modelId="{933B7D27-BA7B-46B3-B7AC-99E24A5D775B}">
      <dgm:prSet phldrT="[Text]"/>
      <dgm:spPr/>
      <dgm:t>
        <a:bodyPr/>
        <a:lstStyle/>
        <a:p>
          <a:r>
            <a:rPr lang="en-US"/>
            <a:t>Preparation</a:t>
          </a:r>
        </a:p>
      </dgm:t>
    </dgm:pt>
    <dgm:pt modelId="{B8EA26EF-6DCA-415A-8BCC-E9F1EC7E623E}" type="parTrans" cxnId="{DA1967AF-D7A7-400C-8C26-F304BF591AF4}">
      <dgm:prSet/>
      <dgm:spPr/>
      <dgm:t>
        <a:bodyPr/>
        <a:lstStyle/>
        <a:p>
          <a:endParaRPr lang="en-US"/>
        </a:p>
      </dgm:t>
    </dgm:pt>
    <dgm:pt modelId="{0A096725-FBDB-4E68-B9A6-977DFF6DC089}" type="sibTrans" cxnId="{DA1967AF-D7A7-400C-8C26-F304BF591AF4}">
      <dgm:prSet/>
      <dgm:spPr/>
      <dgm:t>
        <a:bodyPr/>
        <a:lstStyle/>
        <a:p>
          <a:endParaRPr lang="en-US"/>
        </a:p>
      </dgm:t>
    </dgm:pt>
    <dgm:pt modelId="{E6FB5408-FF2D-46DD-8175-2412B81A46B1}">
      <dgm:prSet/>
      <dgm:spPr/>
      <dgm:t>
        <a:bodyPr/>
        <a:lstStyle/>
        <a:p>
          <a:r>
            <a:rPr lang="en-US"/>
            <a:t>Skills Training and Educaton </a:t>
          </a:r>
        </a:p>
      </dgm:t>
    </dgm:pt>
    <dgm:pt modelId="{B786D29F-D438-45D2-8B14-F303569B1F2A}" type="parTrans" cxnId="{E115A728-BE3E-42BF-822C-57F3FC71B917}">
      <dgm:prSet/>
      <dgm:spPr/>
      <dgm:t>
        <a:bodyPr/>
        <a:lstStyle/>
        <a:p>
          <a:endParaRPr lang="en-US"/>
        </a:p>
      </dgm:t>
    </dgm:pt>
    <dgm:pt modelId="{288C7A3E-44F3-4097-9D38-FDB3F8D09F51}" type="sibTrans" cxnId="{E115A728-BE3E-42BF-822C-57F3FC71B917}">
      <dgm:prSet/>
      <dgm:spPr/>
      <dgm:t>
        <a:bodyPr/>
        <a:lstStyle/>
        <a:p>
          <a:endParaRPr lang="en-US"/>
        </a:p>
      </dgm:t>
    </dgm:pt>
    <dgm:pt modelId="{4C7AEEB7-03BA-4F65-B4F9-C32712DF2C87}">
      <dgm:prSet custT="1"/>
      <dgm:spPr/>
      <dgm:t>
        <a:bodyPr/>
        <a:lstStyle/>
        <a:p>
          <a:r>
            <a:rPr lang="en-US" sz="1100" dirty="0"/>
            <a:t>Career Fairs</a:t>
          </a:r>
        </a:p>
      </dgm:t>
    </dgm:pt>
    <dgm:pt modelId="{49B53846-10A1-45C3-94D0-5D1544198C5C}" type="parTrans" cxnId="{B833BF7B-374B-4E37-B5F1-287F6634BEF9}">
      <dgm:prSet/>
      <dgm:spPr/>
      <dgm:t>
        <a:bodyPr/>
        <a:lstStyle/>
        <a:p>
          <a:endParaRPr lang="en-US"/>
        </a:p>
      </dgm:t>
    </dgm:pt>
    <dgm:pt modelId="{A9AFC6DF-3A39-4DCF-AB4F-68A4C8B7F34B}" type="sibTrans" cxnId="{B833BF7B-374B-4E37-B5F1-287F6634BEF9}">
      <dgm:prSet/>
      <dgm:spPr/>
      <dgm:t>
        <a:bodyPr/>
        <a:lstStyle/>
        <a:p>
          <a:endParaRPr lang="en-US"/>
        </a:p>
      </dgm:t>
    </dgm:pt>
    <dgm:pt modelId="{BDBFD1C5-7360-4A40-B61D-36ABAC9E82A5}">
      <dgm:prSet custT="1"/>
      <dgm:spPr/>
      <dgm:t>
        <a:bodyPr/>
        <a:lstStyle/>
        <a:p>
          <a:r>
            <a:rPr lang="en-US" sz="1100" dirty="0"/>
            <a:t>Industry Speakers</a:t>
          </a:r>
        </a:p>
      </dgm:t>
    </dgm:pt>
    <dgm:pt modelId="{A00A6809-4C59-4FDF-BBA7-FD46D9A13B8D}" type="parTrans" cxnId="{04D91F2B-CA2D-4F02-B6B2-4C61D9266E7A}">
      <dgm:prSet/>
      <dgm:spPr/>
      <dgm:t>
        <a:bodyPr/>
        <a:lstStyle/>
        <a:p>
          <a:endParaRPr lang="en-US"/>
        </a:p>
      </dgm:t>
    </dgm:pt>
    <dgm:pt modelId="{978A463B-AB18-429A-90C6-037183300E18}" type="sibTrans" cxnId="{04D91F2B-CA2D-4F02-B6B2-4C61D9266E7A}">
      <dgm:prSet/>
      <dgm:spPr/>
      <dgm:t>
        <a:bodyPr/>
        <a:lstStyle/>
        <a:p>
          <a:endParaRPr lang="en-US"/>
        </a:p>
      </dgm:t>
    </dgm:pt>
    <dgm:pt modelId="{EDD5F8AB-45E8-4854-ABA0-605C0D95DC65}">
      <dgm:prSet custT="1"/>
      <dgm:spPr/>
      <dgm:t>
        <a:bodyPr/>
        <a:lstStyle/>
        <a:p>
          <a:r>
            <a:rPr lang="en-US" sz="1100" dirty="0"/>
            <a:t>Worksite Tours </a:t>
          </a:r>
        </a:p>
      </dgm:t>
    </dgm:pt>
    <dgm:pt modelId="{6FCA5C04-368E-422E-8350-4447B6CEC6C2}" type="parTrans" cxnId="{960D67E7-736C-471E-8636-2850F87F3BEF}">
      <dgm:prSet/>
      <dgm:spPr/>
      <dgm:t>
        <a:bodyPr/>
        <a:lstStyle/>
        <a:p>
          <a:endParaRPr lang="en-US"/>
        </a:p>
      </dgm:t>
    </dgm:pt>
    <dgm:pt modelId="{BACB9A4D-84B6-4CF3-82B5-90D819D7E7FE}" type="sibTrans" cxnId="{960D67E7-736C-471E-8636-2850F87F3BEF}">
      <dgm:prSet/>
      <dgm:spPr/>
      <dgm:t>
        <a:bodyPr/>
        <a:lstStyle/>
        <a:p>
          <a:endParaRPr lang="en-US"/>
        </a:p>
      </dgm:t>
    </dgm:pt>
    <dgm:pt modelId="{11A0A5D9-303B-4EA7-AF48-18AD5B6FCD80}">
      <dgm:prSet custT="1"/>
      <dgm:spPr/>
      <dgm:t>
        <a:bodyPr/>
        <a:lstStyle/>
        <a:p>
          <a:r>
            <a:rPr lang="en-US" sz="1100" dirty="0"/>
            <a:t>networking events,</a:t>
          </a:r>
        </a:p>
      </dgm:t>
    </dgm:pt>
    <dgm:pt modelId="{01C40C68-156E-4B5B-B95A-ADB23803B846}" type="parTrans" cxnId="{B01BB349-1463-4526-8A3C-A76B8C23D531}">
      <dgm:prSet/>
      <dgm:spPr/>
      <dgm:t>
        <a:bodyPr/>
        <a:lstStyle/>
        <a:p>
          <a:endParaRPr lang="en-US"/>
        </a:p>
      </dgm:t>
    </dgm:pt>
    <dgm:pt modelId="{5FE27241-1803-4737-A50E-CCCAD6A5EF3F}" type="sibTrans" cxnId="{B01BB349-1463-4526-8A3C-A76B8C23D531}">
      <dgm:prSet/>
      <dgm:spPr/>
      <dgm:t>
        <a:bodyPr/>
        <a:lstStyle/>
        <a:p>
          <a:endParaRPr lang="en-US"/>
        </a:p>
      </dgm:t>
    </dgm:pt>
    <dgm:pt modelId="{5ED4CC34-FEBA-4C52-86E9-2AC74DB07161}">
      <dgm:prSet custT="1"/>
      <dgm:spPr/>
      <dgm:t>
        <a:bodyPr/>
        <a:lstStyle/>
        <a:p>
          <a:r>
            <a:rPr lang="en-US" sz="1100" dirty="0"/>
            <a:t> job shadows,</a:t>
          </a:r>
        </a:p>
      </dgm:t>
    </dgm:pt>
    <dgm:pt modelId="{EF08816B-8533-4B73-B1FE-EDF2BB7D1013}" type="parTrans" cxnId="{228644C7-2813-42A4-8602-86BFCCAAE11D}">
      <dgm:prSet/>
      <dgm:spPr/>
      <dgm:t>
        <a:bodyPr/>
        <a:lstStyle/>
        <a:p>
          <a:endParaRPr lang="en-US"/>
        </a:p>
      </dgm:t>
    </dgm:pt>
    <dgm:pt modelId="{473ABA9B-26E9-4F68-9054-90CBE9AB9AAB}" type="sibTrans" cxnId="{228644C7-2813-42A4-8602-86BFCCAAE11D}">
      <dgm:prSet/>
      <dgm:spPr/>
      <dgm:t>
        <a:bodyPr/>
        <a:lstStyle/>
        <a:p>
          <a:endParaRPr lang="en-US"/>
        </a:p>
      </dgm:t>
    </dgm:pt>
    <dgm:pt modelId="{9838EA0C-8FEF-481B-A3F5-F749CCCDBDFC}">
      <dgm:prSet custT="1"/>
      <dgm:spPr/>
      <dgm:t>
        <a:bodyPr/>
        <a:lstStyle/>
        <a:p>
          <a:r>
            <a:rPr lang="en-US" sz="1100" dirty="0"/>
            <a:t>work based problems classroom </a:t>
          </a:r>
        </a:p>
      </dgm:t>
    </dgm:pt>
    <dgm:pt modelId="{0CDF5E1E-991A-44FC-AE2C-2519702BFC27}" type="parTrans" cxnId="{C53CBD13-1F7D-4E2C-96C6-F58FCB05AC51}">
      <dgm:prSet/>
      <dgm:spPr/>
      <dgm:t>
        <a:bodyPr/>
        <a:lstStyle/>
        <a:p>
          <a:endParaRPr lang="en-US"/>
        </a:p>
      </dgm:t>
    </dgm:pt>
    <dgm:pt modelId="{1F5C99FB-E0BF-451E-8A56-D79D4E26AD9B}" type="sibTrans" cxnId="{C53CBD13-1F7D-4E2C-96C6-F58FCB05AC51}">
      <dgm:prSet/>
      <dgm:spPr/>
      <dgm:t>
        <a:bodyPr/>
        <a:lstStyle/>
        <a:p>
          <a:endParaRPr lang="en-US"/>
        </a:p>
      </dgm:t>
    </dgm:pt>
    <dgm:pt modelId="{ADF26896-25DA-4EFD-92BA-F503D609B8C2}">
      <dgm:prSet custT="1"/>
      <dgm:spPr/>
      <dgm:t>
        <a:bodyPr/>
        <a:lstStyle/>
        <a:p>
          <a:r>
            <a:rPr lang="en-US" sz="1100" dirty="0"/>
            <a:t> career prep </a:t>
          </a:r>
          <a:r>
            <a:rPr lang="en-US" sz="1100" dirty="0" smtClean="0"/>
            <a:t>instruction</a:t>
          </a:r>
          <a:endParaRPr lang="en-US" sz="1100" dirty="0"/>
        </a:p>
      </dgm:t>
    </dgm:pt>
    <dgm:pt modelId="{5B38E9F3-D1E4-4C9B-80A1-DB1B0EDBF507}" type="parTrans" cxnId="{24B517E2-283F-45C2-A0D5-CA7AEE2CC491}">
      <dgm:prSet/>
      <dgm:spPr/>
      <dgm:t>
        <a:bodyPr/>
        <a:lstStyle/>
        <a:p>
          <a:endParaRPr lang="en-US"/>
        </a:p>
      </dgm:t>
    </dgm:pt>
    <dgm:pt modelId="{6F9D405B-E027-4E3B-AD24-32057CF4EBA3}" type="sibTrans" cxnId="{24B517E2-283F-45C2-A0D5-CA7AEE2CC491}">
      <dgm:prSet/>
      <dgm:spPr/>
      <dgm:t>
        <a:bodyPr/>
        <a:lstStyle/>
        <a:p>
          <a:endParaRPr lang="en-US"/>
        </a:p>
      </dgm:t>
    </dgm:pt>
    <dgm:pt modelId="{2EBAC757-69AD-4917-9CD7-171815F45DCA}">
      <dgm:prSet custT="1"/>
      <dgm:spPr/>
      <dgm:t>
        <a:bodyPr/>
        <a:lstStyle/>
        <a:p>
          <a:r>
            <a:rPr lang="en-US" sz="1100" dirty="0"/>
            <a:t>Worksite Learning</a:t>
          </a:r>
        </a:p>
      </dgm:t>
    </dgm:pt>
    <dgm:pt modelId="{E58EB5BC-013E-4CA2-91EE-1F8FDD09915B}" type="parTrans" cxnId="{E6A2DAB9-859A-4197-B8DD-8BFC3FD74DCD}">
      <dgm:prSet/>
      <dgm:spPr/>
      <dgm:t>
        <a:bodyPr/>
        <a:lstStyle/>
        <a:p>
          <a:endParaRPr lang="en-US"/>
        </a:p>
      </dgm:t>
    </dgm:pt>
    <dgm:pt modelId="{7D887152-76E1-4500-BD8E-CF12B8FB4D95}" type="sibTrans" cxnId="{E6A2DAB9-859A-4197-B8DD-8BFC3FD74DCD}">
      <dgm:prSet/>
      <dgm:spPr/>
      <dgm:t>
        <a:bodyPr/>
        <a:lstStyle/>
        <a:p>
          <a:endParaRPr lang="en-US"/>
        </a:p>
      </dgm:t>
    </dgm:pt>
    <dgm:pt modelId="{443DC4C7-5B34-4052-B042-AF2F4FC6E40C}">
      <dgm:prSet custT="1"/>
      <dgm:spPr/>
      <dgm:t>
        <a:bodyPr/>
        <a:lstStyle/>
        <a:p>
          <a:r>
            <a:rPr lang="en-US" sz="1100"/>
            <a:t>Internships</a:t>
          </a:r>
        </a:p>
      </dgm:t>
    </dgm:pt>
    <dgm:pt modelId="{5DFEBC54-5F99-44AD-B437-20C85A6BE8A5}" type="parTrans" cxnId="{7C701709-CDD0-4D1D-BB60-204BC716ADD1}">
      <dgm:prSet/>
      <dgm:spPr/>
      <dgm:t>
        <a:bodyPr/>
        <a:lstStyle/>
        <a:p>
          <a:endParaRPr lang="en-US"/>
        </a:p>
      </dgm:t>
    </dgm:pt>
    <dgm:pt modelId="{A12315CA-5E50-439E-BF27-6F735AF6969B}" type="sibTrans" cxnId="{7C701709-CDD0-4D1D-BB60-204BC716ADD1}">
      <dgm:prSet/>
      <dgm:spPr/>
      <dgm:t>
        <a:bodyPr/>
        <a:lstStyle/>
        <a:p>
          <a:endParaRPr lang="en-US"/>
        </a:p>
      </dgm:t>
    </dgm:pt>
    <dgm:pt modelId="{C8F659F7-943F-41D5-8AC8-4889040E11C7}">
      <dgm:prSet custT="1"/>
      <dgm:spPr/>
      <dgm:t>
        <a:bodyPr/>
        <a:lstStyle/>
        <a:p>
          <a:r>
            <a:rPr lang="en-US" sz="1100" dirty="0"/>
            <a:t>On-the-Job Training</a:t>
          </a:r>
        </a:p>
      </dgm:t>
    </dgm:pt>
    <dgm:pt modelId="{977F8E72-3915-482B-9CAD-169B57B45D85}" type="parTrans" cxnId="{C37BA659-F1F0-41B0-BEA9-7D67A42C0CFC}">
      <dgm:prSet/>
      <dgm:spPr/>
      <dgm:t>
        <a:bodyPr/>
        <a:lstStyle/>
        <a:p>
          <a:endParaRPr lang="en-US"/>
        </a:p>
      </dgm:t>
    </dgm:pt>
    <dgm:pt modelId="{33358D01-A2C6-4973-A29C-0663612A9382}" type="sibTrans" cxnId="{C37BA659-F1F0-41B0-BEA9-7D67A42C0CFC}">
      <dgm:prSet/>
      <dgm:spPr/>
      <dgm:t>
        <a:bodyPr/>
        <a:lstStyle/>
        <a:p>
          <a:endParaRPr lang="en-US"/>
        </a:p>
      </dgm:t>
    </dgm:pt>
    <dgm:pt modelId="{E037CE7A-3B9C-40FB-A7C4-E9EB07879DC5}">
      <dgm:prSet custT="1"/>
      <dgm:spPr/>
      <dgm:t>
        <a:bodyPr/>
        <a:lstStyle/>
        <a:p>
          <a:r>
            <a:rPr lang="en-US" sz="1100"/>
            <a:t>Apprenticeship</a:t>
          </a:r>
        </a:p>
      </dgm:t>
    </dgm:pt>
    <dgm:pt modelId="{5D7B33FF-E268-461E-BAC7-109BE6426A14}" type="parTrans" cxnId="{9F6527DB-D512-4C7C-9011-9A8777395410}">
      <dgm:prSet/>
      <dgm:spPr/>
      <dgm:t>
        <a:bodyPr/>
        <a:lstStyle/>
        <a:p>
          <a:endParaRPr lang="en-US"/>
        </a:p>
      </dgm:t>
    </dgm:pt>
    <dgm:pt modelId="{8B76A78A-07A0-4709-9AB5-CF73EA2B5716}" type="sibTrans" cxnId="{9F6527DB-D512-4C7C-9011-9A8777395410}">
      <dgm:prSet/>
      <dgm:spPr/>
      <dgm:t>
        <a:bodyPr/>
        <a:lstStyle/>
        <a:p>
          <a:endParaRPr lang="en-US"/>
        </a:p>
      </dgm:t>
    </dgm:pt>
    <dgm:pt modelId="{918002BE-CC84-44E3-B582-68B8C55752FE}">
      <dgm:prSet custT="1"/>
      <dgm:spPr/>
      <dgm:t>
        <a:bodyPr/>
        <a:lstStyle/>
        <a:p>
          <a:r>
            <a:rPr lang="en-US" sz="1100" dirty="0"/>
            <a:t>Vocational/Educational</a:t>
          </a:r>
        </a:p>
      </dgm:t>
    </dgm:pt>
    <dgm:pt modelId="{E64428BE-CBD4-4BD5-A7DC-5A02DF8E8EFE}" type="parTrans" cxnId="{CD4934E4-9A0B-4A8E-ACEF-824127D7B777}">
      <dgm:prSet/>
      <dgm:spPr/>
      <dgm:t>
        <a:bodyPr/>
        <a:lstStyle/>
        <a:p>
          <a:endParaRPr lang="en-US"/>
        </a:p>
      </dgm:t>
    </dgm:pt>
    <dgm:pt modelId="{A1D06EDA-BBB7-4976-A82D-59E52F3F98FE}" type="sibTrans" cxnId="{CD4934E4-9A0B-4A8E-ACEF-824127D7B777}">
      <dgm:prSet/>
      <dgm:spPr/>
      <dgm:t>
        <a:bodyPr/>
        <a:lstStyle/>
        <a:p>
          <a:endParaRPr lang="en-US"/>
        </a:p>
      </dgm:t>
    </dgm:pt>
    <dgm:pt modelId="{F14D5999-5CF9-47F7-93BC-29B844135B24}">
      <dgm:prSet custT="1"/>
      <dgm:spPr/>
      <dgm:t>
        <a:bodyPr/>
        <a:lstStyle/>
        <a:p>
          <a:r>
            <a:rPr lang="en-US" sz="1100" dirty="0"/>
            <a:t>Clinical Experience </a:t>
          </a:r>
        </a:p>
      </dgm:t>
    </dgm:pt>
    <dgm:pt modelId="{70EAF540-E27B-4117-942D-9CB48F5317C2}" type="parTrans" cxnId="{CB650508-F33F-41B7-A7CB-0199557619A2}">
      <dgm:prSet/>
      <dgm:spPr/>
      <dgm:t>
        <a:bodyPr/>
        <a:lstStyle/>
        <a:p>
          <a:endParaRPr lang="en-US"/>
        </a:p>
      </dgm:t>
    </dgm:pt>
    <dgm:pt modelId="{B4BE5CA1-E64C-4183-86DF-AE9316B40DB9}" type="sibTrans" cxnId="{CB650508-F33F-41B7-A7CB-0199557619A2}">
      <dgm:prSet/>
      <dgm:spPr/>
      <dgm:t>
        <a:bodyPr/>
        <a:lstStyle/>
        <a:p>
          <a:endParaRPr lang="en-US"/>
        </a:p>
      </dgm:t>
    </dgm:pt>
    <dgm:pt modelId="{8B9C89D1-93D8-4C9E-8D76-9B4BFB51A428}">
      <dgm:prSet custT="1"/>
      <dgm:spPr/>
      <dgm:t>
        <a:bodyPr/>
        <a:lstStyle/>
        <a:p>
          <a:r>
            <a:rPr lang="en-US" sz="1100" dirty="0"/>
            <a:t>Supports education and career readiness </a:t>
          </a:r>
        </a:p>
      </dgm:t>
    </dgm:pt>
    <dgm:pt modelId="{60FAAEE1-8D90-402F-AE80-71D3C3D013B5}" type="parTrans" cxnId="{0D13A37F-9901-49B9-B2F8-7D0F2AC2D879}">
      <dgm:prSet/>
      <dgm:spPr/>
      <dgm:t>
        <a:bodyPr/>
        <a:lstStyle/>
        <a:p>
          <a:endParaRPr lang="en-US"/>
        </a:p>
      </dgm:t>
    </dgm:pt>
    <dgm:pt modelId="{DA3E086B-18EC-4613-89A2-DFA86A247F8C}" type="sibTrans" cxnId="{0D13A37F-9901-49B9-B2F8-7D0F2AC2D879}">
      <dgm:prSet/>
      <dgm:spPr/>
      <dgm:t>
        <a:bodyPr/>
        <a:lstStyle/>
        <a:p>
          <a:endParaRPr lang="en-US"/>
        </a:p>
      </dgm:t>
    </dgm:pt>
    <dgm:pt modelId="{8EB5D09A-E480-4741-9A91-E96756A1A4A1}" type="pres">
      <dgm:prSet presAssocID="{4BDE8EC6-CCCF-4341-AA11-F8BE6814AD2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09D5E14-3518-4ADC-88CF-584E74AA3B2C}" type="pres">
      <dgm:prSet presAssocID="{4BDE8EC6-CCCF-4341-AA11-F8BE6814AD2D}" presName="tSp" presStyleCnt="0"/>
      <dgm:spPr/>
    </dgm:pt>
    <dgm:pt modelId="{D6F11BB3-E0B4-4180-8F84-D7F99F94BA91}" type="pres">
      <dgm:prSet presAssocID="{4BDE8EC6-CCCF-4341-AA11-F8BE6814AD2D}" presName="bSp" presStyleCnt="0"/>
      <dgm:spPr/>
    </dgm:pt>
    <dgm:pt modelId="{BCEC019E-6A64-43B4-90EF-90D92EDD736F}" type="pres">
      <dgm:prSet presAssocID="{4BDE8EC6-CCCF-4341-AA11-F8BE6814AD2D}" presName="process" presStyleCnt="0"/>
      <dgm:spPr/>
    </dgm:pt>
    <dgm:pt modelId="{5C0C91F6-D6EA-406B-9318-EC6E991FB5BA}" type="pres">
      <dgm:prSet presAssocID="{489B563D-C9C8-409C-A308-15A095B2ED1E}" presName="composite1" presStyleCnt="0"/>
      <dgm:spPr/>
    </dgm:pt>
    <dgm:pt modelId="{35B247DF-74E4-45A7-9329-7FB113BDEB5F}" type="pres">
      <dgm:prSet presAssocID="{489B563D-C9C8-409C-A308-15A095B2ED1E}" presName="dummyNode1" presStyleLbl="node1" presStyleIdx="0" presStyleCnt="4"/>
      <dgm:spPr/>
    </dgm:pt>
    <dgm:pt modelId="{1A60C667-4F94-4251-8B5D-1098FD3AAD33}" type="pres">
      <dgm:prSet presAssocID="{489B563D-C9C8-409C-A308-15A095B2ED1E}" presName="childNode1" presStyleLbl="bgAcc1" presStyleIdx="0" presStyleCnt="4" custScaleY="12232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DB8BA7-6DB9-4592-8C5A-A12E86E613CC}" type="pres">
      <dgm:prSet presAssocID="{489B563D-C9C8-409C-A308-15A095B2ED1E}" presName="childNode1tx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389715-409F-4552-8A24-A68B1EC86B87}" type="pres">
      <dgm:prSet presAssocID="{489B563D-C9C8-409C-A308-15A095B2ED1E}" presName="parentNode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DD0FBA-F647-46DC-8A9D-AAB4CD784D9A}" type="pres">
      <dgm:prSet presAssocID="{489B563D-C9C8-409C-A308-15A095B2ED1E}" presName="connSite1" presStyleCnt="0"/>
      <dgm:spPr/>
    </dgm:pt>
    <dgm:pt modelId="{5D13A7D3-5421-4056-8835-576FEB0EB6C2}" type="pres">
      <dgm:prSet presAssocID="{E819508E-410A-429E-8B66-F0274F3E7C4B}" presName="Name9" presStyleLbl="sibTrans2D1" presStyleIdx="0" presStyleCnt="3" custLinFactNeighborX="370" custLinFactNeighborY="7405"/>
      <dgm:spPr/>
      <dgm:t>
        <a:bodyPr/>
        <a:lstStyle/>
        <a:p>
          <a:endParaRPr lang="en-US"/>
        </a:p>
      </dgm:t>
    </dgm:pt>
    <dgm:pt modelId="{804598C6-DD31-48F3-BBE3-A0F5649692D6}" type="pres">
      <dgm:prSet presAssocID="{5AEDFA8E-2C2E-4E14-808C-2845820A71E5}" presName="composite2" presStyleCnt="0"/>
      <dgm:spPr/>
    </dgm:pt>
    <dgm:pt modelId="{A308115A-691D-4AE4-923C-A20768F389DA}" type="pres">
      <dgm:prSet presAssocID="{5AEDFA8E-2C2E-4E14-808C-2845820A71E5}" presName="dummyNode2" presStyleLbl="node1" presStyleIdx="0" presStyleCnt="4"/>
      <dgm:spPr/>
    </dgm:pt>
    <dgm:pt modelId="{972B65E2-FCAC-4CAF-8B3D-82F100DA3FBE}" type="pres">
      <dgm:prSet presAssocID="{5AEDFA8E-2C2E-4E14-808C-2845820A71E5}" presName="childNode2" presStyleLbl="bgAcc1" presStyleIdx="1" presStyleCnt="4" custScaleX="109447" custScaleY="13358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C8CC3B-064B-4BE8-8FA1-6183C9FCD45E}" type="pres">
      <dgm:prSet presAssocID="{5AEDFA8E-2C2E-4E14-808C-2845820A71E5}" presName="childNode2tx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9ADF3D7-CAF3-4941-8363-C9293C8E1783}" type="pres">
      <dgm:prSet presAssocID="{5AEDFA8E-2C2E-4E14-808C-2845820A71E5}" presName="parentNode2" presStyleLbl="node1" presStyleIdx="1" presStyleCnt="4" custScaleY="9386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01C5825-9F14-4E3F-B4AD-A27A0BFD672F}" type="pres">
      <dgm:prSet presAssocID="{5AEDFA8E-2C2E-4E14-808C-2845820A71E5}" presName="connSite2" presStyleCnt="0"/>
      <dgm:spPr/>
    </dgm:pt>
    <dgm:pt modelId="{FDB5C131-C2F3-4319-99A2-E21D73E46FC5}" type="pres">
      <dgm:prSet presAssocID="{DF04BF47-79F9-43C5-8A76-78BDF0063356}" presName="Name18" presStyleLbl="sibTrans2D1" presStyleIdx="1" presStyleCnt="3"/>
      <dgm:spPr/>
      <dgm:t>
        <a:bodyPr/>
        <a:lstStyle/>
        <a:p>
          <a:endParaRPr lang="en-US"/>
        </a:p>
      </dgm:t>
    </dgm:pt>
    <dgm:pt modelId="{F1DFACFD-DFA9-49EF-B224-45AF480F49B1}" type="pres">
      <dgm:prSet presAssocID="{933B7D27-BA7B-46B3-B7AC-99E24A5D775B}" presName="composite1" presStyleCnt="0"/>
      <dgm:spPr/>
    </dgm:pt>
    <dgm:pt modelId="{D0C3812D-CA05-4601-BBAB-12A9E6B213E7}" type="pres">
      <dgm:prSet presAssocID="{933B7D27-BA7B-46B3-B7AC-99E24A5D775B}" presName="dummyNode1" presStyleLbl="node1" presStyleIdx="1" presStyleCnt="4"/>
      <dgm:spPr/>
    </dgm:pt>
    <dgm:pt modelId="{470F74AA-D37C-46BE-9413-9C717FC6B597}" type="pres">
      <dgm:prSet presAssocID="{933B7D27-BA7B-46B3-B7AC-99E24A5D775B}" presName="childNode1" presStyleLbl="bgAcc1" presStyleIdx="2" presStyleCnt="4" custScaleY="126059" custLinFactNeighborX="1402" custLinFactNeighborY="85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F34BAB-B5A1-42C5-8CA9-E78234AB5E37}" type="pres">
      <dgm:prSet presAssocID="{933B7D27-BA7B-46B3-B7AC-99E24A5D775B}" presName="childNode1tx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5A42B2-63B1-49B1-A30A-90B2B0D7A2C0}" type="pres">
      <dgm:prSet presAssocID="{933B7D27-BA7B-46B3-B7AC-99E24A5D775B}" presName="parentNode1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769A466-44B3-4EAA-AC7F-1B05F96D11CF}" type="pres">
      <dgm:prSet presAssocID="{933B7D27-BA7B-46B3-B7AC-99E24A5D775B}" presName="connSite1" presStyleCnt="0"/>
      <dgm:spPr/>
    </dgm:pt>
    <dgm:pt modelId="{5EABB1DF-3ADE-46CF-AC17-54F95DB512A9}" type="pres">
      <dgm:prSet presAssocID="{0A096725-FBDB-4E68-B9A6-977DFF6DC089}" presName="Name9" presStyleLbl="sibTrans2D1" presStyleIdx="2" presStyleCnt="3"/>
      <dgm:spPr/>
      <dgm:t>
        <a:bodyPr/>
        <a:lstStyle/>
        <a:p>
          <a:endParaRPr lang="en-US"/>
        </a:p>
      </dgm:t>
    </dgm:pt>
    <dgm:pt modelId="{8EEE6916-F51E-4D2F-86C1-8C85626DCEF2}" type="pres">
      <dgm:prSet presAssocID="{E6FB5408-FF2D-46DD-8175-2412B81A46B1}" presName="composite2" presStyleCnt="0"/>
      <dgm:spPr/>
    </dgm:pt>
    <dgm:pt modelId="{54E35D28-F11A-401A-B3B9-1E685AF3FD94}" type="pres">
      <dgm:prSet presAssocID="{E6FB5408-FF2D-46DD-8175-2412B81A46B1}" presName="dummyNode2" presStyleLbl="node1" presStyleIdx="2" presStyleCnt="4"/>
      <dgm:spPr/>
    </dgm:pt>
    <dgm:pt modelId="{25D2FD39-5B51-4C9B-9453-148A4BF757D0}" type="pres">
      <dgm:prSet presAssocID="{E6FB5408-FF2D-46DD-8175-2412B81A46B1}" presName="childNode2" presStyleLbl="bgAcc1" presStyleIdx="3" presStyleCnt="4" custScaleX="124255" custScaleY="127404" custLinFactNeighborX="68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0718A6C-CA11-41A7-B9E2-15C185A54D21}" type="pres">
      <dgm:prSet presAssocID="{E6FB5408-FF2D-46DD-8175-2412B81A46B1}" presName="childNode2tx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AB4FF52-2538-40CB-9A60-25D4C90FB9B0}" type="pres">
      <dgm:prSet presAssocID="{E6FB5408-FF2D-46DD-8175-2412B81A46B1}" presName="parentNode2" presStyleLbl="node1" presStyleIdx="3" presStyleCnt="4" custLinFactNeighborX="3760" custLinFactNeighborY="210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C1A9A9-0AFF-462B-94C0-03069502A18B}" type="pres">
      <dgm:prSet presAssocID="{E6FB5408-FF2D-46DD-8175-2412B81A46B1}" presName="connSite2" presStyleCnt="0"/>
      <dgm:spPr/>
    </dgm:pt>
  </dgm:ptLst>
  <dgm:cxnLst>
    <dgm:cxn modelId="{0B8BAB85-00A2-490C-8F0A-230E5316A6D4}" type="presOf" srcId="{BDBFD1C5-7360-4A40-B61D-36ABAC9E82A5}" destId="{DCDB8BA7-6DB9-4592-8C5A-A12E86E613CC}" srcOrd="1" destOrd="1" presId="urn:microsoft.com/office/officeart/2005/8/layout/hProcess4"/>
    <dgm:cxn modelId="{94350A35-A766-485C-98F6-F87F2979AB70}" type="presOf" srcId="{9838EA0C-8FEF-481B-A3F5-F749CCCDBDFC}" destId="{972B65E2-FCAC-4CAF-8B3D-82F100DA3FBE}" srcOrd="0" destOrd="2" presId="urn:microsoft.com/office/officeart/2005/8/layout/hProcess4"/>
    <dgm:cxn modelId="{273DD9F3-81FC-4B2F-B858-45CE19F37B5E}" type="presOf" srcId="{0A096725-FBDB-4E68-B9A6-977DFF6DC089}" destId="{5EABB1DF-3ADE-46CF-AC17-54F95DB512A9}" srcOrd="0" destOrd="0" presId="urn:microsoft.com/office/officeart/2005/8/layout/hProcess4"/>
    <dgm:cxn modelId="{E36E1CE8-C5ED-4117-AEB8-D69186DCCEC9}" type="presOf" srcId="{2EBAC757-69AD-4917-9CD7-171815F45DCA}" destId="{24F34BAB-B5A1-42C5-8CA9-E78234AB5E37}" srcOrd="1" destOrd="0" presId="urn:microsoft.com/office/officeart/2005/8/layout/hProcess4"/>
    <dgm:cxn modelId="{24B517E2-283F-45C2-A0D5-CA7AEE2CC491}" srcId="{5AEDFA8E-2C2E-4E14-808C-2845820A71E5}" destId="{ADF26896-25DA-4EFD-92BA-F503D609B8C2}" srcOrd="3" destOrd="0" parTransId="{5B38E9F3-D1E4-4C9B-80A1-DB1B0EDBF507}" sibTransId="{6F9D405B-E027-4E3B-AD24-32057CF4EBA3}"/>
    <dgm:cxn modelId="{D86CD21F-D755-448C-93C3-063FB0361F19}" type="presOf" srcId="{5ED4CC34-FEBA-4C52-86E9-2AC74DB07161}" destId="{D3C8CC3B-064B-4BE8-8FA1-6183C9FCD45E}" srcOrd="1" destOrd="1" presId="urn:microsoft.com/office/officeart/2005/8/layout/hProcess4"/>
    <dgm:cxn modelId="{60026310-745A-408C-8085-B8794567F2BA}" srcId="{4BDE8EC6-CCCF-4341-AA11-F8BE6814AD2D}" destId="{5AEDFA8E-2C2E-4E14-808C-2845820A71E5}" srcOrd="1" destOrd="0" parTransId="{4D30D843-1A26-4F09-8AAD-D7315C375E15}" sibTransId="{DF04BF47-79F9-43C5-8A76-78BDF0063356}"/>
    <dgm:cxn modelId="{B01BB349-1463-4526-8A3C-A76B8C23D531}" srcId="{5AEDFA8E-2C2E-4E14-808C-2845820A71E5}" destId="{11A0A5D9-303B-4EA7-AF48-18AD5B6FCD80}" srcOrd="0" destOrd="0" parTransId="{01C40C68-156E-4B5B-B95A-ADB23803B846}" sibTransId="{5FE27241-1803-4737-A50E-CCCAD6A5EF3F}"/>
    <dgm:cxn modelId="{AA617ED8-8638-4D51-B711-DA677529ED76}" type="presOf" srcId="{443DC4C7-5B34-4052-B042-AF2F4FC6E40C}" destId="{470F74AA-D37C-46BE-9413-9C717FC6B597}" srcOrd="0" destOrd="1" presId="urn:microsoft.com/office/officeart/2005/8/layout/hProcess4"/>
    <dgm:cxn modelId="{228644C7-2813-42A4-8602-86BFCCAAE11D}" srcId="{5AEDFA8E-2C2E-4E14-808C-2845820A71E5}" destId="{5ED4CC34-FEBA-4C52-86E9-2AC74DB07161}" srcOrd="1" destOrd="0" parTransId="{EF08816B-8533-4B73-B1FE-EDF2BB7D1013}" sibTransId="{473ABA9B-26E9-4F68-9054-90CBE9AB9AAB}"/>
    <dgm:cxn modelId="{17C33C8A-B4EC-45DB-8AC4-C2DE40AE9879}" type="presOf" srcId="{9838EA0C-8FEF-481B-A3F5-F749CCCDBDFC}" destId="{D3C8CC3B-064B-4BE8-8FA1-6183C9FCD45E}" srcOrd="1" destOrd="2" presId="urn:microsoft.com/office/officeart/2005/8/layout/hProcess4"/>
    <dgm:cxn modelId="{32642F8F-BA1F-4538-9BB7-AB83484AA1D6}" type="presOf" srcId="{DF04BF47-79F9-43C5-8A76-78BDF0063356}" destId="{FDB5C131-C2F3-4319-99A2-E21D73E46FC5}" srcOrd="0" destOrd="0" presId="urn:microsoft.com/office/officeart/2005/8/layout/hProcess4"/>
    <dgm:cxn modelId="{603DFBA8-D2FD-4F29-87D9-18028EBDEF3A}" type="presOf" srcId="{933B7D27-BA7B-46B3-B7AC-99E24A5D775B}" destId="{CF5A42B2-63B1-49B1-A30A-90B2B0D7A2C0}" srcOrd="0" destOrd="0" presId="urn:microsoft.com/office/officeart/2005/8/layout/hProcess4"/>
    <dgm:cxn modelId="{8FED6B43-FC58-4224-9033-F8DF9D78442E}" type="presOf" srcId="{918002BE-CC84-44E3-B582-68B8C55752FE}" destId="{D0718A6C-CA11-41A7-B9E2-15C185A54D21}" srcOrd="1" destOrd="2" presId="urn:microsoft.com/office/officeart/2005/8/layout/hProcess4"/>
    <dgm:cxn modelId="{BF63757E-48A1-416E-BAB5-9FDE33EDA4EA}" type="presOf" srcId="{11A0A5D9-303B-4EA7-AF48-18AD5B6FCD80}" destId="{972B65E2-FCAC-4CAF-8B3D-82F100DA3FBE}" srcOrd="0" destOrd="0" presId="urn:microsoft.com/office/officeart/2005/8/layout/hProcess4"/>
    <dgm:cxn modelId="{211F1484-2896-47D6-B30D-40FB052E0E1E}" type="presOf" srcId="{8B9C89D1-93D8-4C9E-8D76-9B4BFB51A428}" destId="{470F74AA-D37C-46BE-9413-9C717FC6B597}" srcOrd="0" destOrd="2" presId="urn:microsoft.com/office/officeart/2005/8/layout/hProcess4"/>
    <dgm:cxn modelId="{E6A2DAB9-859A-4197-B8DD-8BFC3FD74DCD}" srcId="{933B7D27-BA7B-46B3-B7AC-99E24A5D775B}" destId="{2EBAC757-69AD-4917-9CD7-171815F45DCA}" srcOrd="0" destOrd="0" parTransId="{E58EB5BC-013E-4CA2-91EE-1F8FDD09915B}" sibTransId="{7D887152-76E1-4500-BD8E-CF12B8FB4D95}"/>
    <dgm:cxn modelId="{6CE2135A-C9B8-46A9-9CEF-854F4B7119C7}" type="presOf" srcId="{4C7AEEB7-03BA-4F65-B4F9-C32712DF2C87}" destId="{1A60C667-4F94-4251-8B5D-1098FD3AAD33}" srcOrd="0" destOrd="0" presId="urn:microsoft.com/office/officeart/2005/8/layout/hProcess4"/>
    <dgm:cxn modelId="{0D13A37F-9901-49B9-B2F8-7D0F2AC2D879}" srcId="{933B7D27-BA7B-46B3-B7AC-99E24A5D775B}" destId="{8B9C89D1-93D8-4C9E-8D76-9B4BFB51A428}" srcOrd="2" destOrd="0" parTransId="{60FAAEE1-8D90-402F-AE80-71D3C3D013B5}" sibTransId="{DA3E086B-18EC-4613-89A2-DFA86A247F8C}"/>
    <dgm:cxn modelId="{FF7A0368-9DAB-4E7A-9182-CB01D4EA7498}" type="presOf" srcId="{8B9C89D1-93D8-4C9E-8D76-9B4BFB51A428}" destId="{24F34BAB-B5A1-42C5-8CA9-E78234AB5E37}" srcOrd="1" destOrd="2" presId="urn:microsoft.com/office/officeart/2005/8/layout/hProcess4"/>
    <dgm:cxn modelId="{B7111730-ED15-44B3-8F4B-65B29D0790BF}" type="presOf" srcId="{5ED4CC34-FEBA-4C52-86E9-2AC74DB07161}" destId="{972B65E2-FCAC-4CAF-8B3D-82F100DA3FBE}" srcOrd="0" destOrd="1" presId="urn:microsoft.com/office/officeart/2005/8/layout/hProcess4"/>
    <dgm:cxn modelId="{5E8392B9-BEEB-4E39-B07F-304F1874CC03}" type="presOf" srcId="{F14D5999-5CF9-47F7-93BC-29B844135B24}" destId="{D0718A6C-CA11-41A7-B9E2-15C185A54D21}" srcOrd="1" destOrd="3" presId="urn:microsoft.com/office/officeart/2005/8/layout/hProcess4"/>
    <dgm:cxn modelId="{00590D30-0BA4-446A-9732-1614A7F55868}" type="presOf" srcId="{5AEDFA8E-2C2E-4E14-808C-2845820A71E5}" destId="{B9ADF3D7-CAF3-4941-8363-C9293C8E1783}" srcOrd="0" destOrd="0" presId="urn:microsoft.com/office/officeart/2005/8/layout/hProcess4"/>
    <dgm:cxn modelId="{7C701709-CDD0-4D1D-BB60-204BC716ADD1}" srcId="{933B7D27-BA7B-46B3-B7AC-99E24A5D775B}" destId="{443DC4C7-5B34-4052-B042-AF2F4FC6E40C}" srcOrd="1" destOrd="0" parTransId="{5DFEBC54-5F99-44AD-B437-20C85A6BE8A5}" sibTransId="{A12315CA-5E50-439E-BF27-6F735AF6969B}"/>
    <dgm:cxn modelId="{4BDB2C23-09EF-4CE1-952D-E0983342F692}" type="presOf" srcId="{4BDE8EC6-CCCF-4341-AA11-F8BE6814AD2D}" destId="{8EB5D09A-E480-4741-9A91-E96756A1A4A1}" srcOrd="0" destOrd="0" presId="urn:microsoft.com/office/officeart/2005/8/layout/hProcess4"/>
    <dgm:cxn modelId="{38AA4951-1469-4E95-93D0-1ECCF12AE063}" type="presOf" srcId="{489B563D-C9C8-409C-A308-15A095B2ED1E}" destId="{0E389715-409F-4552-8A24-A68B1EC86B87}" srcOrd="0" destOrd="0" presId="urn:microsoft.com/office/officeart/2005/8/layout/hProcess4"/>
    <dgm:cxn modelId="{9F6527DB-D512-4C7C-9011-9A8777395410}" srcId="{E6FB5408-FF2D-46DD-8175-2412B81A46B1}" destId="{E037CE7A-3B9C-40FB-A7C4-E9EB07879DC5}" srcOrd="1" destOrd="0" parTransId="{5D7B33FF-E268-461E-BAC7-109BE6426A14}" sibTransId="{8B76A78A-07A0-4709-9AB5-CF73EA2B5716}"/>
    <dgm:cxn modelId="{7CE73B87-A880-4AD8-99A5-7D2F2AD3EAC2}" type="presOf" srcId="{11A0A5D9-303B-4EA7-AF48-18AD5B6FCD80}" destId="{D3C8CC3B-064B-4BE8-8FA1-6183C9FCD45E}" srcOrd="1" destOrd="0" presId="urn:microsoft.com/office/officeart/2005/8/layout/hProcess4"/>
    <dgm:cxn modelId="{960D67E7-736C-471E-8636-2850F87F3BEF}" srcId="{489B563D-C9C8-409C-A308-15A095B2ED1E}" destId="{EDD5F8AB-45E8-4854-ABA0-605C0D95DC65}" srcOrd="2" destOrd="0" parTransId="{6FCA5C04-368E-422E-8350-4447B6CEC6C2}" sibTransId="{BACB9A4D-84B6-4CF3-82B5-90D819D7E7FE}"/>
    <dgm:cxn modelId="{074C14D4-4120-4708-8688-061C8F7DBD1B}" type="presOf" srcId="{BDBFD1C5-7360-4A40-B61D-36ABAC9E82A5}" destId="{1A60C667-4F94-4251-8B5D-1098FD3AAD33}" srcOrd="0" destOrd="1" presId="urn:microsoft.com/office/officeart/2005/8/layout/hProcess4"/>
    <dgm:cxn modelId="{EB250723-2C0C-4C24-80E7-38ABC2B7AAC8}" srcId="{4BDE8EC6-CCCF-4341-AA11-F8BE6814AD2D}" destId="{489B563D-C9C8-409C-A308-15A095B2ED1E}" srcOrd="0" destOrd="0" parTransId="{49165C35-F46F-465A-AAE5-359776AC1EFB}" sibTransId="{E819508E-410A-429E-8B66-F0274F3E7C4B}"/>
    <dgm:cxn modelId="{E7201914-96BA-48F6-BC51-081ECB6ABEDD}" type="presOf" srcId="{918002BE-CC84-44E3-B582-68B8C55752FE}" destId="{25D2FD39-5B51-4C9B-9453-148A4BF757D0}" srcOrd="0" destOrd="2" presId="urn:microsoft.com/office/officeart/2005/8/layout/hProcess4"/>
    <dgm:cxn modelId="{C37BA659-F1F0-41B0-BEA9-7D67A42C0CFC}" srcId="{E6FB5408-FF2D-46DD-8175-2412B81A46B1}" destId="{C8F659F7-943F-41D5-8AC8-4889040E11C7}" srcOrd="0" destOrd="0" parTransId="{977F8E72-3915-482B-9CAD-169B57B45D85}" sibTransId="{33358D01-A2C6-4973-A29C-0663612A9382}"/>
    <dgm:cxn modelId="{88341238-5CF8-4C75-959C-F94F84093C28}" type="presOf" srcId="{E819508E-410A-429E-8B66-F0274F3E7C4B}" destId="{5D13A7D3-5421-4056-8835-576FEB0EB6C2}" srcOrd="0" destOrd="0" presId="urn:microsoft.com/office/officeart/2005/8/layout/hProcess4"/>
    <dgm:cxn modelId="{DA1967AF-D7A7-400C-8C26-F304BF591AF4}" srcId="{4BDE8EC6-CCCF-4341-AA11-F8BE6814AD2D}" destId="{933B7D27-BA7B-46B3-B7AC-99E24A5D775B}" srcOrd="2" destOrd="0" parTransId="{B8EA26EF-6DCA-415A-8BCC-E9F1EC7E623E}" sibTransId="{0A096725-FBDB-4E68-B9A6-977DFF6DC089}"/>
    <dgm:cxn modelId="{79DCF2C7-0331-4AAE-97D6-D697CE44F316}" type="presOf" srcId="{F14D5999-5CF9-47F7-93BC-29B844135B24}" destId="{25D2FD39-5B51-4C9B-9453-148A4BF757D0}" srcOrd="0" destOrd="3" presId="urn:microsoft.com/office/officeart/2005/8/layout/hProcess4"/>
    <dgm:cxn modelId="{65E0AE07-6992-4053-B283-829DDE6349F2}" type="presOf" srcId="{C8F659F7-943F-41D5-8AC8-4889040E11C7}" destId="{25D2FD39-5B51-4C9B-9453-148A4BF757D0}" srcOrd="0" destOrd="0" presId="urn:microsoft.com/office/officeart/2005/8/layout/hProcess4"/>
    <dgm:cxn modelId="{CD4934E4-9A0B-4A8E-ACEF-824127D7B777}" srcId="{E6FB5408-FF2D-46DD-8175-2412B81A46B1}" destId="{918002BE-CC84-44E3-B582-68B8C55752FE}" srcOrd="2" destOrd="0" parTransId="{E64428BE-CBD4-4BD5-A7DC-5A02DF8E8EFE}" sibTransId="{A1D06EDA-BBB7-4976-A82D-59E52F3F98FE}"/>
    <dgm:cxn modelId="{E4241C41-8A18-4718-A49C-C4301A5003AB}" type="presOf" srcId="{443DC4C7-5B34-4052-B042-AF2F4FC6E40C}" destId="{24F34BAB-B5A1-42C5-8CA9-E78234AB5E37}" srcOrd="1" destOrd="1" presId="urn:microsoft.com/office/officeart/2005/8/layout/hProcess4"/>
    <dgm:cxn modelId="{E115A728-BE3E-42BF-822C-57F3FC71B917}" srcId="{4BDE8EC6-CCCF-4341-AA11-F8BE6814AD2D}" destId="{E6FB5408-FF2D-46DD-8175-2412B81A46B1}" srcOrd="3" destOrd="0" parTransId="{B786D29F-D438-45D2-8B14-F303569B1F2A}" sibTransId="{288C7A3E-44F3-4097-9D38-FDB3F8D09F51}"/>
    <dgm:cxn modelId="{A827F11D-A987-46C4-B9FA-F050F9450B0E}" type="presOf" srcId="{ADF26896-25DA-4EFD-92BA-F503D609B8C2}" destId="{972B65E2-FCAC-4CAF-8B3D-82F100DA3FBE}" srcOrd="0" destOrd="3" presId="urn:microsoft.com/office/officeart/2005/8/layout/hProcess4"/>
    <dgm:cxn modelId="{93A18C27-8285-4346-A5F5-E8E2EF683C1F}" type="presOf" srcId="{2EBAC757-69AD-4917-9CD7-171815F45DCA}" destId="{470F74AA-D37C-46BE-9413-9C717FC6B597}" srcOrd="0" destOrd="0" presId="urn:microsoft.com/office/officeart/2005/8/layout/hProcess4"/>
    <dgm:cxn modelId="{CB650508-F33F-41B7-A7CB-0199557619A2}" srcId="{E6FB5408-FF2D-46DD-8175-2412B81A46B1}" destId="{F14D5999-5CF9-47F7-93BC-29B844135B24}" srcOrd="3" destOrd="0" parTransId="{70EAF540-E27B-4117-942D-9CB48F5317C2}" sibTransId="{B4BE5CA1-E64C-4183-86DF-AE9316B40DB9}"/>
    <dgm:cxn modelId="{ABEB60AF-0615-43DD-A2E3-051BD9BBBEF3}" type="presOf" srcId="{EDD5F8AB-45E8-4854-ABA0-605C0D95DC65}" destId="{DCDB8BA7-6DB9-4592-8C5A-A12E86E613CC}" srcOrd="1" destOrd="2" presId="urn:microsoft.com/office/officeart/2005/8/layout/hProcess4"/>
    <dgm:cxn modelId="{2DF5ED66-75E3-4231-B20C-3EE82371030B}" type="presOf" srcId="{E037CE7A-3B9C-40FB-A7C4-E9EB07879DC5}" destId="{25D2FD39-5B51-4C9B-9453-148A4BF757D0}" srcOrd="0" destOrd="1" presId="urn:microsoft.com/office/officeart/2005/8/layout/hProcess4"/>
    <dgm:cxn modelId="{04D91F2B-CA2D-4F02-B6B2-4C61D9266E7A}" srcId="{489B563D-C9C8-409C-A308-15A095B2ED1E}" destId="{BDBFD1C5-7360-4A40-B61D-36ABAC9E82A5}" srcOrd="1" destOrd="0" parTransId="{A00A6809-4C59-4FDF-BBA7-FD46D9A13B8D}" sibTransId="{978A463B-AB18-429A-90C6-037183300E18}"/>
    <dgm:cxn modelId="{E95CF6D1-E7D9-4876-AD05-DAEF218DD067}" type="presOf" srcId="{E6FB5408-FF2D-46DD-8175-2412B81A46B1}" destId="{2AB4FF52-2538-40CB-9A60-25D4C90FB9B0}" srcOrd="0" destOrd="0" presId="urn:microsoft.com/office/officeart/2005/8/layout/hProcess4"/>
    <dgm:cxn modelId="{B833BF7B-374B-4E37-B5F1-287F6634BEF9}" srcId="{489B563D-C9C8-409C-A308-15A095B2ED1E}" destId="{4C7AEEB7-03BA-4F65-B4F9-C32712DF2C87}" srcOrd="0" destOrd="0" parTransId="{49B53846-10A1-45C3-94D0-5D1544198C5C}" sibTransId="{A9AFC6DF-3A39-4DCF-AB4F-68A4C8B7F34B}"/>
    <dgm:cxn modelId="{D3187617-372B-4801-BA8E-0128D4D64D75}" type="presOf" srcId="{C8F659F7-943F-41D5-8AC8-4889040E11C7}" destId="{D0718A6C-CA11-41A7-B9E2-15C185A54D21}" srcOrd="1" destOrd="0" presId="urn:microsoft.com/office/officeart/2005/8/layout/hProcess4"/>
    <dgm:cxn modelId="{C53CBD13-1F7D-4E2C-96C6-F58FCB05AC51}" srcId="{5AEDFA8E-2C2E-4E14-808C-2845820A71E5}" destId="{9838EA0C-8FEF-481B-A3F5-F749CCCDBDFC}" srcOrd="2" destOrd="0" parTransId="{0CDF5E1E-991A-44FC-AE2C-2519702BFC27}" sibTransId="{1F5C99FB-E0BF-451E-8A56-D79D4E26AD9B}"/>
    <dgm:cxn modelId="{3DA1396B-5189-45B7-95ED-1AF0C2C3C0AF}" type="presOf" srcId="{ADF26896-25DA-4EFD-92BA-F503D609B8C2}" destId="{D3C8CC3B-064B-4BE8-8FA1-6183C9FCD45E}" srcOrd="1" destOrd="3" presId="urn:microsoft.com/office/officeart/2005/8/layout/hProcess4"/>
    <dgm:cxn modelId="{150BCF34-BAFE-40F1-9D4B-3F0843041ECB}" type="presOf" srcId="{4C7AEEB7-03BA-4F65-B4F9-C32712DF2C87}" destId="{DCDB8BA7-6DB9-4592-8C5A-A12E86E613CC}" srcOrd="1" destOrd="0" presId="urn:microsoft.com/office/officeart/2005/8/layout/hProcess4"/>
    <dgm:cxn modelId="{E738F9F8-F1F7-48FF-9B7B-413658EBDB69}" type="presOf" srcId="{E037CE7A-3B9C-40FB-A7C4-E9EB07879DC5}" destId="{D0718A6C-CA11-41A7-B9E2-15C185A54D21}" srcOrd="1" destOrd="1" presId="urn:microsoft.com/office/officeart/2005/8/layout/hProcess4"/>
    <dgm:cxn modelId="{8A9B5E2B-8EDC-467C-A3B3-31A88866EE76}" type="presOf" srcId="{EDD5F8AB-45E8-4854-ABA0-605C0D95DC65}" destId="{1A60C667-4F94-4251-8B5D-1098FD3AAD33}" srcOrd="0" destOrd="2" presId="urn:microsoft.com/office/officeart/2005/8/layout/hProcess4"/>
    <dgm:cxn modelId="{B3B92712-B9BB-4CD9-9999-14365762725E}" type="presParOf" srcId="{8EB5D09A-E480-4741-9A91-E96756A1A4A1}" destId="{809D5E14-3518-4ADC-88CF-584E74AA3B2C}" srcOrd="0" destOrd="0" presId="urn:microsoft.com/office/officeart/2005/8/layout/hProcess4"/>
    <dgm:cxn modelId="{208B66A9-2E6C-48DF-A792-24137239D7D4}" type="presParOf" srcId="{8EB5D09A-E480-4741-9A91-E96756A1A4A1}" destId="{D6F11BB3-E0B4-4180-8F84-D7F99F94BA91}" srcOrd="1" destOrd="0" presId="urn:microsoft.com/office/officeart/2005/8/layout/hProcess4"/>
    <dgm:cxn modelId="{625DB36A-273C-4D45-A57E-D7E43C4A44C8}" type="presParOf" srcId="{8EB5D09A-E480-4741-9A91-E96756A1A4A1}" destId="{BCEC019E-6A64-43B4-90EF-90D92EDD736F}" srcOrd="2" destOrd="0" presId="urn:microsoft.com/office/officeart/2005/8/layout/hProcess4"/>
    <dgm:cxn modelId="{532729C1-A349-466A-B86F-6C3D4024C19D}" type="presParOf" srcId="{BCEC019E-6A64-43B4-90EF-90D92EDD736F}" destId="{5C0C91F6-D6EA-406B-9318-EC6E991FB5BA}" srcOrd="0" destOrd="0" presId="urn:microsoft.com/office/officeart/2005/8/layout/hProcess4"/>
    <dgm:cxn modelId="{DAAA259B-28AD-4D27-A947-252AFE173F98}" type="presParOf" srcId="{5C0C91F6-D6EA-406B-9318-EC6E991FB5BA}" destId="{35B247DF-74E4-45A7-9329-7FB113BDEB5F}" srcOrd="0" destOrd="0" presId="urn:microsoft.com/office/officeart/2005/8/layout/hProcess4"/>
    <dgm:cxn modelId="{F6E1851A-C2E9-4D21-A67B-BD761E0B58F4}" type="presParOf" srcId="{5C0C91F6-D6EA-406B-9318-EC6E991FB5BA}" destId="{1A60C667-4F94-4251-8B5D-1098FD3AAD33}" srcOrd="1" destOrd="0" presId="urn:microsoft.com/office/officeart/2005/8/layout/hProcess4"/>
    <dgm:cxn modelId="{B1772221-85EA-466F-8DBB-263BC13FF7EA}" type="presParOf" srcId="{5C0C91F6-D6EA-406B-9318-EC6E991FB5BA}" destId="{DCDB8BA7-6DB9-4592-8C5A-A12E86E613CC}" srcOrd="2" destOrd="0" presId="urn:microsoft.com/office/officeart/2005/8/layout/hProcess4"/>
    <dgm:cxn modelId="{79BE0864-52E3-40AF-9C62-256384FB0398}" type="presParOf" srcId="{5C0C91F6-D6EA-406B-9318-EC6E991FB5BA}" destId="{0E389715-409F-4552-8A24-A68B1EC86B87}" srcOrd="3" destOrd="0" presId="urn:microsoft.com/office/officeart/2005/8/layout/hProcess4"/>
    <dgm:cxn modelId="{6B6577A1-8BC2-4F3E-90C4-DEDC774B4E36}" type="presParOf" srcId="{5C0C91F6-D6EA-406B-9318-EC6E991FB5BA}" destId="{B4DD0FBA-F647-46DC-8A9D-AAB4CD784D9A}" srcOrd="4" destOrd="0" presId="urn:microsoft.com/office/officeart/2005/8/layout/hProcess4"/>
    <dgm:cxn modelId="{B9DE9905-38B7-4474-8344-1AAE88FF01B7}" type="presParOf" srcId="{BCEC019E-6A64-43B4-90EF-90D92EDD736F}" destId="{5D13A7D3-5421-4056-8835-576FEB0EB6C2}" srcOrd="1" destOrd="0" presId="urn:microsoft.com/office/officeart/2005/8/layout/hProcess4"/>
    <dgm:cxn modelId="{95776F0F-75FB-4A8E-A5F7-487126F77BEC}" type="presParOf" srcId="{BCEC019E-6A64-43B4-90EF-90D92EDD736F}" destId="{804598C6-DD31-48F3-BBE3-A0F5649692D6}" srcOrd="2" destOrd="0" presId="urn:microsoft.com/office/officeart/2005/8/layout/hProcess4"/>
    <dgm:cxn modelId="{A7922021-85D9-430C-88BE-F08418CFF24C}" type="presParOf" srcId="{804598C6-DD31-48F3-BBE3-A0F5649692D6}" destId="{A308115A-691D-4AE4-923C-A20768F389DA}" srcOrd="0" destOrd="0" presId="urn:microsoft.com/office/officeart/2005/8/layout/hProcess4"/>
    <dgm:cxn modelId="{E7D4E715-0213-4FB3-A44D-E065B4867A8B}" type="presParOf" srcId="{804598C6-DD31-48F3-BBE3-A0F5649692D6}" destId="{972B65E2-FCAC-4CAF-8B3D-82F100DA3FBE}" srcOrd="1" destOrd="0" presId="urn:microsoft.com/office/officeart/2005/8/layout/hProcess4"/>
    <dgm:cxn modelId="{D9C93EE2-3E12-4C49-BAF1-06017C1973E4}" type="presParOf" srcId="{804598C6-DD31-48F3-BBE3-A0F5649692D6}" destId="{D3C8CC3B-064B-4BE8-8FA1-6183C9FCD45E}" srcOrd="2" destOrd="0" presId="urn:microsoft.com/office/officeart/2005/8/layout/hProcess4"/>
    <dgm:cxn modelId="{A82AD746-EF63-4B6F-BEA1-8219AD657D41}" type="presParOf" srcId="{804598C6-DD31-48F3-BBE3-A0F5649692D6}" destId="{B9ADF3D7-CAF3-4941-8363-C9293C8E1783}" srcOrd="3" destOrd="0" presId="urn:microsoft.com/office/officeart/2005/8/layout/hProcess4"/>
    <dgm:cxn modelId="{1DE16CD0-93FE-4E3E-945A-EE207E4115FC}" type="presParOf" srcId="{804598C6-DD31-48F3-BBE3-A0F5649692D6}" destId="{401C5825-9F14-4E3F-B4AD-A27A0BFD672F}" srcOrd="4" destOrd="0" presId="urn:microsoft.com/office/officeart/2005/8/layout/hProcess4"/>
    <dgm:cxn modelId="{2CBDF8F2-67AD-4078-BE99-CF153D18EF36}" type="presParOf" srcId="{BCEC019E-6A64-43B4-90EF-90D92EDD736F}" destId="{FDB5C131-C2F3-4319-99A2-E21D73E46FC5}" srcOrd="3" destOrd="0" presId="urn:microsoft.com/office/officeart/2005/8/layout/hProcess4"/>
    <dgm:cxn modelId="{CBD3D2F0-EF09-426B-8FDD-475BDA1DD3F9}" type="presParOf" srcId="{BCEC019E-6A64-43B4-90EF-90D92EDD736F}" destId="{F1DFACFD-DFA9-49EF-B224-45AF480F49B1}" srcOrd="4" destOrd="0" presId="urn:microsoft.com/office/officeart/2005/8/layout/hProcess4"/>
    <dgm:cxn modelId="{866C9D25-1CF8-4D3D-A5EF-C0B6271BDE05}" type="presParOf" srcId="{F1DFACFD-DFA9-49EF-B224-45AF480F49B1}" destId="{D0C3812D-CA05-4601-BBAB-12A9E6B213E7}" srcOrd="0" destOrd="0" presId="urn:microsoft.com/office/officeart/2005/8/layout/hProcess4"/>
    <dgm:cxn modelId="{AC4CC228-1140-4DAF-8833-2E6530983462}" type="presParOf" srcId="{F1DFACFD-DFA9-49EF-B224-45AF480F49B1}" destId="{470F74AA-D37C-46BE-9413-9C717FC6B597}" srcOrd="1" destOrd="0" presId="urn:microsoft.com/office/officeart/2005/8/layout/hProcess4"/>
    <dgm:cxn modelId="{8F2D6DC1-65CA-4F0D-B9B0-F64D2B0921E2}" type="presParOf" srcId="{F1DFACFD-DFA9-49EF-B224-45AF480F49B1}" destId="{24F34BAB-B5A1-42C5-8CA9-E78234AB5E37}" srcOrd="2" destOrd="0" presId="urn:microsoft.com/office/officeart/2005/8/layout/hProcess4"/>
    <dgm:cxn modelId="{80E2EC43-18A8-4BB2-9817-9A9C2A136E8A}" type="presParOf" srcId="{F1DFACFD-DFA9-49EF-B224-45AF480F49B1}" destId="{CF5A42B2-63B1-49B1-A30A-90B2B0D7A2C0}" srcOrd="3" destOrd="0" presId="urn:microsoft.com/office/officeart/2005/8/layout/hProcess4"/>
    <dgm:cxn modelId="{527FED67-E69D-435E-B1F5-34EC4FC6920F}" type="presParOf" srcId="{F1DFACFD-DFA9-49EF-B224-45AF480F49B1}" destId="{3769A466-44B3-4EAA-AC7F-1B05F96D11CF}" srcOrd="4" destOrd="0" presId="urn:microsoft.com/office/officeart/2005/8/layout/hProcess4"/>
    <dgm:cxn modelId="{39CCB235-7CA9-4499-9F48-53A0818C9322}" type="presParOf" srcId="{BCEC019E-6A64-43B4-90EF-90D92EDD736F}" destId="{5EABB1DF-3ADE-46CF-AC17-54F95DB512A9}" srcOrd="5" destOrd="0" presId="urn:microsoft.com/office/officeart/2005/8/layout/hProcess4"/>
    <dgm:cxn modelId="{9B6057B8-A19F-420F-9F2E-762BEA858609}" type="presParOf" srcId="{BCEC019E-6A64-43B4-90EF-90D92EDD736F}" destId="{8EEE6916-F51E-4D2F-86C1-8C85626DCEF2}" srcOrd="6" destOrd="0" presId="urn:microsoft.com/office/officeart/2005/8/layout/hProcess4"/>
    <dgm:cxn modelId="{432A4F4E-072F-4E9E-9818-DD5356A59650}" type="presParOf" srcId="{8EEE6916-F51E-4D2F-86C1-8C85626DCEF2}" destId="{54E35D28-F11A-401A-B3B9-1E685AF3FD94}" srcOrd="0" destOrd="0" presId="urn:microsoft.com/office/officeart/2005/8/layout/hProcess4"/>
    <dgm:cxn modelId="{D503006D-9671-46D4-ADD7-AF0AA38ED28E}" type="presParOf" srcId="{8EEE6916-F51E-4D2F-86C1-8C85626DCEF2}" destId="{25D2FD39-5B51-4C9B-9453-148A4BF757D0}" srcOrd="1" destOrd="0" presId="urn:microsoft.com/office/officeart/2005/8/layout/hProcess4"/>
    <dgm:cxn modelId="{4BF74E81-AACF-4C80-AF6F-EDFE72E03DA5}" type="presParOf" srcId="{8EEE6916-F51E-4D2F-86C1-8C85626DCEF2}" destId="{D0718A6C-CA11-41A7-B9E2-15C185A54D21}" srcOrd="2" destOrd="0" presId="urn:microsoft.com/office/officeart/2005/8/layout/hProcess4"/>
    <dgm:cxn modelId="{E1970149-BAD8-4CC1-B3AB-5305FAE99CB6}" type="presParOf" srcId="{8EEE6916-F51E-4D2F-86C1-8C85626DCEF2}" destId="{2AB4FF52-2538-40CB-9A60-25D4C90FB9B0}" srcOrd="3" destOrd="0" presId="urn:microsoft.com/office/officeart/2005/8/layout/hProcess4"/>
    <dgm:cxn modelId="{C753FC70-A2C6-4FE7-996F-2EBCEA8DF325}" type="presParOf" srcId="{8EEE6916-F51E-4D2F-86C1-8C85626DCEF2}" destId="{A3C1A9A9-0AFF-462B-94C0-03069502A18B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9AE53BD-E8A4-4444-A90A-EA1BB8CCF3FC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86F436DC-F2A4-462C-B447-B5BB476CE5B7}">
      <dgm:prSet phldrT="[Text]"/>
      <dgm:spPr/>
      <dgm:t>
        <a:bodyPr/>
        <a:lstStyle/>
        <a:p>
          <a:r>
            <a:rPr lang="en-US"/>
            <a:t>Middle School </a:t>
          </a:r>
        </a:p>
      </dgm:t>
    </dgm:pt>
    <dgm:pt modelId="{36F0BB8C-ABFD-46DD-892D-2938DF20130B}" type="parTrans" cxnId="{8F819753-E32E-40D1-A570-C2624886F4CE}">
      <dgm:prSet/>
      <dgm:spPr/>
      <dgm:t>
        <a:bodyPr/>
        <a:lstStyle/>
        <a:p>
          <a:endParaRPr lang="en-US"/>
        </a:p>
      </dgm:t>
    </dgm:pt>
    <dgm:pt modelId="{44D782AF-A70C-4BBF-8456-7409A8036310}" type="sibTrans" cxnId="{8F819753-E32E-40D1-A570-C2624886F4CE}">
      <dgm:prSet/>
      <dgm:spPr/>
      <dgm:t>
        <a:bodyPr/>
        <a:lstStyle/>
        <a:p>
          <a:endParaRPr lang="en-US"/>
        </a:p>
      </dgm:t>
    </dgm:pt>
    <dgm:pt modelId="{34F5DC3D-4151-4929-A633-6CFE0E215470}">
      <dgm:prSet phldrT="[Text]"/>
      <dgm:spPr/>
      <dgm:t>
        <a:bodyPr/>
        <a:lstStyle/>
        <a:p>
          <a:r>
            <a:rPr lang="en-US"/>
            <a:t>9th - 10th Grade</a:t>
          </a:r>
        </a:p>
      </dgm:t>
    </dgm:pt>
    <dgm:pt modelId="{E1729E32-14D7-41E5-B051-61BAD2D57122}" type="parTrans" cxnId="{CFF83A96-0E81-49CD-A9AB-AFB0843F5D70}">
      <dgm:prSet/>
      <dgm:spPr/>
      <dgm:t>
        <a:bodyPr/>
        <a:lstStyle/>
        <a:p>
          <a:endParaRPr lang="en-US"/>
        </a:p>
      </dgm:t>
    </dgm:pt>
    <dgm:pt modelId="{4C3EA43A-33EE-4DEC-91B9-3E7C2D98A01D}" type="sibTrans" cxnId="{CFF83A96-0E81-49CD-A9AB-AFB0843F5D70}">
      <dgm:prSet/>
      <dgm:spPr/>
      <dgm:t>
        <a:bodyPr/>
        <a:lstStyle/>
        <a:p>
          <a:endParaRPr lang="en-US"/>
        </a:p>
      </dgm:t>
    </dgm:pt>
    <dgm:pt modelId="{C88C278E-B20C-4C2C-9889-B9864C9D6300}">
      <dgm:prSet phldrT="[Text]"/>
      <dgm:spPr/>
      <dgm:t>
        <a:bodyPr/>
        <a:lstStyle/>
        <a:p>
          <a:r>
            <a:rPr lang="en-US"/>
            <a:t>11th- 12th grade</a:t>
          </a:r>
        </a:p>
      </dgm:t>
    </dgm:pt>
    <dgm:pt modelId="{CF90CE81-DFF2-4EF9-9D30-60ADB108AD44}" type="parTrans" cxnId="{43B400CA-C523-4F79-81E5-A5AB5CCD1FDB}">
      <dgm:prSet/>
      <dgm:spPr/>
      <dgm:t>
        <a:bodyPr/>
        <a:lstStyle/>
        <a:p>
          <a:endParaRPr lang="en-US"/>
        </a:p>
      </dgm:t>
    </dgm:pt>
    <dgm:pt modelId="{4BEF6AEC-D065-4141-99A7-B0CB3AA29296}" type="sibTrans" cxnId="{43B400CA-C523-4F79-81E5-A5AB5CCD1FDB}">
      <dgm:prSet/>
      <dgm:spPr/>
      <dgm:t>
        <a:bodyPr/>
        <a:lstStyle/>
        <a:p>
          <a:endParaRPr lang="en-US"/>
        </a:p>
      </dgm:t>
    </dgm:pt>
    <dgm:pt modelId="{B3C00C94-5E78-4279-9483-A52F5EB0C6E9}">
      <dgm:prSet/>
      <dgm:spPr/>
      <dgm:t>
        <a:bodyPr/>
        <a:lstStyle/>
        <a:p>
          <a:r>
            <a:rPr lang="en-US"/>
            <a:t>Post High School </a:t>
          </a:r>
        </a:p>
      </dgm:t>
    </dgm:pt>
    <dgm:pt modelId="{419BA1C9-7242-499B-9319-301964A84781}" type="parTrans" cxnId="{E23392D6-2992-43F4-A48F-46EEF02E9290}">
      <dgm:prSet/>
      <dgm:spPr/>
      <dgm:t>
        <a:bodyPr/>
        <a:lstStyle/>
        <a:p>
          <a:endParaRPr lang="en-US"/>
        </a:p>
      </dgm:t>
    </dgm:pt>
    <dgm:pt modelId="{4A56819E-4B12-4F0A-88D9-E444FB5BAA6E}" type="sibTrans" cxnId="{E23392D6-2992-43F4-A48F-46EEF02E9290}">
      <dgm:prSet/>
      <dgm:spPr/>
      <dgm:t>
        <a:bodyPr/>
        <a:lstStyle/>
        <a:p>
          <a:endParaRPr lang="en-US"/>
        </a:p>
      </dgm:t>
    </dgm:pt>
    <dgm:pt modelId="{5CD043ED-AA78-45BA-A677-E114A0C3E405}" type="pres">
      <dgm:prSet presAssocID="{89AE53BD-E8A4-4444-A90A-EA1BB8CCF3FC}" presName="Name0" presStyleCnt="0">
        <dgm:presLayoutVars>
          <dgm:dir/>
          <dgm:resizeHandles val="exact"/>
        </dgm:presLayoutVars>
      </dgm:prSet>
      <dgm:spPr/>
    </dgm:pt>
    <dgm:pt modelId="{6F9794BB-4D57-41C7-B247-8EA013DAF0A7}" type="pres">
      <dgm:prSet presAssocID="{86F436DC-F2A4-462C-B447-B5BB476CE5B7}" presName="parTxOnly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97DAAD-F14B-4323-9858-0CCBC96E2EDC}" type="pres">
      <dgm:prSet presAssocID="{44D782AF-A70C-4BBF-8456-7409A8036310}" presName="parSpace" presStyleCnt="0"/>
      <dgm:spPr/>
    </dgm:pt>
    <dgm:pt modelId="{1C01A595-B95A-4751-8C78-5EDEFA76CD97}" type="pres">
      <dgm:prSet presAssocID="{34F5DC3D-4151-4929-A633-6CFE0E215470}" presName="parTxOnly" presStyleLbl="node1" presStyleIdx="1" presStyleCnt="4" custLinFactNeighborX="-17690" custLinFactNeighborY="-589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FF87C60-557C-43D6-AC0A-5C02A4C2130D}" type="pres">
      <dgm:prSet presAssocID="{4C3EA43A-33EE-4DEC-91B9-3E7C2D98A01D}" presName="parSpace" presStyleCnt="0"/>
      <dgm:spPr/>
    </dgm:pt>
    <dgm:pt modelId="{D917A12D-1D6C-4C24-96DA-320A97380838}" type="pres">
      <dgm:prSet presAssocID="{C88C278E-B20C-4C2C-9889-B9864C9D6300}" presName="parTxOnly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BD7A6C-5D12-40D1-A6F9-1EACC38A7A8B}" type="pres">
      <dgm:prSet presAssocID="{4BEF6AEC-D065-4141-99A7-B0CB3AA29296}" presName="parSpace" presStyleCnt="0"/>
      <dgm:spPr/>
    </dgm:pt>
    <dgm:pt modelId="{090E4848-8E7A-4D67-AAF0-FD9CF21D08A1}" type="pres">
      <dgm:prSet presAssocID="{B3C00C94-5E78-4279-9483-A52F5EB0C6E9}" presName="parTxOnly" presStyleLbl="node1" presStyleIdx="3" presStyleCnt="4" custLinFactNeighborX="499" custLinFactNeighborY="-78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10AFBF2-CC7B-4A30-B31D-2D81CED64912}" type="presOf" srcId="{34F5DC3D-4151-4929-A633-6CFE0E215470}" destId="{1C01A595-B95A-4751-8C78-5EDEFA76CD97}" srcOrd="0" destOrd="0" presId="urn:microsoft.com/office/officeart/2005/8/layout/hChevron3"/>
    <dgm:cxn modelId="{CFF83A96-0E81-49CD-A9AB-AFB0843F5D70}" srcId="{89AE53BD-E8A4-4444-A90A-EA1BB8CCF3FC}" destId="{34F5DC3D-4151-4929-A633-6CFE0E215470}" srcOrd="1" destOrd="0" parTransId="{E1729E32-14D7-41E5-B051-61BAD2D57122}" sibTransId="{4C3EA43A-33EE-4DEC-91B9-3E7C2D98A01D}"/>
    <dgm:cxn modelId="{B98ADB38-3DBF-4134-B607-608A63BCA68A}" type="presOf" srcId="{86F436DC-F2A4-462C-B447-B5BB476CE5B7}" destId="{6F9794BB-4D57-41C7-B247-8EA013DAF0A7}" srcOrd="0" destOrd="0" presId="urn:microsoft.com/office/officeart/2005/8/layout/hChevron3"/>
    <dgm:cxn modelId="{0B6E0218-B7D1-445F-B071-3D61E976A5B2}" type="presOf" srcId="{B3C00C94-5E78-4279-9483-A52F5EB0C6E9}" destId="{090E4848-8E7A-4D67-AAF0-FD9CF21D08A1}" srcOrd="0" destOrd="0" presId="urn:microsoft.com/office/officeart/2005/8/layout/hChevron3"/>
    <dgm:cxn modelId="{8E13ED97-546D-4200-AFE9-993890E96CD8}" type="presOf" srcId="{89AE53BD-E8A4-4444-A90A-EA1BB8CCF3FC}" destId="{5CD043ED-AA78-45BA-A677-E114A0C3E405}" srcOrd="0" destOrd="0" presId="urn:microsoft.com/office/officeart/2005/8/layout/hChevron3"/>
    <dgm:cxn modelId="{E23392D6-2992-43F4-A48F-46EEF02E9290}" srcId="{89AE53BD-E8A4-4444-A90A-EA1BB8CCF3FC}" destId="{B3C00C94-5E78-4279-9483-A52F5EB0C6E9}" srcOrd="3" destOrd="0" parTransId="{419BA1C9-7242-499B-9319-301964A84781}" sibTransId="{4A56819E-4B12-4F0A-88D9-E444FB5BAA6E}"/>
    <dgm:cxn modelId="{8F819753-E32E-40D1-A570-C2624886F4CE}" srcId="{89AE53BD-E8A4-4444-A90A-EA1BB8CCF3FC}" destId="{86F436DC-F2A4-462C-B447-B5BB476CE5B7}" srcOrd="0" destOrd="0" parTransId="{36F0BB8C-ABFD-46DD-892D-2938DF20130B}" sibTransId="{44D782AF-A70C-4BBF-8456-7409A8036310}"/>
    <dgm:cxn modelId="{FD645DAE-20FB-4E9F-A298-E1C44D718E6C}" type="presOf" srcId="{C88C278E-B20C-4C2C-9889-B9864C9D6300}" destId="{D917A12D-1D6C-4C24-96DA-320A97380838}" srcOrd="0" destOrd="0" presId="urn:microsoft.com/office/officeart/2005/8/layout/hChevron3"/>
    <dgm:cxn modelId="{43B400CA-C523-4F79-81E5-A5AB5CCD1FDB}" srcId="{89AE53BD-E8A4-4444-A90A-EA1BB8CCF3FC}" destId="{C88C278E-B20C-4C2C-9889-B9864C9D6300}" srcOrd="2" destOrd="0" parTransId="{CF90CE81-DFF2-4EF9-9D30-60ADB108AD44}" sibTransId="{4BEF6AEC-D065-4141-99A7-B0CB3AA29296}"/>
    <dgm:cxn modelId="{344D3D02-5468-41BA-B1DE-B76391C63A32}" type="presParOf" srcId="{5CD043ED-AA78-45BA-A677-E114A0C3E405}" destId="{6F9794BB-4D57-41C7-B247-8EA013DAF0A7}" srcOrd="0" destOrd="0" presId="urn:microsoft.com/office/officeart/2005/8/layout/hChevron3"/>
    <dgm:cxn modelId="{FDE2F960-E126-4A0A-BD3E-A58A3923A601}" type="presParOf" srcId="{5CD043ED-AA78-45BA-A677-E114A0C3E405}" destId="{B097DAAD-F14B-4323-9858-0CCBC96E2EDC}" srcOrd="1" destOrd="0" presId="urn:microsoft.com/office/officeart/2005/8/layout/hChevron3"/>
    <dgm:cxn modelId="{77D174C2-36D0-4D54-A8AB-2E06A7020DFB}" type="presParOf" srcId="{5CD043ED-AA78-45BA-A677-E114A0C3E405}" destId="{1C01A595-B95A-4751-8C78-5EDEFA76CD97}" srcOrd="2" destOrd="0" presId="urn:microsoft.com/office/officeart/2005/8/layout/hChevron3"/>
    <dgm:cxn modelId="{497281E8-8621-41BF-92A5-407E6F92B225}" type="presParOf" srcId="{5CD043ED-AA78-45BA-A677-E114A0C3E405}" destId="{6FF87C60-557C-43D6-AC0A-5C02A4C2130D}" srcOrd="3" destOrd="0" presId="urn:microsoft.com/office/officeart/2005/8/layout/hChevron3"/>
    <dgm:cxn modelId="{B7ECD083-102E-4889-A0DA-20D6FF417A44}" type="presParOf" srcId="{5CD043ED-AA78-45BA-A677-E114A0C3E405}" destId="{D917A12D-1D6C-4C24-96DA-320A97380838}" srcOrd="4" destOrd="0" presId="urn:microsoft.com/office/officeart/2005/8/layout/hChevron3"/>
    <dgm:cxn modelId="{BC1A2991-1001-4C75-9788-580256AA4723}" type="presParOf" srcId="{5CD043ED-AA78-45BA-A677-E114A0C3E405}" destId="{6CBD7A6C-5D12-40D1-A6F9-1EACC38A7A8B}" srcOrd="5" destOrd="0" presId="urn:microsoft.com/office/officeart/2005/8/layout/hChevron3"/>
    <dgm:cxn modelId="{AD3BAA52-030E-4C89-A4B5-8544C3F06A8D}" type="presParOf" srcId="{5CD043ED-AA78-45BA-A677-E114A0C3E405}" destId="{090E4848-8E7A-4D67-AAF0-FD9CF21D08A1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BCEB780-EBCE-46BB-9625-0398057CF330}">
      <dsp:nvSpPr>
        <dsp:cNvPr id="0" name=""/>
        <dsp:cNvSpPr/>
      </dsp:nvSpPr>
      <dsp:spPr>
        <a:xfrm>
          <a:off x="0" y="0"/>
          <a:ext cx="11074400" cy="205740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77230E-5E2E-4908-AA43-0C8D01DFAD1F}">
      <dsp:nvSpPr>
        <dsp:cNvPr id="0" name=""/>
        <dsp:cNvSpPr/>
      </dsp:nvSpPr>
      <dsp:spPr>
        <a:xfrm>
          <a:off x="3096423" y="228602"/>
          <a:ext cx="2010317" cy="150876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5BA23C-3CE1-4613-A5B6-49C04D6CD412}">
      <dsp:nvSpPr>
        <dsp:cNvPr id="0" name=""/>
        <dsp:cNvSpPr/>
      </dsp:nvSpPr>
      <dsp:spPr>
        <a:xfrm rot="10800000">
          <a:off x="2893009" y="1981195"/>
          <a:ext cx="2448224" cy="2581840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ts val="1200"/>
            </a:spcAft>
          </a:pPr>
          <a:r>
            <a:rPr lang="en-US" sz="1600" b="1" u="sng" kern="1200" dirty="0" smtClean="0">
              <a:latin typeface="Trebuchet MS" panose="020B0603020202020204" pitchFamily="34" charset="0"/>
            </a:rPr>
            <a:t>Maritime Occupations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latin typeface="Trebuchet MS" panose="020B0603020202020204" pitchFamily="34" charset="0"/>
            </a:rPr>
            <a:t>Sailors, Marine Oilers, Ship Engineers, Marine Electricians, Welders, HVAC</a:t>
          </a:r>
          <a:endParaRPr lang="en-US" sz="1400" b="1" kern="1200" dirty="0">
            <a:latin typeface="Trebuchet MS" panose="020B0603020202020204" pitchFamily="34" charset="0"/>
          </a:endParaRPr>
        </a:p>
      </dsp:txBody>
      <dsp:txXfrm rot="10800000">
        <a:off x="2893009" y="1981195"/>
        <a:ext cx="2448224" cy="2581840"/>
      </dsp:txXfrm>
    </dsp:sp>
    <dsp:sp modelId="{8CDE5353-D944-4526-80B7-E888E91B3519}">
      <dsp:nvSpPr>
        <dsp:cNvPr id="0" name=""/>
        <dsp:cNvSpPr/>
      </dsp:nvSpPr>
      <dsp:spPr>
        <a:xfrm>
          <a:off x="248829" y="228602"/>
          <a:ext cx="2010317" cy="150876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DBAF76-038E-4CAF-9A27-C2387F365C32}">
      <dsp:nvSpPr>
        <dsp:cNvPr id="0" name=""/>
        <dsp:cNvSpPr/>
      </dsp:nvSpPr>
      <dsp:spPr>
        <a:xfrm rot="10800000">
          <a:off x="0" y="1981195"/>
          <a:ext cx="2455622" cy="2581840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1200"/>
            </a:spcAft>
          </a:pPr>
          <a:r>
            <a:rPr lang="en-US" sz="1600" b="1" u="sng" kern="1200" dirty="0" smtClean="0">
              <a:latin typeface="Trebuchet MS" panose="020B0603020202020204" pitchFamily="34" charset="0"/>
            </a:rPr>
            <a:t>Airport–Related Occupations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latin typeface="Trebuchet MS" panose="020B0603020202020204" pitchFamily="34" charset="0"/>
            </a:rPr>
            <a:t>Passenger air, Air cargo, Logistics, Maintenance, Restaurant, Hospitality, Retail</a:t>
          </a:r>
          <a:endParaRPr lang="en-US" sz="1400" kern="1200" dirty="0">
            <a:latin typeface="Trebuchet MS" panose="020B0603020202020204" pitchFamily="34" charset="0"/>
          </a:endParaRPr>
        </a:p>
      </dsp:txBody>
      <dsp:txXfrm rot="10800000">
        <a:off x="0" y="1981195"/>
        <a:ext cx="2455622" cy="2581840"/>
      </dsp:txXfrm>
    </dsp:sp>
    <dsp:sp modelId="{36306E71-4C4D-45F6-8791-CA64F44ED3BF}">
      <dsp:nvSpPr>
        <dsp:cNvPr id="0" name=""/>
        <dsp:cNvSpPr/>
      </dsp:nvSpPr>
      <dsp:spPr>
        <a:xfrm>
          <a:off x="5865283" y="257509"/>
          <a:ext cx="2010317" cy="150876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6E89CC-5D00-4417-8746-AC40DAF33932}">
      <dsp:nvSpPr>
        <dsp:cNvPr id="0" name=""/>
        <dsp:cNvSpPr/>
      </dsp:nvSpPr>
      <dsp:spPr>
        <a:xfrm rot="10800000">
          <a:off x="5638901" y="1981195"/>
          <a:ext cx="2454798" cy="2581840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1200"/>
            </a:spcAft>
          </a:pPr>
          <a:r>
            <a:rPr lang="en-US" sz="1600" b="1" u="sng" kern="1200" dirty="0" smtClean="0">
              <a:latin typeface="Trebuchet MS" panose="020B0603020202020204" pitchFamily="34" charset="0"/>
            </a:rPr>
            <a:t>Construction Occupations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latin typeface="Trebuchet MS" panose="020B0603020202020204" pitchFamily="34" charset="0"/>
            </a:rPr>
            <a:t>Trades &amp; Maintenance  Laborers, Electricians, Pipefitters, Carpenters</a:t>
          </a:r>
          <a:endParaRPr lang="en-US" sz="1400" kern="1200" dirty="0">
            <a:latin typeface="Trebuchet MS" panose="020B0603020202020204" pitchFamily="34" charset="0"/>
          </a:endParaRPr>
        </a:p>
      </dsp:txBody>
      <dsp:txXfrm rot="10800000">
        <a:off x="5638901" y="1981195"/>
        <a:ext cx="2454798" cy="2581840"/>
      </dsp:txXfrm>
    </dsp:sp>
    <dsp:sp modelId="{BB2B38DC-3051-4F4C-9A58-8350268C6B51}">
      <dsp:nvSpPr>
        <dsp:cNvPr id="0" name=""/>
        <dsp:cNvSpPr/>
      </dsp:nvSpPr>
      <dsp:spPr>
        <a:xfrm>
          <a:off x="8512911" y="257509"/>
          <a:ext cx="2010317" cy="150876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4A0B51-D514-432B-A8A6-3B4A16945E5F}">
      <dsp:nvSpPr>
        <dsp:cNvPr id="0" name=""/>
        <dsp:cNvSpPr/>
      </dsp:nvSpPr>
      <dsp:spPr>
        <a:xfrm rot="10800000">
          <a:off x="8298873" y="2006969"/>
          <a:ext cx="2438394" cy="2581840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1200"/>
            </a:spcAft>
          </a:pPr>
          <a:r>
            <a:rPr lang="en-US" sz="1600" b="1" u="sng" kern="1200" dirty="0" smtClean="0">
              <a:latin typeface="Trebuchet MS" panose="020B0603020202020204" pitchFamily="34" charset="0"/>
            </a:rPr>
            <a:t>Manufacturing Occupations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latin typeface="Trebuchet MS" panose="020B0603020202020204" pitchFamily="34" charset="0"/>
            </a:rPr>
            <a:t>Machinists, Assembler,  Inspectors, Testers, Welders, Mechanics</a:t>
          </a:r>
        </a:p>
      </dsp:txBody>
      <dsp:txXfrm rot="10800000">
        <a:off x="8298873" y="2006969"/>
        <a:ext cx="2438394" cy="258184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A60C667-4F94-4251-8B5D-1098FD3AAD33}">
      <dsp:nvSpPr>
        <dsp:cNvPr id="0" name=""/>
        <dsp:cNvSpPr/>
      </dsp:nvSpPr>
      <dsp:spPr>
        <a:xfrm>
          <a:off x="257" y="1165759"/>
          <a:ext cx="1598869" cy="16131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/>
            <a:t>Career Fairs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/>
            <a:t>Industry Speakers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/>
            <a:t>Worksite Tours </a:t>
          </a:r>
        </a:p>
      </dsp:txBody>
      <dsp:txXfrm>
        <a:off x="257" y="1165759"/>
        <a:ext cx="1598869" cy="1267508"/>
      </dsp:txXfrm>
    </dsp:sp>
    <dsp:sp modelId="{5D13A7D3-5421-4056-8835-576FEB0EB6C2}">
      <dsp:nvSpPr>
        <dsp:cNvPr id="0" name=""/>
        <dsp:cNvSpPr/>
      </dsp:nvSpPr>
      <dsp:spPr>
        <a:xfrm>
          <a:off x="895298" y="1683760"/>
          <a:ext cx="1876159" cy="1876159"/>
        </a:xfrm>
        <a:prstGeom prst="leftCircularArrow">
          <a:avLst>
            <a:gd name="adj1" fmla="val 3146"/>
            <a:gd name="adj2" fmla="val 387109"/>
            <a:gd name="adj3" fmla="val 2163819"/>
            <a:gd name="adj4" fmla="val 9025688"/>
            <a:gd name="adj5" fmla="val 367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389715-409F-4552-8A24-A68B1EC86B87}">
      <dsp:nvSpPr>
        <dsp:cNvPr id="0" name=""/>
        <dsp:cNvSpPr/>
      </dsp:nvSpPr>
      <dsp:spPr>
        <a:xfrm>
          <a:off x="355562" y="2349136"/>
          <a:ext cx="1421217" cy="56517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/>
            <a:t>Awareness</a:t>
          </a:r>
        </a:p>
      </dsp:txBody>
      <dsp:txXfrm>
        <a:off x="355562" y="2349136"/>
        <a:ext cx="1421217" cy="565171"/>
      </dsp:txXfrm>
    </dsp:sp>
    <dsp:sp modelId="{972B65E2-FCAC-4CAF-8B3D-82F100DA3FBE}">
      <dsp:nvSpPr>
        <dsp:cNvPr id="0" name=""/>
        <dsp:cNvSpPr/>
      </dsp:nvSpPr>
      <dsp:spPr>
        <a:xfrm>
          <a:off x="2057865" y="1088900"/>
          <a:ext cx="1749914" cy="176164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/>
            <a:t>networking events,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/>
            <a:t> job shadows,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/>
            <a:t>work based problems classroom 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/>
            <a:t> career prep </a:t>
          </a:r>
          <a:r>
            <a:rPr lang="en-US" sz="1100" kern="1200" dirty="0" smtClean="0"/>
            <a:t>instruction</a:t>
          </a:r>
          <a:endParaRPr lang="en-US" sz="1100" kern="1200" dirty="0"/>
        </a:p>
      </dsp:txBody>
      <dsp:txXfrm>
        <a:off x="2057865" y="1466395"/>
        <a:ext cx="1749914" cy="1384147"/>
      </dsp:txXfrm>
    </dsp:sp>
    <dsp:sp modelId="{FDB5C131-C2F3-4319-99A2-E21D73E46FC5}">
      <dsp:nvSpPr>
        <dsp:cNvPr id="0" name=""/>
        <dsp:cNvSpPr/>
      </dsp:nvSpPr>
      <dsp:spPr>
        <a:xfrm>
          <a:off x="3013627" y="499544"/>
          <a:ext cx="2019398" cy="2019398"/>
        </a:xfrm>
        <a:prstGeom prst="circularArrow">
          <a:avLst>
            <a:gd name="adj1" fmla="val 2923"/>
            <a:gd name="adj2" fmla="val 357767"/>
            <a:gd name="adj3" fmla="val 19454669"/>
            <a:gd name="adj4" fmla="val 12563457"/>
            <a:gd name="adj5" fmla="val 341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ADF3D7-CAF3-4941-8363-C9293C8E1783}">
      <dsp:nvSpPr>
        <dsp:cNvPr id="0" name=""/>
        <dsp:cNvSpPr/>
      </dsp:nvSpPr>
      <dsp:spPr>
        <a:xfrm>
          <a:off x="2488692" y="1045100"/>
          <a:ext cx="1421217" cy="53050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/>
            <a:t>Exploration</a:t>
          </a:r>
        </a:p>
      </dsp:txBody>
      <dsp:txXfrm>
        <a:off x="2488692" y="1045100"/>
        <a:ext cx="1421217" cy="530509"/>
      </dsp:txXfrm>
    </dsp:sp>
    <dsp:sp modelId="{470F74AA-D37C-46BE-9413-9C717FC6B597}">
      <dsp:nvSpPr>
        <dsp:cNvPr id="0" name=""/>
        <dsp:cNvSpPr/>
      </dsp:nvSpPr>
      <dsp:spPr>
        <a:xfrm>
          <a:off x="4213412" y="1152549"/>
          <a:ext cx="1598869" cy="166238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/>
            <a:t>Worksite Learning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/>
            <a:t>Internships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/>
            <a:t>Supports education and career readiness </a:t>
          </a:r>
        </a:p>
      </dsp:txBody>
      <dsp:txXfrm>
        <a:off x="4213412" y="1152549"/>
        <a:ext cx="1598869" cy="1306157"/>
      </dsp:txXfrm>
    </dsp:sp>
    <dsp:sp modelId="{5EABB1DF-3ADE-46CF-AC17-54F95DB512A9}">
      <dsp:nvSpPr>
        <dsp:cNvPr id="0" name=""/>
        <dsp:cNvSpPr/>
      </dsp:nvSpPr>
      <dsp:spPr>
        <a:xfrm>
          <a:off x="5070064" y="1442869"/>
          <a:ext cx="2012592" cy="2012592"/>
        </a:xfrm>
        <a:prstGeom prst="leftCircularArrow">
          <a:avLst>
            <a:gd name="adj1" fmla="val 2933"/>
            <a:gd name="adj2" fmla="val 359060"/>
            <a:gd name="adj3" fmla="val 2134703"/>
            <a:gd name="adj4" fmla="val 9024622"/>
            <a:gd name="adj5" fmla="val 342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5A42B2-63B1-49B1-A30A-90B2B0D7A2C0}">
      <dsp:nvSpPr>
        <dsp:cNvPr id="0" name=""/>
        <dsp:cNvSpPr/>
      </dsp:nvSpPr>
      <dsp:spPr>
        <a:xfrm>
          <a:off x="4546300" y="2349312"/>
          <a:ext cx="1421217" cy="56517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/>
            <a:t>Preparation</a:t>
          </a:r>
        </a:p>
      </dsp:txBody>
      <dsp:txXfrm>
        <a:off x="4546300" y="2349312"/>
        <a:ext cx="1421217" cy="565171"/>
      </dsp:txXfrm>
    </dsp:sp>
    <dsp:sp modelId="{25D2FD39-5B51-4C9B-9453-148A4BF757D0}">
      <dsp:nvSpPr>
        <dsp:cNvPr id="0" name=""/>
        <dsp:cNvSpPr/>
      </dsp:nvSpPr>
      <dsp:spPr>
        <a:xfrm>
          <a:off x="6248861" y="1129953"/>
          <a:ext cx="1986675" cy="16801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/>
            <a:t>On-the-Job Training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/>
            <a:t>Apprenticeship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/>
            <a:t>Vocational/Educational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/>
            <a:t>Clinical Experience </a:t>
          </a:r>
        </a:p>
      </dsp:txBody>
      <dsp:txXfrm>
        <a:off x="6248861" y="1489979"/>
        <a:ext cx="1986675" cy="1320093"/>
      </dsp:txXfrm>
    </dsp:sp>
    <dsp:sp modelId="{2AB4FF52-2538-40CB-9A60-25D4C90FB9B0}">
      <dsp:nvSpPr>
        <dsp:cNvPr id="0" name=""/>
        <dsp:cNvSpPr/>
      </dsp:nvSpPr>
      <dsp:spPr>
        <a:xfrm>
          <a:off x="6814319" y="1039935"/>
          <a:ext cx="1421217" cy="56517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/>
            <a:t>Skills Training and Educaton </a:t>
          </a:r>
        </a:p>
      </dsp:txBody>
      <dsp:txXfrm>
        <a:off x="6814319" y="1039935"/>
        <a:ext cx="1421217" cy="565171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F9794BB-4D57-41C7-B247-8EA013DAF0A7}">
      <dsp:nvSpPr>
        <dsp:cNvPr id="0" name=""/>
        <dsp:cNvSpPr/>
      </dsp:nvSpPr>
      <dsp:spPr>
        <a:xfrm>
          <a:off x="2350" y="0"/>
          <a:ext cx="2357964" cy="32657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2672" rIns="21336" bIns="4267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/>
            <a:t>Middle School </a:t>
          </a:r>
        </a:p>
      </dsp:txBody>
      <dsp:txXfrm>
        <a:off x="2350" y="0"/>
        <a:ext cx="2357964" cy="326572"/>
      </dsp:txXfrm>
    </dsp:sp>
    <dsp:sp modelId="{1C01A595-B95A-4751-8C78-5EDEFA76CD97}">
      <dsp:nvSpPr>
        <dsp:cNvPr id="0" name=""/>
        <dsp:cNvSpPr/>
      </dsp:nvSpPr>
      <dsp:spPr>
        <a:xfrm>
          <a:off x="1805297" y="0"/>
          <a:ext cx="2357964" cy="3265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/>
            <a:t>9th - 10th Grade</a:t>
          </a:r>
        </a:p>
      </dsp:txBody>
      <dsp:txXfrm>
        <a:off x="1805297" y="0"/>
        <a:ext cx="2357964" cy="326572"/>
      </dsp:txXfrm>
    </dsp:sp>
    <dsp:sp modelId="{D917A12D-1D6C-4C24-96DA-320A97380838}">
      <dsp:nvSpPr>
        <dsp:cNvPr id="0" name=""/>
        <dsp:cNvSpPr/>
      </dsp:nvSpPr>
      <dsp:spPr>
        <a:xfrm>
          <a:off x="3775094" y="0"/>
          <a:ext cx="2357964" cy="3265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/>
            <a:t>11th- 12th grade</a:t>
          </a:r>
        </a:p>
      </dsp:txBody>
      <dsp:txXfrm>
        <a:off x="3775094" y="0"/>
        <a:ext cx="2357964" cy="326572"/>
      </dsp:txXfrm>
    </dsp:sp>
    <dsp:sp modelId="{090E4848-8E7A-4D67-AAF0-FD9CF21D08A1}">
      <dsp:nvSpPr>
        <dsp:cNvPr id="0" name=""/>
        <dsp:cNvSpPr/>
      </dsp:nvSpPr>
      <dsp:spPr>
        <a:xfrm>
          <a:off x="5663816" y="0"/>
          <a:ext cx="2357964" cy="3265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/>
            <a:t>Post High School </a:t>
          </a:r>
        </a:p>
      </dsp:txBody>
      <dsp:txXfrm>
        <a:off x="5663816" y="0"/>
        <a:ext cx="2357964" cy="3265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#1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735" cy="464503"/>
          </a:xfrm>
          <a:prstGeom prst="rect">
            <a:avLst/>
          </a:prstGeom>
        </p:spPr>
        <p:txBody>
          <a:bodyPr vert="horz" lIns="91294" tIns="45647" rIns="91294" bIns="4564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1081" y="0"/>
            <a:ext cx="3037735" cy="464503"/>
          </a:xfrm>
          <a:prstGeom prst="rect">
            <a:avLst/>
          </a:prstGeom>
        </p:spPr>
        <p:txBody>
          <a:bodyPr vert="horz" lIns="91294" tIns="45647" rIns="91294" bIns="45647" rtlCol="0"/>
          <a:lstStyle>
            <a:lvl1pPr algn="r">
              <a:defRPr sz="1200"/>
            </a:lvl1pPr>
          </a:lstStyle>
          <a:p>
            <a:fld id="{618E0E8A-AD7E-4EC8-9339-0C19055518CB}" type="datetimeFigureOut">
              <a:rPr lang="en-US" smtClean="0"/>
              <a:pPr/>
              <a:t>1/25/2017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30312"/>
            <a:ext cx="3037735" cy="464503"/>
          </a:xfrm>
          <a:prstGeom prst="rect">
            <a:avLst/>
          </a:prstGeom>
        </p:spPr>
        <p:txBody>
          <a:bodyPr vert="horz" lIns="91294" tIns="45647" rIns="91294" bIns="4564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1081" y="8830312"/>
            <a:ext cx="3037735" cy="464503"/>
          </a:xfrm>
          <a:prstGeom prst="rect">
            <a:avLst/>
          </a:prstGeom>
        </p:spPr>
        <p:txBody>
          <a:bodyPr vert="horz" lIns="91294" tIns="45647" rIns="91294" bIns="45647" rtlCol="0" anchor="b"/>
          <a:lstStyle>
            <a:lvl1pPr algn="r">
              <a:defRPr sz="1200"/>
            </a:lvl1pPr>
          </a:lstStyle>
          <a:p>
            <a:fld id="{7C50E4FA-1B79-455E-A78A-40711BCDD62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5"/>
          </a:xfrm>
          <a:prstGeom prst="rect">
            <a:avLst/>
          </a:prstGeom>
        </p:spPr>
        <p:txBody>
          <a:bodyPr vert="horz" lIns="93175" tIns="46587" rIns="93175" bIns="4658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9" y="0"/>
            <a:ext cx="3037840" cy="466435"/>
          </a:xfrm>
          <a:prstGeom prst="rect">
            <a:avLst/>
          </a:prstGeom>
        </p:spPr>
        <p:txBody>
          <a:bodyPr vert="horz" lIns="93175" tIns="46587" rIns="93175" bIns="46587" rtlCol="0"/>
          <a:lstStyle>
            <a:lvl1pPr algn="r">
              <a:defRPr sz="1200"/>
            </a:lvl1pPr>
          </a:lstStyle>
          <a:p>
            <a:fld id="{EC97C960-FEBB-4EF6-8830-47B7378D0ABF}" type="datetimeFigureOut">
              <a:rPr lang="en-US" smtClean="0"/>
              <a:pPr/>
              <a:t>1/25/2017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5" tIns="46587" rIns="93175" bIns="4658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7"/>
          </a:xfrm>
          <a:prstGeom prst="rect">
            <a:avLst/>
          </a:prstGeom>
        </p:spPr>
        <p:txBody>
          <a:bodyPr vert="horz" lIns="93175" tIns="46587" rIns="93175" bIns="46587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3037840" cy="466434"/>
          </a:xfrm>
          <a:prstGeom prst="rect">
            <a:avLst/>
          </a:prstGeom>
        </p:spPr>
        <p:txBody>
          <a:bodyPr vert="horz" lIns="93175" tIns="46587" rIns="93175" bIns="4658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9" y="8829968"/>
            <a:ext cx="3037840" cy="466434"/>
          </a:xfrm>
          <a:prstGeom prst="rect">
            <a:avLst/>
          </a:prstGeom>
        </p:spPr>
        <p:txBody>
          <a:bodyPr vert="horz" lIns="93175" tIns="46587" rIns="93175" bIns="46587" rtlCol="0" anchor="b"/>
          <a:lstStyle>
            <a:lvl1pPr algn="r">
              <a:defRPr sz="1200"/>
            </a:lvl1pPr>
          </a:lstStyle>
          <a:p>
            <a:fld id="{78B5E8D5-B049-4F13-978B-23E69EE624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661898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5E8D5-B049-4F13-978B-23E69EE624A9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810805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5325"/>
            <a:ext cx="6197600" cy="34877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ACC56-22E5-4CB9-9E4C-255FCB68D347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608093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1F001A-BEAA-457C-B4F2-A291F795F145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6943622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5E8D5-B049-4F13-978B-23E69EE624A9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553844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5034D4-A09A-4DF6-B842-E3FA413349DD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1F001A-BEAA-457C-B4F2-A291F795F14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6943622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70332-2A83-4F21-A4FA-69FA0A7D3E77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40717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5E8D5-B049-4F13-978B-23E69EE624A9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995285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5325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82C075-E61D-42D7-85E3-ABE8CD2745D6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4146219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5034D4-A09A-4DF6-B842-E3FA413349DD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75925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4813" y="695325"/>
            <a:ext cx="6200775" cy="34893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62BA6-E5D4-45CD-B2BE-5BE837A468A3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5717493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4813" y="695325"/>
            <a:ext cx="6200775" cy="34893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62BA6-E5D4-45CD-B2BE-5BE837A468A3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6367046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5E8D5-B049-4F13-978B-23E69EE624A9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03413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43001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971800"/>
            <a:ext cx="5283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1B4A5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11/27/2016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www.portseattle.org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E304D-76B5-4073-B34A-2ADB82E90C8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7500" b="22819"/>
          <a:stretch/>
        </p:blipFill>
        <p:spPr>
          <a:xfrm flipH="1">
            <a:off x="0" y="3962400"/>
            <a:ext cx="11277600" cy="28956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840" y="5181601"/>
            <a:ext cx="2360815" cy="1309255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="" xmlns:p14="http://schemas.microsoft.com/office/powerpoint/2010/main" val="96040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11/27/2016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www.portseattle.org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3023F-0418-4A5B-9A99-D58C41DFA8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484596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pPr algn="l"/>
            <a:r>
              <a:rPr lang="en-US" smtClean="0"/>
              <a:t>11/27/2016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www.portseattle.org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E304D-76B5-4073-B34A-2ADB82E90C8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609600" y="5867400"/>
            <a:ext cx="10972800" cy="5334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1B4A55"/>
              </a:solidFill>
              <a:latin typeface="Signika" panose="02010003020600000004" pitchFamily="2" charset="0"/>
            </a:endParaRP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609600" y="5867400"/>
            <a:ext cx="10972800" cy="5334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22372874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952" t="13547" r="29634" b="8867"/>
          <a:stretch/>
        </p:blipFill>
        <p:spPr>
          <a:xfrm rot="10800000" flipV="1">
            <a:off x="0" y="-1"/>
            <a:ext cx="12192000" cy="6858001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2401" y="5181601"/>
            <a:ext cx="4823884" cy="5857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1B4A55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11/27/2016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www.portseattle.org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E304D-76B5-4073-B34A-2ADB82E90C8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585" y="2286001"/>
            <a:ext cx="2360815" cy="1309255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="" xmlns:p14="http://schemas.microsoft.com/office/powerpoint/2010/main" val="448486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11/27/2016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www.portseattle.org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A96E304D-76B5-4073-B34A-2ADB82E90C8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09600" y="5867400"/>
            <a:ext cx="10972800" cy="5334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1B4A55"/>
              </a:solidFill>
              <a:latin typeface="Signika" panose="02010003020600000004" pitchFamily="2" charset="0"/>
            </a:endParaRP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609600" y="5867400"/>
            <a:ext cx="10972800" cy="5334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2040737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11/27/2016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www.portseattle.org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A96E304D-76B5-4073-B34A-2ADB82E90C8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9600" y="5867400"/>
            <a:ext cx="10972800" cy="5334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1B4A55"/>
              </a:solidFill>
              <a:latin typeface="Signika" panose="02010003020600000004" pitchFamily="2" charset="0"/>
            </a:endParaRP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09600" y="5867400"/>
            <a:ext cx="10972800" cy="5334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2719198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4790" t="46084" r="20212" b="8238"/>
          <a:stretch/>
        </p:blipFill>
        <p:spPr>
          <a:xfrm>
            <a:off x="2" y="1"/>
            <a:ext cx="12191999" cy="6858001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11/27/2016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www.portseattle.org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E304D-76B5-4073-B34A-2ADB82E90C8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579" t="776" r="67555" b="80604"/>
          <a:stretch/>
        </p:blipFill>
        <p:spPr>
          <a:xfrm>
            <a:off x="4893733" y="0"/>
            <a:ext cx="7298267" cy="1828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800" y="4992417"/>
            <a:ext cx="2599268" cy="144403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067790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09600" y="5867400"/>
            <a:ext cx="10972800" cy="5334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1B4A55"/>
              </a:solidFill>
              <a:latin typeface="Signika" panose="02010003020600000004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11/27/2016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www.portseattle.org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E304D-76B5-4073-B34A-2ADB82E90C8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609600" y="5867400"/>
            <a:ext cx="10972800" cy="5334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27496749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11/27/2016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www.portseattle.org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E304D-76B5-4073-B34A-2ADB82E90C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275587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9600" y="5943600"/>
            <a:ext cx="10972800" cy="381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609600" y="5867400"/>
            <a:ext cx="10972800" cy="381000"/>
          </a:xfrm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11/27/2016</a:t>
            </a:r>
            <a:endParaRPr lang="en-US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www.portseattle.org</a:t>
            </a:r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3652EB-8C4F-46A2-80C3-DB8529211F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9154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11/27/2016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www.portseattle.org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6E304D-76B5-4073-B34A-2ADB82E90C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49117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1" r:id="rId10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1B4A55"/>
          </a:solidFill>
          <a:latin typeface="Signika" pitchFamily="2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1B4A55"/>
          </a:solidFill>
          <a:latin typeface="Signika" pitchFamily="2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1B4A55"/>
          </a:solidFill>
          <a:latin typeface="Signik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1B4A55"/>
          </a:solidFill>
          <a:latin typeface="Signik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1B4A55"/>
          </a:solidFill>
          <a:latin typeface="Signik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1B4A55"/>
          </a:solidFill>
          <a:latin typeface="Signik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ing.com/images/search?q=industry+incubator&amp;view=detailv2&amp;&amp;id=2A459AC0139E61D58F9F9FC83306C3AF8B64ED34&amp;selectedIndex=14&amp;ccid=jgp+bbwp&amp;simid=608037086511500343&amp;thid=OIP.M8e0a7e6dbc2975a7bfac36f48a37f457o0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microsoft.com/office/2007/relationships/hdphoto" Target="../media/hdphoto7.wdp"/><Relationship Id="rId3" Type="http://schemas.microsoft.com/office/2007/relationships/hdphoto" Target="../media/hdphoto2.wdp"/><Relationship Id="rId7" Type="http://schemas.microsoft.com/office/2007/relationships/hdphoto" Target="../media/hdphoto4.wdp"/><Relationship Id="rId12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1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0" Type="http://schemas.openxmlformats.org/officeDocument/2006/relationships/image" Target="../media/image43.png"/><Relationship Id="rId4" Type="http://schemas.openxmlformats.org/officeDocument/2006/relationships/image" Target="../media/image40.png"/><Relationship Id="rId9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Port of Seattle:</a:t>
            </a:r>
            <a:br>
              <a:rPr lang="en-US" dirty="0" smtClean="0"/>
            </a:br>
            <a:r>
              <a:rPr lang="en-US" dirty="0" smtClean="0"/>
              <a:t>Economic Development in Action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January 24, 2017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099896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server.htland.com\HL-Staff\HLLC CONSULTING PROJECTS\1086 Port of Seattle Real Estate Strategy - 2015\1086.09-Reports-Presentations\FINAL PRESENTATION [DATE]\Final Presentation Graphics\1086_SeaTacProperties_092716.jpg"/>
          <p:cNvPicPr>
            <a:picLocks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506"/>
          <a:stretch/>
        </p:blipFill>
        <p:spPr bwMode="auto">
          <a:xfrm>
            <a:off x="178816" y="774618"/>
            <a:ext cx="7217664" cy="60071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7985630" y="3596445"/>
            <a:ext cx="345440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300"/>
              </a:spcBef>
            </a:pPr>
            <a:r>
              <a:rPr lang="en-US" b="1" dirty="0" smtClean="0">
                <a:latin typeface="+mj-lt"/>
              </a:rPr>
              <a:t>Site Specific Strategies</a:t>
            </a:r>
            <a:endParaRPr lang="en-US" b="1" u="sng" dirty="0">
              <a:latin typeface="+mj-lt"/>
            </a:endParaRPr>
          </a:p>
          <a:p>
            <a:pPr marL="342900" lvl="0" indent="-342900">
              <a:spcBef>
                <a:spcPts val="300"/>
              </a:spcBef>
              <a:buAutoNum type="arabicPeriod"/>
            </a:pPr>
            <a:r>
              <a:rPr lang="en-US" dirty="0" smtClean="0">
                <a:latin typeface="+mj-lt"/>
              </a:rPr>
              <a:t>Support air cargo displacement</a:t>
            </a:r>
          </a:p>
          <a:p>
            <a:pPr marL="342900" lvl="0" indent="-342900">
              <a:spcBef>
                <a:spcPts val="300"/>
              </a:spcBef>
              <a:buAutoNum type="arabicPeriod"/>
            </a:pPr>
            <a:r>
              <a:rPr lang="en-US" dirty="0" smtClean="0">
                <a:latin typeface="+mj-lt"/>
              </a:rPr>
              <a:t>Relocate employee parking to make room for air cargo</a:t>
            </a:r>
          </a:p>
          <a:p>
            <a:pPr marL="342900" lvl="0" indent="-342900">
              <a:spcBef>
                <a:spcPts val="300"/>
              </a:spcBef>
              <a:buAutoNum type="arabicPeriod"/>
            </a:pPr>
            <a:r>
              <a:rPr lang="en-US" dirty="0" smtClean="0">
                <a:latin typeface="+mj-lt"/>
              </a:rPr>
              <a:t>Facilitate additional development</a:t>
            </a:r>
          </a:p>
          <a:p>
            <a:pPr marL="342900" lvl="0" indent="-342900">
              <a:spcBef>
                <a:spcPts val="300"/>
              </a:spcBef>
              <a:buAutoNum type="arabicPeriod"/>
            </a:pPr>
            <a:r>
              <a:rPr lang="en-US" dirty="0" smtClean="0">
                <a:latin typeface="+mj-lt"/>
              </a:rPr>
              <a:t>Explore development of food processing incubator</a:t>
            </a:r>
          </a:p>
        </p:txBody>
      </p:sp>
      <p:sp>
        <p:nvSpPr>
          <p:cNvPr id="9" name="Title 6"/>
          <p:cNvSpPr>
            <a:spLocks noGrp="1"/>
          </p:cNvSpPr>
          <p:nvPr>
            <p:ph type="title"/>
          </p:nvPr>
        </p:nvSpPr>
        <p:spPr>
          <a:xfrm>
            <a:off x="597951" y="69890"/>
            <a:ext cx="10972800" cy="685800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tx1"/>
                </a:solidFill>
                <a:latin typeface="+mn-lt"/>
              </a:rPr>
              <a:t>North SeaTac Real Estate Strategy</a:t>
            </a:r>
            <a:endParaRPr lang="en-US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823200" y="838200"/>
            <a:ext cx="3860800" cy="2687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200"/>
              </a:spcBef>
            </a:pPr>
            <a:r>
              <a:rPr lang="en-US" b="1" dirty="0" smtClean="0">
                <a:latin typeface="+mj-lt"/>
              </a:rPr>
              <a:t>Development Alternatives</a:t>
            </a:r>
            <a:endParaRPr lang="en-US" dirty="0">
              <a:latin typeface="+mj-lt"/>
            </a:endParaRPr>
          </a:p>
          <a:p>
            <a:pPr marL="285750" lvl="0" indent="-285750">
              <a:spcBef>
                <a:spcPts val="200"/>
              </a:spcBef>
              <a:buFont typeface="Arial"/>
              <a:buChar char="•"/>
            </a:pPr>
            <a:r>
              <a:rPr lang="en-US" dirty="0" smtClean="0">
                <a:latin typeface="+mj-lt"/>
              </a:rPr>
              <a:t>289,200 </a:t>
            </a:r>
            <a:r>
              <a:rPr lang="en-US" dirty="0">
                <a:latin typeface="+mj-lt"/>
              </a:rPr>
              <a:t>SF </a:t>
            </a:r>
            <a:r>
              <a:rPr lang="en-US" dirty="0" smtClean="0">
                <a:latin typeface="+mj-lt"/>
              </a:rPr>
              <a:t>in new </a:t>
            </a:r>
            <a:r>
              <a:rPr lang="en-US" dirty="0">
                <a:latin typeface="+mj-lt"/>
              </a:rPr>
              <a:t>air cargo </a:t>
            </a:r>
            <a:r>
              <a:rPr lang="en-US" dirty="0" smtClean="0">
                <a:latin typeface="+mj-lt"/>
              </a:rPr>
              <a:t>facilities with some expansion potential (to 375,000 SF).</a:t>
            </a:r>
            <a:endParaRPr lang="en-US" dirty="0">
              <a:latin typeface="+mj-lt"/>
            </a:endParaRPr>
          </a:p>
          <a:p>
            <a:pPr marL="285750" lvl="0" indent="-285750">
              <a:spcBef>
                <a:spcPts val="200"/>
              </a:spcBef>
              <a:buFont typeface="Arial"/>
              <a:buChar char="•"/>
            </a:pPr>
            <a:r>
              <a:rPr lang="en-US" dirty="0" smtClean="0">
                <a:latin typeface="+mj-lt"/>
              </a:rPr>
              <a:t>Re-locate </a:t>
            </a:r>
            <a:r>
              <a:rPr lang="en-US" dirty="0">
                <a:latin typeface="+mj-lt"/>
              </a:rPr>
              <a:t>employee parking </a:t>
            </a:r>
            <a:r>
              <a:rPr lang="en-US" dirty="0" smtClean="0">
                <a:latin typeface="+mj-lt"/>
              </a:rPr>
              <a:t>lots</a:t>
            </a:r>
          </a:p>
          <a:p>
            <a:pPr marL="285750" lvl="0" indent="-285750">
              <a:spcBef>
                <a:spcPts val="200"/>
              </a:spcBef>
              <a:buFont typeface="Arial"/>
              <a:buChar char="•"/>
            </a:pPr>
            <a:r>
              <a:rPr lang="en-US" dirty="0" smtClean="0">
                <a:latin typeface="+mj-lt"/>
              </a:rPr>
              <a:t>Up to 390,000 SF </a:t>
            </a:r>
            <a:r>
              <a:rPr lang="en-US" dirty="0">
                <a:latin typeface="+mj-lt"/>
              </a:rPr>
              <a:t>on </a:t>
            </a:r>
            <a:r>
              <a:rPr lang="en-US" dirty="0" smtClean="0">
                <a:latin typeface="+mj-lt"/>
              </a:rPr>
              <a:t>55-Acre and 13-acre sites depending on final parking configuration.</a:t>
            </a:r>
          </a:p>
          <a:p>
            <a:pPr marL="285750" lvl="0" indent="-285750">
              <a:spcBef>
                <a:spcPts val="200"/>
              </a:spcBef>
              <a:buFont typeface="Wingdings" panose="05000000000000000000" pitchFamily="2" charset="2"/>
              <a:buChar char="§"/>
            </a:pPr>
            <a:endParaRPr lang="en-US" dirty="0" smtClean="0">
              <a:solidFill>
                <a:srgbClr val="005A84"/>
              </a:solidFill>
              <a:latin typeface="+mj-lt"/>
            </a:endParaRPr>
          </a:p>
        </p:txBody>
      </p:sp>
      <p:sp>
        <p:nvSpPr>
          <p:cNvPr id="2" name="Oval 1"/>
          <p:cNvSpPr/>
          <p:nvPr/>
        </p:nvSpPr>
        <p:spPr>
          <a:xfrm>
            <a:off x="850334" y="2481111"/>
            <a:ext cx="1898690" cy="88527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93183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843609"/>
          </a:xfrm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en-US" b="1" cap="small" dirty="0" smtClean="0">
                <a:solidFill>
                  <a:schemeClr val="tx1"/>
                </a:solidFill>
                <a:latin typeface="+mn-lt"/>
              </a:rPr>
              <a:t>Small Business Development</a:t>
            </a:r>
            <a:endParaRPr lang="en-US" b="1" cap="small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897" y="1461877"/>
            <a:ext cx="5389330" cy="4525963"/>
          </a:xfrm>
        </p:spPr>
        <p:txBody>
          <a:bodyPr>
            <a:normAutofit/>
          </a:bodyPr>
          <a:lstStyle/>
          <a:p>
            <a:pPr marL="57150" indent="0">
              <a:buNone/>
            </a:pPr>
            <a:r>
              <a:rPr lang="en-US" b="1" dirty="0" smtClean="0">
                <a:solidFill>
                  <a:schemeClr val="tx1"/>
                </a:solidFill>
                <a:latin typeface="+mn-lt"/>
              </a:rPr>
              <a:t>Port Century Agenda</a:t>
            </a:r>
            <a:r>
              <a:rPr lang="en-US" sz="2400" b="1" dirty="0" smtClean="0">
                <a:solidFill>
                  <a:schemeClr val="tx1"/>
                </a:solidFill>
                <a:latin typeface="+mn-lt"/>
              </a:rPr>
              <a:t>:</a:t>
            </a:r>
            <a:endParaRPr lang="en-US" sz="800" b="1" dirty="0" smtClean="0">
              <a:solidFill>
                <a:schemeClr val="tx1"/>
              </a:solidFill>
              <a:latin typeface="+mn-lt"/>
            </a:endParaRPr>
          </a:p>
          <a:p>
            <a:pPr marL="57150" indent="0">
              <a:buNone/>
            </a:pPr>
            <a:endParaRPr lang="en-US" sz="800" b="1" dirty="0">
              <a:solidFill>
                <a:schemeClr val="tx1"/>
              </a:solidFill>
              <a:latin typeface="+mn-lt"/>
            </a:endParaRPr>
          </a:p>
          <a:p>
            <a:pPr marL="57150" indent="0">
              <a:buNone/>
            </a:pPr>
            <a:r>
              <a:rPr lang="en-US" sz="2400" b="1" dirty="0" smtClean="0">
                <a:solidFill>
                  <a:schemeClr val="tx1"/>
                </a:solidFill>
                <a:latin typeface="+mn-lt"/>
              </a:rPr>
              <a:t>Increase the proportion of funds spent by the port with qualified small business firms on construction, consulting, goods and services to 40 percent of the eligible dollars spent</a:t>
            </a:r>
          </a:p>
          <a:p>
            <a:pPr marL="57150" indent="0">
              <a:buNone/>
            </a:pPr>
            <a:endParaRPr lang="en-US" sz="1400" b="1" dirty="0" smtClean="0">
              <a:solidFill>
                <a:schemeClr val="tx1"/>
              </a:solidFill>
              <a:latin typeface="+mn-lt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b="1" dirty="0" smtClean="0">
                <a:solidFill>
                  <a:schemeClr val="tx1"/>
                </a:solidFill>
                <a:latin typeface="+mn-lt"/>
              </a:rPr>
              <a:t>The Port spent about 30% of its capital budget with small businesses in 2016</a:t>
            </a:r>
          </a:p>
          <a:p>
            <a:endParaRPr lang="en-US" dirty="0"/>
          </a:p>
        </p:txBody>
      </p:sp>
      <p:pic>
        <p:nvPicPr>
          <p:cNvPr id="1030" name="Picture 6" descr="Image result for port of seattle minority contracto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942" y="1613304"/>
            <a:ext cx="5062256" cy="38904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15002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751" y="291648"/>
            <a:ext cx="10515600" cy="1325563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  <a:latin typeface="+mn-lt"/>
              </a:rPr>
              <a:t>New Initiative: Incubator/Accelerator</a:t>
            </a:r>
            <a:endParaRPr lang="en-US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857253" y="1591122"/>
            <a:ext cx="5137148" cy="4785187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+mn-lt"/>
              </a:rPr>
              <a:t>Commission interested in supporting and advancing small business in key Port industries</a:t>
            </a:r>
          </a:p>
          <a:p>
            <a:r>
              <a:rPr lang="en-US" dirty="0" smtClean="0">
                <a:solidFill>
                  <a:schemeClr val="tx1"/>
                </a:solidFill>
                <a:latin typeface="+mn-lt"/>
              </a:rPr>
              <a:t>Completed Assessment of incubators in King County: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n-lt"/>
              </a:rPr>
              <a:t>There are approximately 60 accelerator, incubators and coworking spaces in King County;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n-lt"/>
              </a:rPr>
              <a:t>Successful 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incubators provide more than space. 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+mn-lt"/>
              </a:rPr>
              <a:t>Incubator success depends on both design/development at the outset and successful operations management on an ongoing </a:t>
            </a:r>
            <a:r>
              <a:rPr lang="en-US" dirty="0" smtClean="0">
                <a:solidFill>
                  <a:schemeClr val="tx1"/>
                </a:solidFill>
                <a:latin typeface="+mn-lt"/>
              </a:rPr>
              <a:t>basis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n-lt"/>
              </a:rPr>
              <a:t>The Port can play a positive role</a:t>
            </a:r>
            <a:endParaRPr lang="en-US" dirty="0">
              <a:solidFill>
                <a:schemeClr val="tx1"/>
              </a:solidFill>
              <a:latin typeface="+mn-lt"/>
            </a:endParaRPr>
          </a:p>
          <a:p>
            <a:endParaRPr lang="en-US" dirty="0" smtClean="0">
              <a:latin typeface="+mn-lt"/>
            </a:endParaRPr>
          </a:p>
        </p:txBody>
      </p:sp>
      <p:pic>
        <p:nvPicPr>
          <p:cNvPr id="6146" name="Picture 2" descr="http://tse1.mm.bing.net/th?&amp;id=OIP.M8e0a7e6dbc2975a7bfac36f48a37f457o0&amp;w=300&amp;h=206&amp;c=0&amp;pid=1.9&amp;rs=0&amp;p=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1" y="2057400"/>
            <a:ext cx="5119751" cy="35155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026378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1"/>
            <a:ext cx="10515600" cy="861631"/>
          </a:xfrm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chemeClr val="tx1"/>
                </a:solidFill>
                <a:latin typeface="+mn-lt"/>
              </a:rPr>
              <a:t>Recommendations</a:t>
            </a:r>
            <a:endParaRPr lang="en-US" sz="48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812800" y="1219200"/>
            <a:ext cx="10769600" cy="541020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3800" b="1" cap="small" dirty="0">
                <a:solidFill>
                  <a:schemeClr val="tx1"/>
                </a:solidFill>
                <a:latin typeface="+mn-lt"/>
              </a:rPr>
              <a:t>Provide </a:t>
            </a:r>
            <a:r>
              <a:rPr lang="en-US" sz="3800" b="1" cap="small" dirty="0" smtClean="0">
                <a:solidFill>
                  <a:schemeClr val="tx1"/>
                </a:solidFill>
                <a:latin typeface="+mn-lt"/>
              </a:rPr>
              <a:t>Space, </a:t>
            </a:r>
            <a:r>
              <a:rPr lang="en-US" sz="3800" b="1" cap="small" dirty="0">
                <a:solidFill>
                  <a:schemeClr val="tx1"/>
                </a:solidFill>
                <a:latin typeface="+mn-lt"/>
              </a:rPr>
              <a:t>Land </a:t>
            </a:r>
            <a:r>
              <a:rPr lang="en-US" sz="3800" b="1" cap="small" dirty="0" smtClean="0">
                <a:solidFill>
                  <a:schemeClr val="tx1"/>
                </a:solidFill>
                <a:latin typeface="+mn-lt"/>
              </a:rPr>
              <a:t>and Operating Support for Incubators…</a:t>
            </a:r>
          </a:p>
          <a:p>
            <a:pPr marL="0" indent="0">
              <a:buNone/>
            </a:pPr>
            <a:endParaRPr lang="en-US" sz="1100" b="1" cap="small" dirty="0" smtClean="0">
              <a:solidFill>
                <a:schemeClr val="tx1"/>
              </a:solidFill>
              <a:latin typeface="+mn-lt"/>
            </a:endParaRPr>
          </a:p>
          <a:p>
            <a:pPr marL="0" indent="0">
              <a:buNone/>
            </a:pPr>
            <a:endParaRPr lang="en-US" sz="1500" b="1" cap="small" dirty="0" smtClean="0">
              <a:solidFill>
                <a:schemeClr val="tx1"/>
              </a:solidFill>
              <a:latin typeface="+mn-lt"/>
            </a:endParaRPr>
          </a:p>
          <a:p>
            <a:pPr marL="0" indent="0">
              <a:buNone/>
            </a:pPr>
            <a:r>
              <a:rPr lang="en-US" sz="3600" b="1" dirty="0" smtClean="0">
                <a:solidFill>
                  <a:schemeClr val="tx1"/>
                </a:solidFill>
                <a:latin typeface="+mn-lt"/>
              </a:rPr>
              <a:t>Maritime Incubator</a:t>
            </a:r>
          </a:p>
          <a:p>
            <a:pPr marL="457200" lvl="1" indent="0">
              <a:buNone/>
            </a:pPr>
            <a:r>
              <a:rPr lang="en-US" sz="3600" dirty="0">
                <a:solidFill>
                  <a:schemeClr val="tx1"/>
                </a:solidFill>
                <a:latin typeface="+mn-lt"/>
              </a:rPr>
              <a:t>Utilize Port-owned land at Fisherman’s Terminal or uplands at Terminal 91 to support an incubator focused on the marine industry. </a:t>
            </a:r>
            <a:endParaRPr lang="en-US" sz="3600" dirty="0" smtClean="0">
              <a:solidFill>
                <a:schemeClr val="tx1"/>
              </a:solidFill>
              <a:latin typeface="+mn-lt"/>
            </a:endParaRPr>
          </a:p>
          <a:p>
            <a:pPr marL="0" indent="0">
              <a:buNone/>
            </a:pPr>
            <a:endParaRPr lang="en-US" sz="1500" b="1" dirty="0" smtClean="0">
              <a:solidFill>
                <a:schemeClr val="tx1"/>
              </a:solidFill>
              <a:latin typeface="+mn-lt"/>
            </a:endParaRPr>
          </a:p>
          <a:p>
            <a:pPr marL="0" indent="0">
              <a:buNone/>
            </a:pPr>
            <a:r>
              <a:rPr lang="en-US" sz="3600" b="1" dirty="0" smtClean="0">
                <a:solidFill>
                  <a:schemeClr val="tx1"/>
                </a:solidFill>
                <a:latin typeface="+mn-lt"/>
              </a:rPr>
              <a:t>Construction Incubator</a:t>
            </a:r>
          </a:p>
          <a:p>
            <a:pPr marL="457200" lvl="1" indent="0">
              <a:buNone/>
            </a:pPr>
            <a:r>
              <a:rPr lang="en-US" sz="3600" dirty="0">
                <a:solidFill>
                  <a:schemeClr val="tx1"/>
                </a:solidFill>
                <a:latin typeface="+mn-lt"/>
              </a:rPr>
              <a:t>Utilize some of the Port’s available building space to develop a one-stop support center for small businesses in construction, architecture, engineering or similar fields. </a:t>
            </a:r>
            <a:endParaRPr lang="en-US" sz="3600" dirty="0" smtClean="0">
              <a:solidFill>
                <a:schemeClr val="tx1"/>
              </a:solidFill>
              <a:latin typeface="+mn-lt"/>
            </a:endParaRPr>
          </a:p>
          <a:p>
            <a:pPr marL="0" indent="0">
              <a:buNone/>
            </a:pPr>
            <a:endParaRPr lang="en-US" sz="1500" b="1" dirty="0" smtClean="0">
              <a:solidFill>
                <a:schemeClr val="tx1"/>
              </a:solidFill>
              <a:latin typeface="+mn-lt"/>
            </a:endParaRPr>
          </a:p>
          <a:p>
            <a:pPr marL="0" indent="0">
              <a:buNone/>
            </a:pPr>
            <a:r>
              <a:rPr lang="en-US" sz="3300" b="1" dirty="0" smtClean="0">
                <a:solidFill>
                  <a:schemeClr val="tx1"/>
                </a:solidFill>
                <a:latin typeface="+mn-lt"/>
              </a:rPr>
              <a:t>Commercial Food Processing Incubator</a:t>
            </a:r>
          </a:p>
          <a:p>
            <a:pPr marL="457200" lvl="1" indent="0">
              <a:buNone/>
            </a:pPr>
            <a:r>
              <a:rPr lang="en-US" sz="3600" dirty="0">
                <a:solidFill>
                  <a:schemeClr val="tx1"/>
                </a:solidFill>
                <a:latin typeface="+mn-lt"/>
              </a:rPr>
              <a:t>Provide a shared-use, licensed, commercial kitchen that allows entrepreneurs to develop products and enterprises without the high overhead cost of purchasing facilities, equipment, and necessary licensing. </a:t>
            </a:r>
          </a:p>
          <a:p>
            <a:pPr marL="0" indent="0">
              <a:buNone/>
            </a:pPr>
            <a:endParaRPr lang="en-US" sz="1700" b="1" dirty="0" smtClean="0"/>
          </a:p>
        </p:txBody>
      </p:sp>
    </p:spTree>
    <p:extLst>
      <p:ext uri="{BB962C8B-B14F-4D97-AF65-F5344CB8AC3E}">
        <p14:creationId xmlns="" xmlns:p14="http://schemas.microsoft.com/office/powerpoint/2010/main" val="3001455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9"/>
          <p:cNvSpPr/>
          <p:nvPr/>
        </p:nvSpPr>
        <p:spPr>
          <a:xfrm>
            <a:off x="1322094" y="1008450"/>
            <a:ext cx="3663425" cy="441845"/>
          </a:xfrm>
          <a:custGeom>
            <a:avLst/>
            <a:gdLst>
              <a:gd name="connsiteX0" fmla="*/ 0 w 3041160"/>
              <a:gd name="connsiteY0" fmla="*/ 0 h 404672"/>
              <a:gd name="connsiteX1" fmla="*/ 3041160 w 3041160"/>
              <a:gd name="connsiteY1" fmla="*/ 0 h 404672"/>
              <a:gd name="connsiteX2" fmla="*/ 3041160 w 3041160"/>
              <a:gd name="connsiteY2" fmla="*/ 404672 h 404672"/>
              <a:gd name="connsiteX3" fmla="*/ 0 w 3041160"/>
              <a:gd name="connsiteY3" fmla="*/ 404672 h 404672"/>
              <a:gd name="connsiteX4" fmla="*/ 0 w 3041160"/>
              <a:gd name="connsiteY4" fmla="*/ 0 h 404672"/>
              <a:gd name="connsiteX0" fmla="*/ 0 w 3041160"/>
              <a:gd name="connsiteY0" fmla="*/ 0 h 423144"/>
              <a:gd name="connsiteX1" fmla="*/ 3041160 w 3041160"/>
              <a:gd name="connsiteY1" fmla="*/ 0 h 423144"/>
              <a:gd name="connsiteX2" fmla="*/ 2533160 w 3041160"/>
              <a:gd name="connsiteY2" fmla="*/ 423144 h 423144"/>
              <a:gd name="connsiteX3" fmla="*/ 0 w 3041160"/>
              <a:gd name="connsiteY3" fmla="*/ 404672 h 423144"/>
              <a:gd name="connsiteX4" fmla="*/ 0 w 3041160"/>
              <a:gd name="connsiteY4" fmla="*/ 0 h 423144"/>
              <a:gd name="connsiteX0" fmla="*/ 0 w 3041160"/>
              <a:gd name="connsiteY0" fmla="*/ 0 h 423241"/>
              <a:gd name="connsiteX1" fmla="*/ 3041160 w 3041160"/>
              <a:gd name="connsiteY1" fmla="*/ 0 h 423241"/>
              <a:gd name="connsiteX2" fmla="*/ 2533160 w 3041160"/>
              <a:gd name="connsiteY2" fmla="*/ 423144 h 423241"/>
              <a:gd name="connsiteX3" fmla="*/ 0 w 3041160"/>
              <a:gd name="connsiteY3" fmla="*/ 404672 h 423241"/>
              <a:gd name="connsiteX4" fmla="*/ 0 w 3041160"/>
              <a:gd name="connsiteY4" fmla="*/ 0 h 423241"/>
              <a:gd name="connsiteX0" fmla="*/ 0 w 3041160"/>
              <a:gd name="connsiteY0" fmla="*/ 0 h 432474"/>
              <a:gd name="connsiteX1" fmla="*/ 3041160 w 3041160"/>
              <a:gd name="connsiteY1" fmla="*/ 0 h 432474"/>
              <a:gd name="connsiteX2" fmla="*/ 1978978 w 3041160"/>
              <a:gd name="connsiteY2" fmla="*/ 432380 h 432474"/>
              <a:gd name="connsiteX3" fmla="*/ 0 w 3041160"/>
              <a:gd name="connsiteY3" fmla="*/ 404672 h 432474"/>
              <a:gd name="connsiteX4" fmla="*/ 0 w 3041160"/>
              <a:gd name="connsiteY4" fmla="*/ 0 h 432474"/>
              <a:gd name="connsiteX0" fmla="*/ 0 w 3041160"/>
              <a:gd name="connsiteY0" fmla="*/ 0 h 432380"/>
              <a:gd name="connsiteX1" fmla="*/ 3041160 w 3041160"/>
              <a:gd name="connsiteY1" fmla="*/ 0 h 432380"/>
              <a:gd name="connsiteX2" fmla="*/ 1978978 w 3041160"/>
              <a:gd name="connsiteY2" fmla="*/ 432380 h 432380"/>
              <a:gd name="connsiteX3" fmla="*/ 0 w 3041160"/>
              <a:gd name="connsiteY3" fmla="*/ 404672 h 432380"/>
              <a:gd name="connsiteX4" fmla="*/ 0 w 3041160"/>
              <a:gd name="connsiteY4" fmla="*/ 0 h 432380"/>
              <a:gd name="connsiteX0" fmla="*/ 0 w 3041160"/>
              <a:gd name="connsiteY0" fmla="*/ 0 h 432380"/>
              <a:gd name="connsiteX1" fmla="*/ 3041160 w 3041160"/>
              <a:gd name="connsiteY1" fmla="*/ 0 h 432380"/>
              <a:gd name="connsiteX2" fmla="*/ 1978978 w 3041160"/>
              <a:gd name="connsiteY2" fmla="*/ 432380 h 432380"/>
              <a:gd name="connsiteX3" fmla="*/ 0 w 3041160"/>
              <a:gd name="connsiteY3" fmla="*/ 404672 h 432380"/>
              <a:gd name="connsiteX4" fmla="*/ 0 w 3041160"/>
              <a:gd name="connsiteY4" fmla="*/ 0 h 432380"/>
              <a:gd name="connsiteX0" fmla="*/ 1144770 w 4185930"/>
              <a:gd name="connsiteY0" fmla="*/ 0 h 432380"/>
              <a:gd name="connsiteX1" fmla="*/ 4185930 w 4185930"/>
              <a:gd name="connsiteY1" fmla="*/ 0 h 432380"/>
              <a:gd name="connsiteX2" fmla="*/ 3123748 w 4185930"/>
              <a:gd name="connsiteY2" fmla="*/ 432380 h 432380"/>
              <a:gd name="connsiteX3" fmla="*/ 0 w 4185930"/>
              <a:gd name="connsiteY3" fmla="*/ 404672 h 432380"/>
              <a:gd name="connsiteX4" fmla="*/ 1144770 w 4185930"/>
              <a:gd name="connsiteY4" fmla="*/ 0 h 432380"/>
              <a:gd name="connsiteX0" fmla="*/ 23127 w 4185930"/>
              <a:gd name="connsiteY0" fmla="*/ 0 h 441616"/>
              <a:gd name="connsiteX1" fmla="*/ 4185930 w 4185930"/>
              <a:gd name="connsiteY1" fmla="*/ 9236 h 441616"/>
              <a:gd name="connsiteX2" fmla="*/ 3123748 w 4185930"/>
              <a:gd name="connsiteY2" fmla="*/ 441616 h 441616"/>
              <a:gd name="connsiteX3" fmla="*/ 0 w 4185930"/>
              <a:gd name="connsiteY3" fmla="*/ 413908 h 441616"/>
              <a:gd name="connsiteX4" fmla="*/ 23127 w 4185930"/>
              <a:gd name="connsiteY4" fmla="*/ 0 h 441616"/>
              <a:gd name="connsiteX0" fmla="*/ 0 w 4162803"/>
              <a:gd name="connsiteY0" fmla="*/ 0 h 441616"/>
              <a:gd name="connsiteX1" fmla="*/ 4162803 w 4162803"/>
              <a:gd name="connsiteY1" fmla="*/ 9236 h 441616"/>
              <a:gd name="connsiteX2" fmla="*/ 3100621 w 4162803"/>
              <a:gd name="connsiteY2" fmla="*/ 441616 h 441616"/>
              <a:gd name="connsiteX3" fmla="*/ 3703 w 4162803"/>
              <a:gd name="connsiteY3" fmla="*/ 413908 h 441616"/>
              <a:gd name="connsiteX4" fmla="*/ 0 w 4162803"/>
              <a:gd name="connsiteY4" fmla="*/ 0 h 441616"/>
              <a:gd name="connsiteX0" fmla="*/ 0 w 4156840"/>
              <a:gd name="connsiteY0" fmla="*/ 0 h 441616"/>
              <a:gd name="connsiteX1" fmla="*/ 4156840 w 4156840"/>
              <a:gd name="connsiteY1" fmla="*/ 4474 h 441616"/>
              <a:gd name="connsiteX2" fmla="*/ 3100621 w 4156840"/>
              <a:gd name="connsiteY2" fmla="*/ 441616 h 441616"/>
              <a:gd name="connsiteX3" fmla="*/ 3703 w 4156840"/>
              <a:gd name="connsiteY3" fmla="*/ 413908 h 441616"/>
              <a:gd name="connsiteX4" fmla="*/ 0 w 4156840"/>
              <a:gd name="connsiteY4" fmla="*/ 0 h 441616"/>
              <a:gd name="connsiteX0" fmla="*/ 0 w 4156840"/>
              <a:gd name="connsiteY0" fmla="*/ 0 h 441845"/>
              <a:gd name="connsiteX1" fmla="*/ 4156840 w 4156840"/>
              <a:gd name="connsiteY1" fmla="*/ 4474 h 441845"/>
              <a:gd name="connsiteX2" fmla="*/ 3100621 w 4156840"/>
              <a:gd name="connsiteY2" fmla="*/ 441616 h 441845"/>
              <a:gd name="connsiteX3" fmla="*/ 3703 w 4156840"/>
              <a:gd name="connsiteY3" fmla="*/ 413908 h 441845"/>
              <a:gd name="connsiteX4" fmla="*/ 0 w 4156840"/>
              <a:gd name="connsiteY4" fmla="*/ 0 h 441845"/>
              <a:gd name="connsiteX0" fmla="*/ 0 w 4147896"/>
              <a:gd name="connsiteY0" fmla="*/ 0 h 441845"/>
              <a:gd name="connsiteX1" fmla="*/ 4147896 w 4147896"/>
              <a:gd name="connsiteY1" fmla="*/ 4474 h 441845"/>
              <a:gd name="connsiteX2" fmla="*/ 3100621 w 4147896"/>
              <a:gd name="connsiteY2" fmla="*/ 441616 h 441845"/>
              <a:gd name="connsiteX3" fmla="*/ 3703 w 4147896"/>
              <a:gd name="connsiteY3" fmla="*/ 413908 h 441845"/>
              <a:gd name="connsiteX4" fmla="*/ 0 w 4147896"/>
              <a:gd name="connsiteY4" fmla="*/ 0 h 441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47896" h="441845">
                <a:moveTo>
                  <a:pt x="0" y="0"/>
                </a:moveTo>
                <a:lnTo>
                  <a:pt x="4147896" y="4474"/>
                </a:lnTo>
                <a:cubicBezTo>
                  <a:pt x="4122470" y="6976"/>
                  <a:pt x="4262217" y="453401"/>
                  <a:pt x="3100621" y="441616"/>
                </a:cubicBezTo>
                <a:lnTo>
                  <a:pt x="3703" y="413908"/>
                </a:lnTo>
                <a:cubicBezTo>
                  <a:pt x="2469" y="275939"/>
                  <a:pt x="1234" y="137969"/>
                  <a:pt x="0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6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483" r="1882" b="16556"/>
          <a:stretch/>
        </p:blipFill>
        <p:spPr>
          <a:xfrm>
            <a:off x="6521894" y="3081666"/>
            <a:ext cx="3880133" cy="2709738"/>
          </a:xfrm>
        </p:spPr>
      </p:pic>
      <p:sp>
        <p:nvSpPr>
          <p:cNvPr id="18" name="Rectangle 9"/>
          <p:cNvSpPr/>
          <p:nvPr/>
        </p:nvSpPr>
        <p:spPr>
          <a:xfrm>
            <a:off x="6534755" y="3101112"/>
            <a:ext cx="3831804" cy="441845"/>
          </a:xfrm>
          <a:custGeom>
            <a:avLst/>
            <a:gdLst>
              <a:gd name="connsiteX0" fmla="*/ 0 w 3041160"/>
              <a:gd name="connsiteY0" fmla="*/ 0 h 404672"/>
              <a:gd name="connsiteX1" fmla="*/ 3041160 w 3041160"/>
              <a:gd name="connsiteY1" fmla="*/ 0 h 404672"/>
              <a:gd name="connsiteX2" fmla="*/ 3041160 w 3041160"/>
              <a:gd name="connsiteY2" fmla="*/ 404672 h 404672"/>
              <a:gd name="connsiteX3" fmla="*/ 0 w 3041160"/>
              <a:gd name="connsiteY3" fmla="*/ 404672 h 404672"/>
              <a:gd name="connsiteX4" fmla="*/ 0 w 3041160"/>
              <a:gd name="connsiteY4" fmla="*/ 0 h 404672"/>
              <a:gd name="connsiteX0" fmla="*/ 0 w 3041160"/>
              <a:gd name="connsiteY0" fmla="*/ 0 h 423144"/>
              <a:gd name="connsiteX1" fmla="*/ 3041160 w 3041160"/>
              <a:gd name="connsiteY1" fmla="*/ 0 h 423144"/>
              <a:gd name="connsiteX2" fmla="*/ 2533160 w 3041160"/>
              <a:gd name="connsiteY2" fmla="*/ 423144 h 423144"/>
              <a:gd name="connsiteX3" fmla="*/ 0 w 3041160"/>
              <a:gd name="connsiteY3" fmla="*/ 404672 h 423144"/>
              <a:gd name="connsiteX4" fmla="*/ 0 w 3041160"/>
              <a:gd name="connsiteY4" fmla="*/ 0 h 423144"/>
              <a:gd name="connsiteX0" fmla="*/ 0 w 3041160"/>
              <a:gd name="connsiteY0" fmla="*/ 0 h 423241"/>
              <a:gd name="connsiteX1" fmla="*/ 3041160 w 3041160"/>
              <a:gd name="connsiteY1" fmla="*/ 0 h 423241"/>
              <a:gd name="connsiteX2" fmla="*/ 2533160 w 3041160"/>
              <a:gd name="connsiteY2" fmla="*/ 423144 h 423241"/>
              <a:gd name="connsiteX3" fmla="*/ 0 w 3041160"/>
              <a:gd name="connsiteY3" fmla="*/ 404672 h 423241"/>
              <a:gd name="connsiteX4" fmla="*/ 0 w 3041160"/>
              <a:gd name="connsiteY4" fmla="*/ 0 h 423241"/>
              <a:gd name="connsiteX0" fmla="*/ 0 w 3041160"/>
              <a:gd name="connsiteY0" fmla="*/ 0 h 432474"/>
              <a:gd name="connsiteX1" fmla="*/ 3041160 w 3041160"/>
              <a:gd name="connsiteY1" fmla="*/ 0 h 432474"/>
              <a:gd name="connsiteX2" fmla="*/ 1978978 w 3041160"/>
              <a:gd name="connsiteY2" fmla="*/ 432380 h 432474"/>
              <a:gd name="connsiteX3" fmla="*/ 0 w 3041160"/>
              <a:gd name="connsiteY3" fmla="*/ 404672 h 432474"/>
              <a:gd name="connsiteX4" fmla="*/ 0 w 3041160"/>
              <a:gd name="connsiteY4" fmla="*/ 0 h 432474"/>
              <a:gd name="connsiteX0" fmla="*/ 0 w 3041160"/>
              <a:gd name="connsiteY0" fmla="*/ 0 h 432380"/>
              <a:gd name="connsiteX1" fmla="*/ 3041160 w 3041160"/>
              <a:gd name="connsiteY1" fmla="*/ 0 h 432380"/>
              <a:gd name="connsiteX2" fmla="*/ 1978978 w 3041160"/>
              <a:gd name="connsiteY2" fmla="*/ 432380 h 432380"/>
              <a:gd name="connsiteX3" fmla="*/ 0 w 3041160"/>
              <a:gd name="connsiteY3" fmla="*/ 404672 h 432380"/>
              <a:gd name="connsiteX4" fmla="*/ 0 w 3041160"/>
              <a:gd name="connsiteY4" fmla="*/ 0 h 432380"/>
              <a:gd name="connsiteX0" fmla="*/ 0 w 3041160"/>
              <a:gd name="connsiteY0" fmla="*/ 0 h 432380"/>
              <a:gd name="connsiteX1" fmla="*/ 3041160 w 3041160"/>
              <a:gd name="connsiteY1" fmla="*/ 0 h 432380"/>
              <a:gd name="connsiteX2" fmla="*/ 1978978 w 3041160"/>
              <a:gd name="connsiteY2" fmla="*/ 432380 h 432380"/>
              <a:gd name="connsiteX3" fmla="*/ 0 w 3041160"/>
              <a:gd name="connsiteY3" fmla="*/ 404672 h 432380"/>
              <a:gd name="connsiteX4" fmla="*/ 0 w 3041160"/>
              <a:gd name="connsiteY4" fmla="*/ 0 h 432380"/>
              <a:gd name="connsiteX0" fmla="*/ 1144770 w 4185930"/>
              <a:gd name="connsiteY0" fmla="*/ 0 h 432380"/>
              <a:gd name="connsiteX1" fmla="*/ 4185930 w 4185930"/>
              <a:gd name="connsiteY1" fmla="*/ 0 h 432380"/>
              <a:gd name="connsiteX2" fmla="*/ 3123748 w 4185930"/>
              <a:gd name="connsiteY2" fmla="*/ 432380 h 432380"/>
              <a:gd name="connsiteX3" fmla="*/ 0 w 4185930"/>
              <a:gd name="connsiteY3" fmla="*/ 404672 h 432380"/>
              <a:gd name="connsiteX4" fmla="*/ 1144770 w 4185930"/>
              <a:gd name="connsiteY4" fmla="*/ 0 h 432380"/>
              <a:gd name="connsiteX0" fmla="*/ 23127 w 4185930"/>
              <a:gd name="connsiteY0" fmla="*/ 0 h 441616"/>
              <a:gd name="connsiteX1" fmla="*/ 4185930 w 4185930"/>
              <a:gd name="connsiteY1" fmla="*/ 9236 h 441616"/>
              <a:gd name="connsiteX2" fmla="*/ 3123748 w 4185930"/>
              <a:gd name="connsiteY2" fmla="*/ 441616 h 441616"/>
              <a:gd name="connsiteX3" fmla="*/ 0 w 4185930"/>
              <a:gd name="connsiteY3" fmla="*/ 413908 h 441616"/>
              <a:gd name="connsiteX4" fmla="*/ 23127 w 4185930"/>
              <a:gd name="connsiteY4" fmla="*/ 0 h 441616"/>
              <a:gd name="connsiteX0" fmla="*/ 0 w 4162803"/>
              <a:gd name="connsiteY0" fmla="*/ 0 h 441616"/>
              <a:gd name="connsiteX1" fmla="*/ 4162803 w 4162803"/>
              <a:gd name="connsiteY1" fmla="*/ 9236 h 441616"/>
              <a:gd name="connsiteX2" fmla="*/ 3100621 w 4162803"/>
              <a:gd name="connsiteY2" fmla="*/ 441616 h 441616"/>
              <a:gd name="connsiteX3" fmla="*/ 3703 w 4162803"/>
              <a:gd name="connsiteY3" fmla="*/ 413908 h 441616"/>
              <a:gd name="connsiteX4" fmla="*/ 0 w 4162803"/>
              <a:gd name="connsiteY4" fmla="*/ 0 h 441616"/>
              <a:gd name="connsiteX0" fmla="*/ 0 w 4156840"/>
              <a:gd name="connsiteY0" fmla="*/ 0 h 441616"/>
              <a:gd name="connsiteX1" fmla="*/ 4156840 w 4156840"/>
              <a:gd name="connsiteY1" fmla="*/ 4474 h 441616"/>
              <a:gd name="connsiteX2" fmla="*/ 3100621 w 4156840"/>
              <a:gd name="connsiteY2" fmla="*/ 441616 h 441616"/>
              <a:gd name="connsiteX3" fmla="*/ 3703 w 4156840"/>
              <a:gd name="connsiteY3" fmla="*/ 413908 h 441616"/>
              <a:gd name="connsiteX4" fmla="*/ 0 w 4156840"/>
              <a:gd name="connsiteY4" fmla="*/ 0 h 441616"/>
              <a:gd name="connsiteX0" fmla="*/ 0 w 4156840"/>
              <a:gd name="connsiteY0" fmla="*/ 0 h 441845"/>
              <a:gd name="connsiteX1" fmla="*/ 4156840 w 4156840"/>
              <a:gd name="connsiteY1" fmla="*/ 4474 h 441845"/>
              <a:gd name="connsiteX2" fmla="*/ 3100621 w 4156840"/>
              <a:gd name="connsiteY2" fmla="*/ 441616 h 441845"/>
              <a:gd name="connsiteX3" fmla="*/ 3703 w 4156840"/>
              <a:gd name="connsiteY3" fmla="*/ 413908 h 441845"/>
              <a:gd name="connsiteX4" fmla="*/ 0 w 4156840"/>
              <a:gd name="connsiteY4" fmla="*/ 0 h 441845"/>
              <a:gd name="connsiteX0" fmla="*/ 0 w 4147896"/>
              <a:gd name="connsiteY0" fmla="*/ 0 h 441845"/>
              <a:gd name="connsiteX1" fmla="*/ 4147896 w 4147896"/>
              <a:gd name="connsiteY1" fmla="*/ 4474 h 441845"/>
              <a:gd name="connsiteX2" fmla="*/ 3100621 w 4147896"/>
              <a:gd name="connsiteY2" fmla="*/ 441616 h 441845"/>
              <a:gd name="connsiteX3" fmla="*/ 3703 w 4147896"/>
              <a:gd name="connsiteY3" fmla="*/ 413908 h 441845"/>
              <a:gd name="connsiteX4" fmla="*/ 0 w 4147896"/>
              <a:gd name="connsiteY4" fmla="*/ 0 h 441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47896" h="441845">
                <a:moveTo>
                  <a:pt x="0" y="0"/>
                </a:moveTo>
                <a:lnTo>
                  <a:pt x="4147896" y="4474"/>
                </a:lnTo>
                <a:cubicBezTo>
                  <a:pt x="4122470" y="6976"/>
                  <a:pt x="4262217" y="453401"/>
                  <a:pt x="3100621" y="441616"/>
                </a:cubicBezTo>
                <a:lnTo>
                  <a:pt x="3703" y="413908"/>
                </a:lnTo>
                <a:cubicBezTo>
                  <a:pt x="2469" y="275939"/>
                  <a:pt x="1234" y="137969"/>
                  <a:pt x="0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6900" y="-6588"/>
            <a:ext cx="10972800" cy="1143000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  <a:latin typeface="+mn-lt"/>
              </a:rPr>
              <a:t>Workforce Development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609600" y="5902036"/>
            <a:ext cx="10972800" cy="498764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 smtClean="0">
                <a:solidFill>
                  <a:schemeClr val="tx1"/>
                </a:solidFill>
                <a:latin typeface="+mn-lt"/>
              </a:rPr>
              <a:t>Placement and Training at SeaTac</a:t>
            </a:r>
            <a:endParaRPr lang="en-US" b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9" name="Content Placeholder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69" r="2860" b="26384"/>
          <a:stretch/>
        </p:blipFill>
        <p:spPr>
          <a:xfrm>
            <a:off x="6534756" y="1025798"/>
            <a:ext cx="3867271" cy="1998489"/>
          </a:xfrm>
          <a:prstGeom prst="rect">
            <a:avLst/>
          </a:prstGeom>
        </p:spPr>
      </p:pic>
      <p:sp>
        <p:nvSpPr>
          <p:cNvPr id="14" name="Rectangle 9"/>
          <p:cNvSpPr/>
          <p:nvPr/>
        </p:nvSpPr>
        <p:spPr>
          <a:xfrm>
            <a:off x="6534756" y="1021582"/>
            <a:ext cx="2165927" cy="441845"/>
          </a:xfrm>
          <a:custGeom>
            <a:avLst/>
            <a:gdLst>
              <a:gd name="connsiteX0" fmla="*/ 0 w 3041160"/>
              <a:gd name="connsiteY0" fmla="*/ 0 h 404672"/>
              <a:gd name="connsiteX1" fmla="*/ 3041160 w 3041160"/>
              <a:gd name="connsiteY1" fmla="*/ 0 h 404672"/>
              <a:gd name="connsiteX2" fmla="*/ 3041160 w 3041160"/>
              <a:gd name="connsiteY2" fmla="*/ 404672 h 404672"/>
              <a:gd name="connsiteX3" fmla="*/ 0 w 3041160"/>
              <a:gd name="connsiteY3" fmla="*/ 404672 h 404672"/>
              <a:gd name="connsiteX4" fmla="*/ 0 w 3041160"/>
              <a:gd name="connsiteY4" fmla="*/ 0 h 404672"/>
              <a:gd name="connsiteX0" fmla="*/ 0 w 3041160"/>
              <a:gd name="connsiteY0" fmla="*/ 0 h 423144"/>
              <a:gd name="connsiteX1" fmla="*/ 3041160 w 3041160"/>
              <a:gd name="connsiteY1" fmla="*/ 0 h 423144"/>
              <a:gd name="connsiteX2" fmla="*/ 2533160 w 3041160"/>
              <a:gd name="connsiteY2" fmla="*/ 423144 h 423144"/>
              <a:gd name="connsiteX3" fmla="*/ 0 w 3041160"/>
              <a:gd name="connsiteY3" fmla="*/ 404672 h 423144"/>
              <a:gd name="connsiteX4" fmla="*/ 0 w 3041160"/>
              <a:gd name="connsiteY4" fmla="*/ 0 h 423144"/>
              <a:gd name="connsiteX0" fmla="*/ 0 w 3041160"/>
              <a:gd name="connsiteY0" fmla="*/ 0 h 423241"/>
              <a:gd name="connsiteX1" fmla="*/ 3041160 w 3041160"/>
              <a:gd name="connsiteY1" fmla="*/ 0 h 423241"/>
              <a:gd name="connsiteX2" fmla="*/ 2533160 w 3041160"/>
              <a:gd name="connsiteY2" fmla="*/ 423144 h 423241"/>
              <a:gd name="connsiteX3" fmla="*/ 0 w 3041160"/>
              <a:gd name="connsiteY3" fmla="*/ 404672 h 423241"/>
              <a:gd name="connsiteX4" fmla="*/ 0 w 3041160"/>
              <a:gd name="connsiteY4" fmla="*/ 0 h 423241"/>
              <a:gd name="connsiteX0" fmla="*/ 0 w 3041160"/>
              <a:gd name="connsiteY0" fmla="*/ 0 h 432474"/>
              <a:gd name="connsiteX1" fmla="*/ 3041160 w 3041160"/>
              <a:gd name="connsiteY1" fmla="*/ 0 h 432474"/>
              <a:gd name="connsiteX2" fmla="*/ 1978978 w 3041160"/>
              <a:gd name="connsiteY2" fmla="*/ 432380 h 432474"/>
              <a:gd name="connsiteX3" fmla="*/ 0 w 3041160"/>
              <a:gd name="connsiteY3" fmla="*/ 404672 h 432474"/>
              <a:gd name="connsiteX4" fmla="*/ 0 w 3041160"/>
              <a:gd name="connsiteY4" fmla="*/ 0 h 432474"/>
              <a:gd name="connsiteX0" fmla="*/ 0 w 3041160"/>
              <a:gd name="connsiteY0" fmla="*/ 0 h 432380"/>
              <a:gd name="connsiteX1" fmla="*/ 3041160 w 3041160"/>
              <a:gd name="connsiteY1" fmla="*/ 0 h 432380"/>
              <a:gd name="connsiteX2" fmla="*/ 1978978 w 3041160"/>
              <a:gd name="connsiteY2" fmla="*/ 432380 h 432380"/>
              <a:gd name="connsiteX3" fmla="*/ 0 w 3041160"/>
              <a:gd name="connsiteY3" fmla="*/ 404672 h 432380"/>
              <a:gd name="connsiteX4" fmla="*/ 0 w 3041160"/>
              <a:gd name="connsiteY4" fmla="*/ 0 h 432380"/>
              <a:gd name="connsiteX0" fmla="*/ 0 w 3041160"/>
              <a:gd name="connsiteY0" fmla="*/ 0 h 432380"/>
              <a:gd name="connsiteX1" fmla="*/ 3041160 w 3041160"/>
              <a:gd name="connsiteY1" fmla="*/ 0 h 432380"/>
              <a:gd name="connsiteX2" fmla="*/ 1978978 w 3041160"/>
              <a:gd name="connsiteY2" fmla="*/ 432380 h 432380"/>
              <a:gd name="connsiteX3" fmla="*/ 0 w 3041160"/>
              <a:gd name="connsiteY3" fmla="*/ 404672 h 432380"/>
              <a:gd name="connsiteX4" fmla="*/ 0 w 3041160"/>
              <a:gd name="connsiteY4" fmla="*/ 0 h 432380"/>
              <a:gd name="connsiteX0" fmla="*/ 1144770 w 4185930"/>
              <a:gd name="connsiteY0" fmla="*/ 0 h 432380"/>
              <a:gd name="connsiteX1" fmla="*/ 4185930 w 4185930"/>
              <a:gd name="connsiteY1" fmla="*/ 0 h 432380"/>
              <a:gd name="connsiteX2" fmla="*/ 3123748 w 4185930"/>
              <a:gd name="connsiteY2" fmla="*/ 432380 h 432380"/>
              <a:gd name="connsiteX3" fmla="*/ 0 w 4185930"/>
              <a:gd name="connsiteY3" fmla="*/ 404672 h 432380"/>
              <a:gd name="connsiteX4" fmla="*/ 1144770 w 4185930"/>
              <a:gd name="connsiteY4" fmla="*/ 0 h 432380"/>
              <a:gd name="connsiteX0" fmla="*/ 23127 w 4185930"/>
              <a:gd name="connsiteY0" fmla="*/ 0 h 441616"/>
              <a:gd name="connsiteX1" fmla="*/ 4185930 w 4185930"/>
              <a:gd name="connsiteY1" fmla="*/ 9236 h 441616"/>
              <a:gd name="connsiteX2" fmla="*/ 3123748 w 4185930"/>
              <a:gd name="connsiteY2" fmla="*/ 441616 h 441616"/>
              <a:gd name="connsiteX3" fmla="*/ 0 w 4185930"/>
              <a:gd name="connsiteY3" fmla="*/ 413908 h 441616"/>
              <a:gd name="connsiteX4" fmla="*/ 23127 w 4185930"/>
              <a:gd name="connsiteY4" fmla="*/ 0 h 441616"/>
              <a:gd name="connsiteX0" fmla="*/ 0 w 4162803"/>
              <a:gd name="connsiteY0" fmla="*/ 0 h 441616"/>
              <a:gd name="connsiteX1" fmla="*/ 4162803 w 4162803"/>
              <a:gd name="connsiteY1" fmla="*/ 9236 h 441616"/>
              <a:gd name="connsiteX2" fmla="*/ 3100621 w 4162803"/>
              <a:gd name="connsiteY2" fmla="*/ 441616 h 441616"/>
              <a:gd name="connsiteX3" fmla="*/ 3703 w 4162803"/>
              <a:gd name="connsiteY3" fmla="*/ 413908 h 441616"/>
              <a:gd name="connsiteX4" fmla="*/ 0 w 4162803"/>
              <a:gd name="connsiteY4" fmla="*/ 0 h 441616"/>
              <a:gd name="connsiteX0" fmla="*/ 0 w 4156840"/>
              <a:gd name="connsiteY0" fmla="*/ 0 h 441616"/>
              <a:gd name="connsiteX1" fmla="*/ 4156840 w 4156840"/>
              <a:gd name="connsiteY1" fmla="*/ 4474 h 441616"/>
              <a:gd name="connsiteX2" fmla="*/ 3100621 w 4156840"/>
              <a:gd name="connsiteY2" fmla="*/ 441616 h 441616"/>
              <a:gd name="connsiteX3" fmla="*/ 3703 w 4156840"/>
              <a:gd name="connsiteY3" fmla="*/ 413908 h 441616"/>
              <a:gd name="connsiteX4" fmla="*/ 0 w 4156840"/>
              <a:gd name="connsiteY4" fmla="*/ 0 h 441616"/>
              <a:gd name="connsiteX0" fmla="*/ 0 w 4156840"/>
              <a:gd name="connsiteY0" fmla="*/ 0 h 441845"/>
              <a:gd name="connsiteX1" fmla="*/ 4156840 w 4156840"/>
              <a:gd name="connsiteY1" fmla="*/ 4474 h 441845"/>
              <a:gd name="connsiteX2" fmla="*/ 3100621 w 4156840"/>
              <a:gd name="connsiteY2" fmla="*/ 441616 h 441845"/>
              <a:gd name="connsiteX3" fmla="*/ 3703 w 4156840"/>
              <a:gd name="connsiteY3" fmla="*/ 413908 h 441845"/>
              <a:gd name="connsiteX4" fmla="*/ 0 w 4156840"/>
              <a:gd name="connsiteY4" fmla="*/ 0 h 441845"/>
              <a:gd name="connsiteX0" fmla="*/ 0 w 4147896"/>
              <a:gd name="connsiteY0" fmla="*/ 0 h 441845"/>
              <a:gd name="connsiteX1" fmla="*/ 4147896 w 4147896"/>
              <a:gd name="connsiteY1" fmla="*/ 4474 h 441845"/>
              <a:gd name="connsiteX2" fmla="*/ 3100621 w 4147896"/>
              <a:gd name="connsiteY2" fmla="*/ 441616 h 441845"/>
              <a:gd name="connsiteX3" fmla="*/ 3703 w 4147896"/>
              <a:gd name="connsiteY3" fmla="*/ 413908 h 441845"/>
              <a:gd name="connsiteX4" fmla="*/ 0 w 4147896"/>
              <a:gd name="connsiteY4" fmla="*/ 0 h 441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47896" h="441845">
                <a:moveTo>
                  <a:pt x="0" y="0"/>
                </a:moveTo>
                <a:lnTo>
                  <a:pt x="4147896" y="4474"/>
                </a:lnTo>
                <a:cubicBezTo>
                  <a:pt x="4122470" y="6976"/>
                  <a:pt x="4262217" y="453401"/>
                  <a:pt x="3100621" y="441616"/>
                </a:cubicBezTo>
                <a:lnTo>
                  <a:pt x="3703" y="413908"/>
                </a:lnTo>
                <a:cubicBezTo>
                  <a:pt x="2469" y="275939"/>
                  <a:pt x="1234" y="137969"/>
                  <a:pt x="0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534756" y="1044706"/>
            <a:ext cx="3483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Airport University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7725"/>
          <a:stretch/>
        </p:blipFill>
        <p:spPr bwMode="auto">
          <a:xfrm>
            <a:off x="1322094" y="1317578"/>
            <a:ext cx="3704194" cy="4411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6534755" y="3137369"/>
            <a:ext cx="3483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Port High School Intern Class 2016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22094" y="993380"/>
            <a:ext cx="3663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PortJobs</a:t>
            </a:r>
            <a:r>
              <a:rPr lang="en-US" b="1" dirty="0" smtClean="0">
                <a:solidFill>
                  <a:schemeClr val="bg1"/>
                </a:solidFill>
              </a:rPr>
              <a:t> 2015 Progress Report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91196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6635"/>
            <a:ext cx="10972800" cy="895165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chemeClr val="tx1"/>
                </a:solidFill>
                <a:latin typeface="+mn-lt"/>
              </a:rPr>
              <a:t>Port-Related Workforce Priorities</a:t>
            </a:r>
            <a:endParaRPr lang="en-US" sz="36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592128" y="5904934"/>
            <a:ext cx="10972800" cy="3810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chemeClr val="tx1"/>
                </a:solidFill>
                <a:latin typeface="+mn-lt"/>
              </a:rPr>
              <a:t>Developing a Talent Pipeline</a:t>
            </a:r>
            <a:endParaRPr lang="en-US" b="1" dirty="0">
              <a:solidFill>
                <a:schemeClr val="tx1"/>
              </a:solidFill>
              <a:latin typeface="+mn-lt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="" xmlns:p14="http://schemas.microsoft.com/office/powerpoint/2010/main" val="1183847220"/>
              </p:ext>
            </p:extLst>
          </p:nvPr>
        </p:nvGraphicFramePr>
        <p:xfrm>
          <a:off x="558800" y="1143000"/>
          <a:ext cx="110744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="" xmlns:p14="http://schemas.microsoft.com/office/powerpoint/2010/main" val="1280167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942583"/>
          </a:xfrm>
          <a:solidFill>
            <a:srgbClr val="92D050"/>
          </a:solidFill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  <a:latin typeface="+mn-lt"/>
              </a:rPr>
              <a:t>Career Connected Learning Continuum</a:t>
            </a:r>
            <a:endParaRPr lang="en-US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609600" y="5956465"/>
            <a:ext cx="10972800" cy="381000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 smtClean="0">
                <a:solidFill>
                  <a:schemeClr val="tx1"/>
                </a:solidFill>
                <a:latin typeface="+mj-lt"/>
              </a:rPr>
              <a:t>Helping Kids Discover and Realize their Potential</a:t>
            </a:r>
            <a:endParaRPr lang="en-US" b="1" dirty="0">
              <a:solidFill>
                <a:schemeClr val="tx1"/>
              </a:solidFill>
              <a:latin typeface="+mj-lt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="" xmlns:p14="http://schemas.microsoft.com/office/powerpoint/2010/main" val="301430269"/>
              </p:ext>
            </p:extLst>
          </p:nvPr>
        </p:nvGraphicFramePr>
        <p:xfrm>
          <a:off x="1715984" y="1597231"/>
          <a:ext cx="8235537" cy="394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Diagram 5"/>
          <p:cNvGraphicFramePr/>
          <p:nvPr>
            <p:extLst>
              <p:ext uri="{D42A27DB-BD31-4B8C-83A1-F6EECF244321}">
                <p14:modId xmlns="" xmlns:p14="http://schemas.microsoft.com/office/powerpoint/2010/main" val="3709483653"/>
              </p:ext>
            </p:extLst>
          </p:nvPr>
        </p:nvGraphicFramePr>
        <p:xfrm>
          <a:off x="1965366" y="5290458"/>
          <a:ext cx="8021781" cy="3265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23456" y="1335974"/>
            <a:ext cx="10978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Anatomy of a Talent Pipeline</a:t>
            </a:r>
            <a:endParaRPr lang="en-US" sz="2400" b="1" dirty="0"/>
          </a:p>
        </p:txBody>
      </p:sp>
    </p:spTree>
    <p:extLst>
      <p:ext uri="{BB962C8B-B14F-4D97-AF65-F5344CB8AC3E}">
        <p14:creationId xmlns="" xmlns:p14="http://schemas.microsoft.com/office/powerpoint/2010/main" val="30070759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9452" y="233869"/>
            <a:ext cx="7664653" cy="814488"/>
          </a:xfrm>
          <a:solidFill>
            <a:srgbClr val="80BA3D"/>
          </a:solidFill>
          <a:ln>
            <a:noFill/>
          </a:ln>
          <a:effectLst>
            <a:outerShdw sx="1000" sy="1000" algn="ctr" rotWithShape="0">
              <a:schemeClr val="bg1"/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4000" b="1" dirty="0" smtClean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Tourism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779" y="6172201"/>
            <a:ext cx="12192000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cs typeface="Arial" panose="020B0604020202020204" pitchFamily="34" charset="0"/>
              </a:rPr>
              <a:t>International Visitors Stay on Average 18 Nights in USA</a:t>
            </a:r>
            <a:endParaRPr lang="en-US" sz="2400" b="1" dirty="0">
              <a:cs typeface="Arial" panose="020B0604020202020204" pitchFamily="34" charset="0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80856" y="1371579"/>
            <a:ext cx="5158950" cy="4387626"/>
          </a:xfrm>
        </p:spPr>
        <p:txBody>
          <a:bodyPr>
            <a:noAutofit/>
          </a:bodyPr>
          <a:lstStyle/>
          <a:p>
            <a:pPr marL="0" lvl="0" indent="0" algn="ctr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MISSION</a:t>
            </a:r>
          </a:p>
          <a:p>
            <a:pPr marL="0" lvl="0" indent="0" algn="ctr">
              <a:lnSpc>
                <a:spcPct val="90000"/>
              </a:lnSpc>
              <a:spcBef>
                <a:spcPts val="1000"/>
              </a:spcBef>
              <a:buNone/>
            </a:pPr>
            <a:endParaRPr lang="en-US" sz="100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Enhance our region’s attractiveness as a tourism destination by promoting tourist options in the state for visitors who use 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SeaTac, Port cruise terminals or marinas. </a:t>
            </a:r>
          </a:p>
          <a:p>
            <a:pPr marL="0" lvl="0" indent="0" algn="ctr">
              <a:spcBef>
                <a:spcPts val="0"/>
              </a:spcBef>
              <a:buNone/>
            </a:pPr>
            <a:endParaRPr lang="en-US" sz="160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ctr">
              <a:spcBef>
                <a:spcPts val="0"/>
              </a:spcBef>
              <a:buNone/>
            </a:pPr>
            <a:r>
              <a:rPr 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GOALS</a:t>
            </a:r>
          </a:p>
          <a:p>
            <a:pPr marL="0" lvl="0" indent="0" algn="ctr">
              <a:spcBef>
                <a:spcPts val="0"/>
              </a:spcBef>
              <a:buNone/>
            </a:pPr>
            <a:endParaRPr lang="en-US" sz="10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 international visitor traffic</a:t>
            </a:r>
          </a:p>
          <a:p>
            <a:pPr>
              <a:spcBef>
                <a:spcPts val="0"/>
              </a:spcBef>
            </a:pP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Encourage longer stays via Cruise &amp; Stay/Fly &amp; Drive Products</a:t>
            </a:r>
          </a:p>
          <a:p>
            <a:pPr>
              <a:spcBef>
                <a:spcPts val="0"/>
              </a:spcBef>
            </a:pP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Institute a small community Tourism Grant Program</a:t>
            </a:r>
          </a:p>
          <a:p>
            <a:pPr marL="0" lvl="0" indent="0" algn="ctr">
              <a:spcBef>
                <a:spcPts val="0"/>
              </a:spcBef>
              <a:buNone/>
            </a:pPr>
            <a:endParaRPr lang="en-US" sz="20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ctr">
              <a:spcBef>
                <a:spcPts val="0"/>
              </a:spcBef>
              <a:buNone/>
            </a:pPr>
            <a:endParaRPr lang="en-US" sz="1600" dirty="0">
              <a:solidFill>
                <a:schemeClr val="tx1"/>
              </a:solidFill>
              <a:latin typeface="+mn-lt"/>
            </a:endParaRPr>
          </a:p>
          <a:p>
            <a:pPr marL="0" indent="0">
              <a:buNone/>
            </a:pPr>
            <a:endParaRPr lang="en-US" sz="2400" dirty="0" smtClean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914400" y="1898875"/>
            <a:ext cx="5283200" cy="1828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1B4A55"/>
                </a:solidFill>
                <a:latin typeface="Signika" pitchFamily="2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1B4A55"/>
                </a:solidFill>
                <a:latin typeface="Signik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1B4A55"/>
                </a:solidFill>
                <a:latin typeface="Signik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1B4A55"/>
                </a:solidFill>
                <a:latin typeface="Signik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1B4A55"/>
                </a:solidFill>
                <a:latin typeface="Signik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 dirty="0" smtClean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6146" name="Picture 2" descr="http://www.portseattle.org/Newsroom/Image-Library/PublicationImages/Cruise_110902_0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913" y="1494918"/>
            <a:ext cx="6143275" cy="40827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639210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09600" y="5867400"/>
            <a:ext cx="10972800" cy="508000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solidFill>
                  <a:schemeClr val="tx1"/>
                </a:solidFill>
                <a:latin typeface="+mn-lt"/>
              </a:rPr>
              <a:t>$150,000 Available for 2017 Grant Program – Applications Accepted Until Feb. 22</a:t>
            </a:r>
            <a:endParaRPr lang="en-US" sz="2400" b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-2358" b="881"/>
          <a:stretch/>
        </p:blipFill>
        <p:spPr bwMode="auto">
          <a:xfrm>
            <a:off x="1991231" y="545869"/>
            <a:ext cx="8432800" cy="5238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C:\Users\gxm725\AppData\Local\Microsoft\Windows\Temporary Internet Files\Content.IE5\OFKCJDR9\60px-Full_Star_Yellow.svg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416" y="2458678"/>
            <a:ext cx="384208" cy="3842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C:\Users\gxm725\AppData\Local\Microsoft\Windows\Temporary Internet Files\Content.IE5\OFKCJDR9\60px-Full_Star_Yellow.svg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943" y="1913679"/>
            <a:ext cx="347468" cy="3474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C:\Users\gxm725\AppData\Local\Microsoft\Windows\Temporary Internet Files\Content.IE5\OFKCJDR9\60px-Full_Star_Yellow.svg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2068" y="1872488"/>
            <a:ext cx="388659" cy="38865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08362" y="551193"/>
            <a:ext cx="7944214" cy="43088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000" b="1" dirty="0"/>
              <a:t>Tourism Grant Award Locations</a:t>
            </a:r>
          </a:p>
        </p:txBody>
      </p:sp>
      <p:pic>
        <p:nvPicPr>
          <p:cNvPr id="19" name="Picture 8" descr="C:\Users\gxm725\AppData\Local\Microsoft\Windows\Temporary Internet Files\Content.IE5\OFKCJDR9\60px-Full_Star_Yellow.svg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2068" y="2340387"/>
            <a:ext cx="384208" cy="3842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C:\Users\gxm725\AppData\Local\Microsoft\Windows\Temporary Internet Files\Content.IE5\OFKCJDR9\60px-Full_Star_Yellow.svg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753" y="2261147"/>
            <a:ext cx="384208" cy="3842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C:\Users\gxm725\AppData\Local\Microsoft\Windows\Temporary Internet Files\Content.IE5\OFKCJDR9\60px-Full_Star_Yellow.svg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9964" y="2533831"/>
            <a:ext cx="384208" cy="3842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C:\Users\gxm725\AppData\Local\Microsoft\Windows\Temporary Internet Files\Content.IE5\OFKCJDR9\60px-Full_Star_Yellow.svg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661" y="2532491"/>
            <a:ext cx="384208" cy="3842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C:\Users\gxm725\AppData\Local\Microsoft\Windows\Temporary Internet Files\Content.IE5\OFKCJDR9\60px-Full_Star_Yellow.svg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989" y="2685425"/>
            <a:ext cx="384208" cy="3842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" descr="C:\Users\gxm725\AppData\Local\Microsoft\Windows\Temporary Internet Files\Content.IE5\OFKCJDR9\60px-Full_Star_Yellow.svg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484" y="2888409"/>
            <a:ext cx="384208" cy="3842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C:\Users\gxm725\AppData\Local\Microsoft\Windows\Temporary Internet Files\Content.IE5\OFKCJDR9\60px-Full_Star_Yellow.svg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9531" y="4742144"/>
            <a:ext cx="384208" cy="3842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C:\Users\gxm725\AppData\Local\Microsoft\Windows\Temporary Internet Files\Content.IE5\OFKCJDR9\60px-Full_Star_Yellow.svg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265" y="4459201"/>
            <a:ext cx="384208" cy="3842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C:\Users\gxm725\AppData\Local\Microsoft\Windows\Temporary Internet Files\Content.IE5\OFKCJDR9\60px-Full_Star_Yellow.svg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827" y="5204512"/>
            <a:ext cx="384208" cy="3842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 descr="C:\Users\gxm725\AppData\Local\Microsoft\Windows\Temporary Internet Files\Content.IE5\OFKCJDR9\60px-Full_Star_Yellow.svg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368" y="3664557"/>
            <a:ext cx="384208" cy="3842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2108362" y="87363"/>
            <a:ext cx="7926741" cy="524178"/>
          </a:xfrm>
          <a:solidFill>
            <a:srgbClr val="92D050"/>
          </a:solidFill>
          <a:ln>
            <a:noFill/>
          </a:ln>
          <a:effectLst>
            <a:outerShdw sx="1000" sy="1000" algn="ctr" rotWithShape="0">
              <a:schemeClr val="bg1"/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sz="4000" b="1" dirty="0" smtClean="0">
                <a:solidFill>
                  <a:prstClr val="black"/>
                </a:solidFill>
                <a:ea typeface="+mj-ea"/>
                <a:cs typeface="Arial" panose="020B0604020202020204" pitchFamily="34" charset="0"/>
              </a:rPr>
              <a:t>Port Leadership in Tourism</a:t>
            </a:r>
            <a:endParaRPr lang="en-US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95163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3185" y="-239248"/>
            <a:ext cx="12615185" cy="7096041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23185" y="-240454"/>
            <a:ext cx="12615185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  <a:latin typeface="+mn-lt"/>
              </a:rPr>
              <a:t>2016 Economic Development Grants</a:t>
            </a:r>
            <a:endParaRPr lang="en-US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9600" y="5823373"/>
            <a:ext cx="10972800" cy="5334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1B4A55"/>
              </a:solidFill>
              <a:latin typeface="Signika" panose="02010003020600000004" pitchFamily="2" charset="0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09600" y="5855487"/>
            <a:ext cx="10972800" cy="533400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 smtClean="0">
                <a:solidFill>
                  <a:schemeClr val="tx1"/>
                </a:solidFill>
                <a:latin typeface="+mn-lt"/>
              </a:rPr>
              <a:t>Partnerships to Create Jobs &amp; Economic Vitality</a:t>
            </a:r>
            <a:endParaRPr lang="en-US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464549" y="2126923"/>
            <a:ext cx="2747043" cy="2677656"/>
          </a:xfrm>
          <a:prstGeom prst="rect">
            <a:avLst/>
          </a:prstGeom>
          <a:solidFill>
            <a:schemeClr val="bg1">
              <a:alpha val="77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 smtClean="0"/>
              <a:t>Nearly $1 Million </a:t>
            </a:r>
            <a:r>
              <a:rPr lang="en-US" sz="2800" dirty="0" smtClean="0"/>
              <a:t>in Economic Grants for 31 King County Cities</a:t>
            </a:r>
          </a:p>
        </p:txBody>
      </p:sp>
    </p:spTree>
    <p:extLst>
      <p:ext uri="{BB962C8B-B14F-4D97-AF65-F5344CB8AC3E}">
        <p14:creationId xmlns="" xmlns:p14="http://schemas.microsoft.com/office/powerpoint/2010/main" val="2214184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68687" y="6391795"/>
            <a:ext cx="9726421" cy="403122"/>
          </a:xfrm>
          <a:solidFill>
            <a:srgbClr val="92D050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 b="1" dirty="0">
                <a:solidFill>
                  <a:schemeClr val="tx1"/>
                </a:solidFill>
                <a:latin typeface="+mn-lt"/>
              </a:rPr>
              <a:t>The Port of Seattle has generated jobs and economic activity for </a:t>
            </a:r>
            <a:r>
              <a:rPr lang="en-US" sz="2000" b="1" dirty="0" smtClean="0">
                <a:solidFill>
                  <a:schemeClr val="tx1"/>
                </a:solidFill>
                <a:latin typeface="+mn-lt"/>
              </a:rPr>
              <a:t>over 100 </a:t>
            </a:r>
            <a:r>
              <a:rPr lang="en-US" sz="2000" b="1" dirty="0">
                <a:solidFill>
                  <a:schemeClr val="tx1"/>
                </a:solidFill>
                <a:latin typeface="+mn-lt"/>
              </a:rPr>
              <a:t>years.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695" y="1906364"/>
            <a:ext cx="5615623" cy="306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2304" y="1406758"/>
            <a:ext cx="649399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Economic Development Division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Real Estate Development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Small Business Development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Workforce Development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Tourism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City Partnership Grants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Soundside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Alliance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Final Thoughts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45177" y="157254"/>
            <a:ext cx="770542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/>
              <a:t>Overview</a:t>
            </a:r>
            <a:endParaRPr lang="en-US" sz="6600" b="1" dirty="0"/>
          </a:p>
        </p:txBody>
      </p:sp>
    </p:spTree>
    <p:extLst>
      <p:ext uri="{BB962C8B-B14F-4D97-AF65-F5344CB8AC3E}">
        <p14:creationId xmlns="" xmlns:p14="http://schemas.microsoft.com/office/powerpoint/2010/main" val="1026329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9392" y="1796036"/>
            <a:ext cx="5878285" cy="3924795"/>
          </a:xfrm>
        </p:spPr>
        <p:txBody>
          <a:bodyPr>
            <a:normAutofit/>
          </a:bodyPr>
          <a:lstStyle/>
          <a:p>
            <a:r>
              <a:rPr lang="en-US" dirty="0" smtClean="0"/>
              <a:t>Regional Efforts are Important</a:t>
            </a:r>
          </a:p>
          <a:p>
            <a:r>
              <a:rPr lang="en-US" dirty="0" smtClean="0"/>
              <a:t>Game plan established – May benefit from revisiting</a:t>
            </a:r>
          </a:p>
          <a:p>
            <a:r>
              <a:rPr lang="en-US" dirty="0" smtClean="0"/>
              <a:t>Port supports staffing the Alliance</a:t>
            </a:r>
          </a:p>
          <a:p>
            <a:r>
              <a:rPr lang="en-US" dirty="0" smtClean="0"/>
              <a:t>The Innovation Triangle Example</a:t>
            </a:r>
          </a:p>
          <a:p>
            <a:pPr lvl="1"/>
            <a:r>
              <a:rPr lang="en-US" dirty="0" smtClean="0"/>
              <a:t>Bellevue, Kirkland &amp; Redmond working together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b="1" dirty="0" smtClean="0">
                <a:latin typeface="+mn-lt"/>
              </a:rPr>
              <a:t>Engage Elected Officials and Staff to Keep Vision and Partnership Alive</a:t>
            </a:r>
            <a:endParaRPr lang="en-US" b="1" dirty="0">
              <a:latin typeface="+mn-lt"/>
            </a:endParaRPr>
          </a:p>
        </p:txBody>
      </p:sp>
      <p:pic>
        <p:nvPicPr>
          <p:cNvPr id="7172" name="Picture 4" descr="Image result for soundside allianc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105" t="6015" r="20762" b="82710"/>
          <a:stretch/>
        </p:blipFill>
        <p:spPr bwMode="auto">
          <a:xfrm>
            <a:off x="3355077" y="56160"/>
            <a:ext cx="5515791" cy="139158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Image result for soundside allianc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6780" y="1623843"/>
            <a:ext cx="2832798" cy="396828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2475503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38497"/>
            <a:ext cx="7328619" cy="542688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502062" y="5807890"/>
            <a:ext cx="11074400" cy="685800"/>
          </a:xfrm>
        </p:spPr>
        <p:txBody>
          <a:bodyPr>
            <a:normAutofit/>
          </a:bodyPr>
          <a:lstStyle/>
          <a:p>
            <a:r>
              <a:rPr lang="en-US" sz="3600" b="1" cap="small" dirty="0" smtClean="0">
                <a:solidFill>
                  <a:schemeClr val="tx1"/>
                </a:solidFill>
                <a:latin typeface="+mn-lt"/>
              </a:rPr>
              <a:t>Economic Development is a Team Sport!</a:t>
            </a:r>
            <a:endParaRPr lang="en-US" sz="3600" b="1" cap="small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91859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6675" y="100939"/>
            <a:ext cx="7339736" cy="669493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tx1"/>
                </a:solidFill>
                <a:latin typeface="+mn-lt"/>
              </a:rPr>
              <a:t>On the Horizon</a:t>
            </a:r>
            <a:endParaRPr lang="en-US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26472" y="1303846"/>
            <a:ext cx="11055928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Feb. 1 – Port of Seattle Construction Industry Day, showcasing North Satellite (1 – 3pm)</a:t>
            </a:r>
          </a:p>
          <a:p>
            <a:endParaRPr lang="en-US" sz="800" dirty="0" smtClean="0"/>
          </a:p>
          <a:p>
            <a:r>
              <a:rPr lang="en-US" sz="2400" dirty="0" smtClean="0"/>
              <a:t>Feb</a:t>
            </a:r>
            <a:r>
              <a:rPr lang="en-US" sz="2400" dirty="0"/>
              <a:t>. 1 – Open House for Sea-Tac Airport Flight Corridor Safety Program (6 – 8pm)</a:t>
            </a:r>
          </a:p>
          <a:p>
            <a:endParaRPr lang="en-US" sz="800" dirty="0" smtClean="0"/>
          </a:p>
          <a:p>
            <a:r>
              <a:rPr lang="en-US" sz="2400" dirty="0" smtClean="0"/>
              <a:t>Feb</a:t>
            </a:r>
            <a:r>
              <a:rPr lang="en-US" sz="2400" dirty="0"/>
              <a:t>. 3 – Groundbreaking for North Satellite Renovation &amp; Expansion</a:t>
            </a:r>
          </a:p>
          <a:p>
            <a:endParaRPr lang="en-US" sz="800" dirty="0" smtClean="0"/>
          </a:p>
          <a:p>
            <a:r>
              <a:rPr lang="en-US" sz="2400" dirty="0" smtClean="0"/>
              <a:t>Feb</a:t>
            </a:r>
            <a:r>
              <a:rPr lang="en-US" sz="2400" dirty="0"/>
              <a:t>. 10 – Tourism Marketing Support Program Information Session </a:t>
            </a:r>
          </a:p>
          <a:p>
            <a:endParaRPr lang="en-US" sz="800" dirty="0" smtClean="0"/>
          </a:p>
          <a:p>
            <a:r>
              <a:rPr lang="en-US" sz="2400" dirty="0" smtClean="0"/>
              <a:t>April </a:t>
            </a:r>
            <a:r>
              <a:rPr lang="en-US" sz="2400" dirty="0"/>
              <a:t>8 – Airport Sustainability Tour (Save the Date!)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4702629"/>
            <a:ext cx="12192000" cy="1653722"/>
          </a:xfrm>
          <a:prstGeom prst="rect">
            <a:avLst/>
          </a:prstGeom>
          <a:solidFill>
            <a:srgbClr val="92D050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3"/>
          <p:cNvSpPr txBox="1">
            <a:spLocks/>
          </p:cNvSpPr>
          <p:nvPr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biLevel thresh="25000"/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795" y="5762815"/>
            <a:ext cx="505305" cy="50452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9583" y="5691502"/>
            <a:ext cx="598347" cy="59742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795" y="4973830"/>
            <a:ext cx="505305" cy="50452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97" y="5762815"/>
            <a:ext cx="505305" cy="50452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="" xmlns:a14="http://schemas.microsoft.com/office/drawing/2010/main">
                  <a14:imgLayer r:embed="rId11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360" y="4939987"/>
            <a:ext cx="516793" cy="51679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349355" y="5044799"/>
            <a:ext cx="4203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linkedin.com/company/port-of-</a:t>
            </a:r>
            <a:r>
              <a:rPr lang="en-US" b="1" dirty="0" err="1"/>
              <a:t>seattle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727819" y="5044799"/>
            <a:ext cx="2767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facebook.com/</a:t>
            </a:r>
            <a:r>
              <a:rPr lang="en-US" b="1" dirty="0" err="1" smtClean="0"/>
              <a:t>portseattle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726690" y="5830410"/>
            <a:ext cx="2739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twitter.com/</a:t>
            </a:r>
            <a:r>
              <a:rPr lang="en-US" b="1" dirty="0" err="1"/>
              <a:t>portofseattle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8349355" y="5805546"/>
            <a:ext cx="3351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youtube.com/user/</a:t>
            </a:r>
            <a:r>
              <a:rPr lang="en-US" b="1" dirty="0" err="1"/>
              <a:t>PortofSeattle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897589" y="5830410"/>
            <a:ext cx="3020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instagram.com/</a:t>
            </a:r>
            <a:r>
              <a:rPr lang="en-US" b="1" dirty="0" err="1"/>
              <a:t>portofseattle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866947" y="5044799"/>
            <a:ext cx="3020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www.portseattle.org</a:t>
            </a:r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="" xmlns:a14="http://schemas.microsoft.com/office/drawing/2010/main">
                  <a14:imgLayer r:embed="rId13">
                    <a14:imgEffect>
                      <a14:artisticGlowEdges/>
                    </a14:imgEffect>
                    <a14:imgEffect>
                      <a14:colorTemperature colorTemp="4759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97" y="5030278"/>
            <a:ext cx="505305" cy="379662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50322" y="4240964"/>
            <a:ext cx="3170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Stay Informed…</a:t>
            </a:r>
            <a:endParaRPr lang="en-US" sz="2400" b="1" dirty="0"/>
          </a:p>
        </p:txBody>
      </p:sp>
    </p:spTree>
    <p:extLst>
      <p:ext uri="{BB962C8B-B14F-4D97-AF65-F5344CB8AC3E}">
        <p14:creationId xmlns="" xmlns:p14="http://schemas.microsoft.com/office/powerpoint/2010/main" val="18249051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11389"/>
            <a:ext cx="10972800" cy="1143000"/>
          </a:xfrm>
          <a:solidFill>
            <a:srgbClr val="FFFFFF">
              <a:alpha val="74902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 smtClean="0">
                <a:solidFill>
                  <a:schemeClr val="tx1"/>
                </a:solidFill>
                <a:latin typeface="+mn-lt"/>
              </a:rPr>
              <a:t>2016: A Big Year for the Port</a:t>
            </a:r>
            <a:endParaRPr lang="en-US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>
                <a:solidFill>
                  <a:schemeClr val="tx1"/>
                </a:solidFill>
                <a:latin typeface="+mn-lt"/>
              </a:rPr>
              <a:t>The Port </a:t>
            </a:r>
            <a:r>
              <a:rPr lang="en-US" b="1" dirty="0" smtClean="0">
                <a:solidFill>
                  <a:schemeClr val="tx1"/>
                </a:solidFill>
                <a:latin typeface="+mn-lt"/>
              </a:rPr>
              <a:t>is Riding the Wage of Our Strong Regional Economy</a:t>
            </a:r>
            <a:endParaRPr lang="en-US" b="1" dirty="0">
              <a:solidFill>
                <a:schemeClr val="tx1"/>
              </a:solidFill>
              <a:latin typeface="+mn-lt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301458849"/>
              </p:ext>
            </p:extLst>
          </p:nvPr>
        </p:nvGraphicFramePr>
        <p:xfrm>
          <a:off x="609599" y="1145240"/>
          <a:ext cx="10972800" cy="3934760"/>
        </p:xfrm>
        <a:graphic>
          <a:graphicData uri="http://schemas.openxmlformats.org/drawingml/2006/table">
            <a:tbl>
              <a:tblPr firstRow="1" bandCol="1">
                <a:tableStyleId>{B301B821-A1FF-4177-AEE7-76D212191A09}</a:tableStyleId>
              </a:tblPr>
              <a:tblGrid>
                <a:gridCol w="2743200"/>
                <a:gridCol w="2743200"/>
                <a:gridCol w="2743200"/>
                <a:gridCol w="2743200"/>
              </a:tblGrid>
              <a:tr h="1384998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smtClean="0">
                          <a:solidFill>
                            <a:schemeClr val="bg1"/>
                          </a:solidFill>
                        </a:rPr>
                        <a:t>        </a:t>
                      </a:r>
                      <a:r>
                        <a:rPr lang="en-US" sz="2800" b="1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800" b="1" dirty="0" smtClean="0">
                          <a:solidFill>
                            <a:schemeClr val="bg1"/>
                          </a:solidFill>
                        </a:rPr>
                        <a:t>Air</a:t>
                      </a:r>
                    </a:p>
                    <a:p>
                      <a:pPr algn="l"/>
                      <a:r>
                        <a:rPr lang="en-US" sz="2800" b="1" baseline="0" dirty="0" smtClean="0">
                          <a:solidFill>
                            <a:schemeClr val="bg1"/>
                          </a:solidFill>
                        </a:rPr>
                        <a:t>        Passengers</a:t>
                      </a:r>
                      <a:endParaRPr lang="en-US" sz="28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smtClean="0">
                          <a:solidFill>
                            <a:schemeClr val="bg1"/>
                          </a:solidFill>
                        </a:rPr>
                        <a:t>          Air</a:t>
                      </a:r>
                    </a:p>
                    <a:p>
                      <a:pPr algn="l"/>
                      <a:r>
                        <a:rPr lang="en-US" sz="2800" b="1" dirty="0" smtClean="0">
                          <a:solidFill>
                            <a:schemeClr val="bg1"/>
                          </a:solidFill>
                        </a:rPr>
                        <a:t>          Cargo</a:t>
                      </a:r>
                      <a:endParaRPr lang="en-US" sz="28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smtClean="0">
                          <a:solidFill>
                            <a:schemeClr val="bg1"/>
                          </a:solidFill>
                        </a:rPr>
                        <a:t>         Cruise    </a:t>
                      </a:r>
                    </a:p>
                    <a:p>
                      <a:pPr algn="l"/>
                      <a:r>
                        <a:rPr lang="en-US" sz="2800" b="1" dirty="0" smtClean="0">
                          <a:solidFill>
                            <a:schemeClr val="bg1"/>
                          </a:solidFill>
                        </a:rPr>
                        <a:t>         Passengers</a:t>
                      </a:r>
                      <a:endParaRPr lang="en-US" sz="28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smtClean="0">
                          <a:solidFill>
                            <a:schemeClr val="bg1"/>
                          </a:solidFill>
                        </a:rPr>
                        <a:t>         Sea</a:t>
                      </a:r>
                      <a:r>
                        <a:rPr lang="en-US" sz="2800" b="1" baseline="0" dirty="0" smtClean="0">
                          <a:solidFill>
                            <a:schemeClr val="bg1"/>
                          </a:solidFill>
                        </a:rPr>
                        <a:t> Cargo </a:t>
                      </a:r>
                    </a:p>
                    <a:p>
                      <a:pPr algn="l"/>
                      <a:r>
                        <a:rPr lang="en-US" sz="2000" b="0" i="1" baseline="0" dirty="0" smtClean="0">
                          <a:solidFill>
                            <a:schemeClr val="bg1"/>
                          </a:solidFill>
                        </a:rPr>
                        <a:t>             with the </a:t>
                      </a:r>
                    </a:p>
                    <a:p>
                      <a:pPr algn="l"/>
                      <a:r>
                        <a:rPr lang="en-US" sz="2000" b="0" i="1" baseline="0" dirty="0" smtClean="0">
                          <a:solidFill>
                            <a:schemeClr val="bg1"/>
                          </a:solidFill>
                        </a:rPr>
                        <a:t>     NW Seaport Alliance</a:t>
                      </a:r>
                      <a:endParaRPr lang="en-US" sz="2000" b="0" i="1" dirty="0" smtClean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2549762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400" b="1" dirty="0" smtClean="0">
                          <a:solidFill>
                            <a:schemeClr val="tx2"/>
                          </a:solidFill>
                        </a:rPr>
                        <a:t>+10% </a:t>
                      </a:r>
                      <a:r>
                        <a:rPr lang="en-US" sz="2400" dirty="0" smtClean="0">
                          <a:solidFill>
                            <a:schemeClr val="tx2"/>
                          </a:solidFill>
                        </a:rPr>
                        <a:t>Passenger</a:t>
                      </a:r>
                      <a:r>
                        <a:rPr lang="en-US" sz="2400" baseline="0" dirty="0" smtClean="0">
                          <a:solidFill>
                            <a:schemeClr val="tx2"/>
                          </a:solidFill>
                        </a:rPr>
                        <a:t> growth</a:t>
                      </a:r>
                      <a:endParaRPr lang="en-US" sz="2400" dirty="0" smtClean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400" b="1" kern="120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+7% </a:t>
                      </a:r>
                      <a:r>
                        <a:rPr lang="en-US" sz="2400" kern="120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 2016 </a:t>
                      </a:r>
                      <a:br>
                        <a:rPr lang="en-US" sz="2400" kern="120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2400" kern="120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(by MT)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400" b="1" kern="120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+15% </a:t>
                      </a:r>
                      <a:r>
                        <a:rPr lang="en-US" sz="2400" b="0" kern="120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</a:t>
                      </a:r>
                      <a:r>
                        <a:rPr lang="en-US" sz="2400" kern="120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domestic freight service</a:t>
                      </a:r>
                      <a:endParaRPr lang="en-US" sz="2400" dirty="0" smtClean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 smtClean="0">
                          <a:solidFill>
                            <a:schemeClr val="tx2"/>
                          </a:solidFill>
                        </a:rPr>
                        <a:t>Record breaking </a:t>
                      </a:r>
                      <a:r>
                        <a:rPr lang="en-US" sz="24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984,000</a:t>
                      </a:r>
                      <a:r>
                        <a:rPr lang="en-US" sz="2400" baseline="0" dirty="0" smtClean="0">
                          <a:solidFill>
                            <a:schemeClr val="tx2"/>
                          </a:solidFill>
                        </a:rPr>
                        <a:t> PAX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baseline="0" dirty="0" smtClean="0">
                          <a:solidFill>
                            <a:schemeClr val="tx2"/>
                          </a:solidFill>
                        </a:rPr>
                        <a:t>9.5% Increase 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baseline="0" dirty="0" smtClean="0">
                          <a:solidFill>
                            <a:schemeClr val="tx2"/>
                          </a:solidFill>
                        </a:rPr>
                        <a:t>Double industry average</a:t>
                      </a:r>
                      <a:endParaRPr lang="en-US" sz="2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2400" u="sng" dirty="0" smtClean="0">
                          <a:solidFill>
                            <a:schemeClr val="tx2"/>
                          </a:solidFill>
                        </a:rPr>
                        <a:t>Loaded Containers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400" b="1" dirty="0" smtClean="0">
                          <a:solidFill>
                            <a:schemeClr val="tx2"/>
                          </a:solidFill>
                        </a:rPr>
                        <a:t>+3%</a:t>
                      </a:r>
                      <a:r>
                        <a:rPr lang="en-US" sz="2400" b="1" baseline="0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en-US" sz="2400" baseline="0" dirty="0" smtClean="0">
                          <a:solidFill>
                            <a:schemeClr val="tx2"/>
                          </a:solidFill>
                        </a:rPr>
                        <a:t>Imports YTD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400" b="1" baseline="0" dirty="0" smtClean="0">
                          <a:solidFill>
                            <a:schemeClr val="tx2"/>
                          </a:solidFill>
                        </a:rPr>
                        <a:t>+15% </a:t>
                      </a:r>
                      <a:r>
                        <a:rPr lang="en-US" sz="2400" baseline="0" dirty="0" smtClean="0">
                          <a:solidFill>
                            <a:schemeClr val="tx2"/>
                          </a:solidFill>
                        </a:rPr>
                        <a:t>Exports YTD</a:t>
                      </a:r>
                      <a:endParaRPr lang="en-US" sz="2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9658" r="80449" b="13067"/>
          <a:stretch/>
        </p:blipFill>
        <p:spPr>
          <a:xfrm>
            <a:off x="395927" y="1183958"/>
            <a:ext cx="1047383" cy="821912"/>
          </a:xfrm>
        </p:spPr>
      </p:pic>
      <p:pic>
        <p:nvPicPr>
          <p:cNvPr id="10" name="Content Placeholder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343" t="59658" r="59106" b="13067"/>
          <a:stretch/>
        </p:blipFill>
        <p:spPr>
          <a:xfrm>
            <a:off x="3316357" y="1166423"/>
            <a:ext cx="1047383" cy="821912"/>
          </a:xfrm>
          <a:prstGeom prst="rect">
            <a:avLst/>
          </a:prstGeom>
        </p:spPr>
      </p:pic>
      <p:pic>
        <p:nvPicPr>
          <p:cNvPr id="11" name="Content Placeholder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0468" t="59658" r="39981" b="13067"/>
          <a:stretch/>
        </p:blipFill>
        <p:spPr>
          <a:xfrm>
            <a:off x="5994243" y="1148197"/>
            <a:ext cx="1047383" cy="821912"/>
          </a:xfrm>
          <a:prstGeom prst="rect">
            <a:avLst/>
          </a:prstGeom>
        </p:spPr>
      </p:pic>
      <p:pic>
        <p:nvPicPr>
          <p:cNvPr id="13" name="Content Placeholder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7610" t="59658" r="2839" b="13067"/>
          <a:stretch/>
        </p:blipFill>
        <p:spPr>
          <a:xfrm>
            <a:off x="8672129" y="1098607"/>
            <a:ext cx="1047383" cy="82191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68151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913" r="25433"/>
          <a:stretch/>
        </p:blipFill>
        <p:spPr bwMode="auto">
          <a:xfrm>
            <a:off x="8229600" y="1206500"/>
            <a:ext cx="3325091" cy="45847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09600" y="15169"/>
            <a:ext cx="109728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Challenges Remain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-192"/>
          <a:stretch/>
        </p:blipFill>
        <p:spPr>
          <a:xfrm>
            <a:off x="4741909" y="1215818"/>
            <a:ext cx="3322243" cy="2210873"/>
          </a:xfrm>
        </p:spPr>
      </p:pic>
      <p:sp>
        <p:nvSpPr>
          <p:cNvPr id="14" name="Rectangle 9"/>
          <p:cNvSpPr/>
          <p:nvPr/>
        </p:nvSpPr>
        <p:spPr>
          <a:xfrm>
            <a:off x="4725156" y="1206500"/>
            <a:ext cx="3313186" cy="441845"/>
          </a:xfrm>
          <a:custGeom>
            <a:avLst/>
            <a:gdLst>
              <a:gd name="connsiteX0" fmla="*/ 0 w 3041160"/>
              <a:gd name="connsiteY0" fmla="*/ 0 h 404672"/>
              <a:gd name="connsiteX1" fmla="*/ 3041160 w 3041160"/>
              <a:gd name="connsiteY1" fmla="*/ 0 h 404672"/>
              <a:gd name="connsiteX2" fmla="*/ 3041160 w 3041160"/>
              <a:gd name="connsiteY2" fmla="*/ 404672 h 404672"/>
              <a:gd name="connsiteX3" fmla="*/ 0 w 3041160"/>
              <a:gd name="connsiteY3" fmla="*/ 404672 h 404672"/>
              <a:gd name="connsiteX4" fmla="*/ 0 w 3041160"/>
              <a:gd name="connsiteY4" fmla="*/ 0 h 404672"/>
              <a:gd name="connsiteX0" fmla="*/ 0 w 3041160"/>
              <a:gd name="connsiteY0" fmla="*/ 0 h 423144"/>
              <a:gd name="connsiteX1" fmla="*/ 3041160 w 3041160"/>
              <a:gd name="connsiteY1" fmla="*/ 0 h 423144"/>
              <a:gd name="connsiteX2" fmla="*/ 2533160 w 3041160"/>
              <a:gd name="connsiteY2" fmla="*/ 423144 h 423144"/>
              <a:gd name="connsiteX3" fmla="*/ 0 w 3041160"/>
              <a:gd name="connsiteY3" fmla="*/ 404672 h 423144"/>
              <a:gd name="connsiteX4" fmla="*/ 0 w 3041160"/>
              <a:gd name="connsiteY4" fmla="*/ 0 h 423144"/>
              <a:gd name="connsiteX0" fmla="*/ 0 w 3041160"/>
              <a:gd name="connsiteY0" fmla="*/ 0 h 423241"/>
              <a:gd name="connsiteX1" fmla="*/ 3041160 w 3041160"/>
              <a:gd name="connsiteY1" fmla="*/ 0 h 423241"/>
              <a:gd name="connsiteX2" fmla="*/ 2533160 w 3041160"/>
              <a:gd name="connsiteY2" fmla="*/ 423144 h 423241"/>
              <a:gd name="connsiteX3" fmla="*/ 0 w 3041160"/>
              <a:gd name="connsiteY3" fmla="*/ 404672 h 423241"/>
              <a:gd name="connsiteX4" fmla="*/ 0 w 3041160"/>
              <a:gd name="connsiteY4" fmla="*/ 0 h 423241"/>
              <a:gd name="connsiteX0" fmla="*/ 0 w 3041160"/>
              <a:gd name="connsiteY0" fmla="*/ 0 h 432474"/>
              <a:gd name="connsiteX1" fmla="*/ 3041160 w 3041160"/>
              <a:gd name="connsiteY1" fmla="*/ 0 h 432474"/>
              <a:gd name="connsiteX2" fmla="*/ 1978978 w 3041160"/>
              <a:gd name="connsiteY2" fmla="*/ 432380 h 432474"/>
              <a:gd name="connsiteX3" fmla="*/ 0 w 3041160"/>
              <a:gd name="connsiteY3" fmla="*/ 404672 h 432474"/>
              <a:gd name="connsiteX4" fmla="*/ 0 w 3041160"/>
              <a:gd name="connsiteY4" fmla="*/ 0 h 432474"/>
              <a:gd name="connsiteX0" fmla="*/ 0 w 3041160"/>
              <a:gd name="connsiteY0" fmla="*/ 0 h 432380"/>
              <a:gd name="connsiteX1" fmla="*/ 3041160 w 3041160"/>
              <a:gd name="connsiteY1" fmla="*/ 0 h 432380"/>
              <a:gd name="connsiteX2" fmla="*/ 1978978 w 3041160"/>
              <a:gd name="connsiteY2" fmla="*/ 432380 h 432380"/>
              <a:gd name="connsiteX3" fmla="*/ 0 w 3041160"/>
              <a:gd name="connsiteY3" fmla="*/ 404672 h 432380"/>
              <a:gd name="connsiteX4" fmla="*/ 0 w 3041160"/>
              <a:gd name="connsiteY4" fmla="*/ 0 h 432380"/>
              <a:gd name="connsiteX0" fmla="*/ 0 w 3041160"/>
              <a:gd name="connsiteY0" fmla="*/ 0 h 432380"/>
              <a:gd name="connsiteX1" fmla="*/ 3041160 w 3041160"/>
              <a:gd name="connsiteY1" fmla="*/ 0 h 432380"/>
              <a:gd name="connsiteX2" fmla="*/ 1978978 w 3041160"/>
              <a:gd name="connsiteY2" fmla="*/ 432380 h 432380"/>
              <a:gd name="connsiteX3" fmla="*/ 0 w 3041160"/>
              <a:gd name="connsiteY3" fmla="*/ 404672 h 432380"/>
              <a:gd name="connsiteX4" fmla="*/ 0 w 3041160"/>
              <a:gd name="connsiteY4" fmla="*/ 0 h 432380"/>
              <a:gd name="connsiteX0" fmla="*/ 1144770 w 4185930"/>
              <a:gd name="connsiteY0" fmla="*/ 0 h 432380"/>
              <a:gd name="connsiteX1" fmla="*/ 4185930 w 4185930"/>
              <a:gd name="connsiteY1" fmla="*/ 0 h 432380"/>
              <a:gd name="connsiteX2" fmla="*/ 3123748 w 4185930"/>
              <a:gd name="connsiteY2" fmla="*/ 432380 h 432380"/>
              <a:gd name="connsiteX3" fmla="*/ 0 w 4185930"/>
              <a:gd name="connsiteY3" fmla="*/ 404672 h 432380"/>
              <a:gd name="connsiteX4" fmla="*/ 1144770 w 4185930"/>
              <a:gd name="connsiteY4" fmla="*/ 0 h 432380"/>
              <a:gd name="connsiteX0" fmla="*/ 23127 w 4185930"/>
              <a:gd name="connsiteY0" fmla="*/ 0 h 441616"/>
              <a:gd name="connsiteX1" fmla="*/ 4185930 w 4185930"/>
              <a:gd name="connsiteY1" fmla="*/ 9236 h 441616"/>
              <a:gd name="connsiteX2" fmla="*/ 3123748 w 4185930"/>
              <a:gd name="connsiteY2" fmla="*/ 441616 h 441616"/>
              <a:gd name="connsiteX3" fmla="*/ 0 w 4185930"/>
              <a:gd name="connsiteY3" fmla="*/ 413908 h 441616"/>
              <a:gd name="connsiteX4" fmla="*/ 23127 w 4185930"/>
              <a:gd name="connsiteY4" fmla="*/ 0 h 441616"/>
              <a:gd name="connsiteX0" fmla="*/ 0 w 4162803"/>
              <a:gd name="connsiteY0" fmla="*/ 0 h 441616"/>
              <a:gd name="connsiteX1" fmla="*/ 4162803 w 4162803"/>
              <a:gd name="connsiteY1" fmla="*/ 9236 h 441616"/>
              <a:gd name="connsiteX2" fmla="*/ 3100621 w 4162803"/>
              <a:gd name="connsiteY2" fmla="*/ 441616 h 441616"/>
              <a:gd name="connsiteX3" fmla="*/ 3703 w 4162803"/>
              <a:gd name="connsiteY3" fmla="*/ 413908 h 441616"/>
              <a:gd name="connsiteX4" fmla="*/ 0 w 4162803"/>
              <a:gd name="connsiteY4" fmla="*/ 0 h 441616"/>
              <a:gd name="connsiteX0" fmla="*/ 0 w 4156840"/>
              <a:gd name="connsiteY0" fmla="*/ 0 h 441616"/>
              <a:gd name="connsiteX1" fmla="*/ 4156840 w 4156840"/>
              <a:gd name="connsiteY1" fmla="*/ 4474 h 441616"/>
              <a:gd name="connsiteX2" fmla="*/ 3100621 w 4156840"/>
              <a:gd name="connsiteY2" fmla="*/ 441616 h 441616"/>
              <a:gd name="connsiteX3" fmla="*/ 3703 w 4156840"/>
              <a:gd name="connsiteY3" fmla="*/ 413908 h 441616"/>
              <a:gd name="connsiteX4" fmla="*/ 0 w 4156840"/>
              <a:gd name="connsiteY4" fmla="*/ 0 h 441616"/>
              <a:gd name="connsiteX0" fmla="*/ 0 w 4156840"/>
              <a:gd name="connsiteY0" fmla="*/ 0 h 441845"/>
              <a:gd name="connsiteX1" fmla="*/ 4156840 w 4156840"/>
              <a:gd name="connsiteY1" fmla="*/ 4474 h 441845"/>
              <a:gd name="connsiteX2" fmla="*/ 3100621 w 4156840"/>
              <a:gd name="connsiteY2" fmla="*/ 441616 h 441845"/>
              <a:gd name="connsiteX3" fmla="*/ 3703 w 4156840"/>
              <a:gd name="connsiteY3" fmla="*/ 413908 h 441845"/>
              <a:gd name="connsiteX4" fmla="*/ 0 w 4156840"/>
              <a:gd name="connsiteY4" fmla="*/ 0 h 441845"/>
              <a:gd name="connsiteX0" fmla="*/ 0 w 4147896"/>
              <a:gd name="connsiteY0" fmla="*/ 0 h 441845"/>
              <a:gd name="connsiteX1" fmla="*/ 4147896 w 4147896"/>
              <a:gd name="connsiteY1" fmla="*/ 4474 h 441845"/>
              <a:gd name="connsiteX2" fmla="*/ 3100621 w 4147896"/>
              <a:gd name="connsiteY2" fmla="*/ 441616 h 441845"/>
              <a:gd name="connsiteX3" fmla="*/ 3703 w 4147896"/>
              <a:gd name="connsiteY3" fmla="*/ 413908 h 441845"/>
              <a:gd name="connsiteX4" fmla="*/ 0 w 4147896"/>
              <a:gd name="connsiteY4" fmla="*/ 0 h 441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47896" h="441845">
                <a:moveTo>
                  <a:pt x="0" y="0"/>
                </a:moveTo>
                <a:lnTo>
                  <a:pt x="4147896" y="4474"/>
                </a:lnTo>
                <a:cubicBezTo>
                  <a:pt x="4122470" y="6976"/>
                  <a:pt x="4262217" y="453401"/>
                  <a:pt x="3100621" y="441616"/>
                </a:cubicBezTo>
                <a:lnTo>
                  <a:pt x="3703" y="413908"/>
                </a:lnTo>
                <a:cubicBezTo>
                  <a:pt x="2469" y="275939"/>
                  <a:pt x="1234" y="137969"/>
                  <a:pt x="0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 smtClean="0">
                <a:solidFill>
                  <a:schemeClr val="tx1"/>
                </a:solidFill>
                <a:latin typeface="+mn-lt"/>
              </a:rPr>
              <a:t>Community and Economic Development as Important as Ever</a:t>
            </a:r>
            <a:endParaRPr lang="en-US" b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7674" b="14225"/>
          <a:stretch/>
        </p:blipFill>
        <p:spPr>
          <a:xfrm flipH="1">
            <a:off x="609599" y="1206500"/>
            <a:ext cx="3924300" cy="45974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741907" y="1158169"/>
            <a:ext cx="3145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Overcapacity Infrastructure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Rectangle 9"/>
          <p:cNvSpPr/>
          <p:nvPr/>
        </p:nvSpPr>
        <p:spPr>
          <a:xfrm>
            <a:off x="8235552" y="1206500"/>
            <a:ext cx="3313186" cy="441845"/>
          </a:xfrm>
          <a:custGeom>
            <a:avLst/>
            <a:gdLst>
              <a:gd name="connsiteX0" fmla="*/ 0 w 3041160"/>
              <a:gd name="connsiteY0" fmla="*/ 0 h 404672"/>
              <a:gd name="connsiteX1" fmla="*/ 3041160 w 3041160"/>
              <a:gd name="connsiteY1" fmla="*/ 0 h 404672"/>
              <a:gd name="connsiteX2" fmla="*/ 3041160 w 3041160"/>
              <a:gd name="connsiteY2" fmla="*/ 404672 h 404672"/>
              <a:gd name="connsiteX3" fmla="*/ 0 w 3041160"/>
              <a:gd name="connsiteY3" fmla="*/ 404672 h 404672"/>
              <a:gd name="connsiteX4" fmla="*/ 0 w 3041160"/>
              <a:gd name="connsiteY4" fmla="*/ 0 h 404672"/>
              <a:gd name="connsiteX0" fmla="*/ 0 w 3041160"/>
              <a:gd name="connsiteY0" fmla="*/ 0 h 423144"/>
              <a:gd name="connsiteX1" fmla="*/ 3041160 w 3041160"/>
              <a:gd name="connsiteY1" fmla="*/ 0 h 423144"/>
              <a:gd name="connsiteX2" fmla="*/ 2533160 w 3041160"/>
              <a:gd name="connsiteY2" fmla="*/ 423144 h 423144"/>
              <a:gd name="connsiteX3" fmla="*/ 0 w 3041160"/>
              <a:gd name="connsiteY3" fmla="*/ 404672 h 423144"/>
              <a:gd name="connsiteX4" fmla="*/ 0 w 3041160"/>
              <a:gd name="connsiteY4" fmla="*/ 0 h 423144"/>
              <a:gd name="connsiteX0" fmla="*/ 0 w 3041160"/>
              <a:gd name="connsiteY0" fmla="*/ 0 h 423241"/>
              <a:gd name="connsiteX1" fmla="*/ 3041160 w 3041160"/>
              <a:gd name="connsiteY1" fmla="*/ 0 h 423241"/>
              <a:gd name="connsiteX2" fmla="*/ 2533160 w 3041160"/>
              <a:gd name="connsiteY2" fmla="*/ 423144 h 423241"/>
              <a:gd name="connsiteX3" fmla="*/ 0 w 3041160"/>
              <a:gd name="connsiteY3" fmla="*/ 404672 h 423241"/>
              <a:gd name="connsiteX4" fmla="*/ 0 w 3041160"/>
              <a:gd name="connsiteY4" fmla="*/ 0 h 423241"/>
              <a:gd name="connsiteX0" fmla="*/ 0 w 3041160"/>
              <a:gd name="connsiteY0" fmla="*/ 0 h 432474"/>
              <a:gd name="connsiteX1" fmla="*/ 3041160 w 3041160"/>
              <a:gd name="connsiteY1" fmla="*/ 0 h 432474"/>
              <a:gd name="connsiteX2" fmla="*/ 1978978 w 3041160"/>
              <a:gd name="connsiteY2" fmla="*/ 432380 h 432474"/>
              <a:gd name="connsiteX3" fmla="*/ 0 w 3041160"/>
              <a:gd name="connsiteY3" fmla="*/ 404672 h 432474"/>
              <a:gd name="connsiteX4" fmla="*/ 0 w 3041160"/>
              <a:gd name="connsiteY4" fmla="*/ 0 h 432474"/>
              <a:gd name="connsiteX0" fmla="*/ 0 w 3041160"/>
              <a:gd name="connsiteY0" fmla="*/ 0 h 432380"/>
              <a:gd name="connsiteX1" fmla="*/ 3041160 w 3041160"/>
              <a:gd name="connsiteY1" fmla="*/ 0 h 432380"/>
              <a:gd name="connsiteX2" fmla="*/ 1978978 w 3041160"/>
              <a:gd name="connsiteY2" fmla="*/ 432380 h 432380"/>
              <a:gd name="connsiteX3" fmla="*/ 0 w 3041160"/>
              <a:gd name="connsiteY3" fmla="*/ 404672 h 432380"/>
              <a:gd name="connsiteX4" fmla="*/ 0 w 3041160"/>
              <a:gd name="connsiteY4" fmla="*/ 0 h 432380"/>
              <a:gd name="connsiteX0" fmla="*/ 0 w 3041160"/>
              <a:gd name="connsiteY0" fmla="*/ 0 h 432380"/>
              <a:gd name="connsiteX1" fmla="*/ 3041160 w 3041160"/>
              <a:gd name="connsiteY1" fmla="*/ 0 h 432380"/>
              <a:gd name="connsiteX2" fmla="*/ 1978978 w 3041160"/>
              <a:gd name="connsiteY2" fmla="*/ 432380 h 432380"/>
              <a:gd name="connsiteX3" fmla="*/ 0 w 3041160"/>
              <a:gd name="connsiteY3" fmla="*/ 404672 h 432380"/>
              <a:gd name="connsiteX4" fmla="*/ 0 w 3041160"/>
              <a:gd name="connsiteY4" fmla="*/ 0 h 432380"/>
              <a:gd name="connsiteX0" fmla="*/ 1144770 w 4185930"/>
              <a:gd name="connsiteY0" fmla="*/ 0 h 432380"/>
              <a:gd name="connsiteX1" fmla="*/ 4185930 w 4185930"/>
              <a:gd name="connsiteY1" fmla="*/ 0 h 432380"/>
              <a:gd name="connsiteX2" fmla="*/ 3123748 w 4185930"/>
              <a:gd name="connsiteY2" fmla="*/ 432380 h 432380"/>
              <a:gd name="connsiteX3" fmla="*/ 0 w 4185930"/>
              <a:gd name="connsiteY3" fmla="*/ 404672 h 432380"/>
              <a:gd name="connsiteX4" fmla="*/ 1144770 w 4185930"/>
              <a:gd name="connsiteY4" fmla="*/ 0 h 432380"/>
              <a:gd name="connsiteX0" fmla="*/ 23127 w 4185930"/>
              <a:gd name="connsiteY0" fmla="*/ 0 h 441616"/>
              <a:gd name="connsiteX1" fmla="*/ 4185930 w 4185930"/>
              <a:gd name="connsiteY1" fmla="*/ 9236 h 441616"/>
              <a:gd name="connsiteX2" fmla="*/ 3123748 w 4185930"/>
              <a:gd name="connsiteY2" fmla="*/ 441616 h 441616"/>
              <a:gd name="connsiteX3" fmla="*/ 0 w 4185930"/>
              <a:gd name="connsiteY3" fmla="*/ 413908 h 441616"/>
              <a:gd name="connsiteX4" fmla="*/ 23127 w 4185930"/>
              <a:gd name="connsiteY4" fmla="*/ 0 h 441616"/>
              <a:gd name="connsiteX0" fmla="*/ 0 w 4162803"/>
              <a:gd name="connsiteY0" fmla="*/ 0 h 441616"/>
              <a:gd name="connsiteX1" fmla="*/ 4162803 w 4162803"/>
              <a:gd name="connsiteY1" fmla="*/ 9236 h 441616"/>
              <a:gd name="connsiteX2" fmla="*/ 3100621 w 4162803"/>
              <a:gd name="connsiteY2" fmla="*/ 441616 h 441616"/>
              <a:gd name="connsiteX3" fmla="*/ 3703 w 4162803"/>
              <a:gd name="connsiteY3" fmla="*/ 413908 h 441616"/>
              <a:gd name="connsiteX4" fmla="*/ 0 w 4162803"/>
              <a:gd name="connsiteY4" fmla="*/ 0 h 441616"/>
              <a:gd name="connsiteX0" fmla="*/ 0 w 4156840"/>
              <a:gd name="connsiteY0" fmla="*/ 0 h 441616"/>
              <a:gd name="connsiteX1" fmla="*/ 4156840 w 4156840"/>
              <a:gd name="connsiteY1" fmla="*/ 4474 h 441616"/>
              <a:gd name="connsiteX2" fmla="*/ 3100621 w 4156840"/>
              <a:gd name="connsiteY2" fmla="*/ 441616 h 441616"/>
              <a:gd name="connsiteX3" fmla="*/ 3703 w 4156840"/>
              <a:gd name="connsiteY3" fmla="*/ 413908 h 441616"/>
              <a:gd name="connsiteX4" fmla="*/ 0 w 4156840"/>
              <a:gd name="connsiteY4" fmla="*/ 0 h 441616"/>
              <a:gd name="connsiteX0" fmla="*/ 0 w 4156840"/>
              <a:gd name="connsiteY0" fmla="*/ 0 h 441845"/>
              <a:gd name="connsiteX1" fmla="*/ 4156840 w 4156840"/>
              <a:gd name="connsiteY1" fmla="*/ 4474 h 441845"/>
              <a:gd name="connsiteX2" fmla="*/ 3100621 w 4156840"/>
              <a:gd name="connsiteY2" fmla="*/ 441616 h 441845"/>
              <a:gd name="connsiteX3" fmla="*/ 3703 w 4156840"/>
              <a:gd name="connsiteY3" fmla="*/ 413908 h 441845"/>
              <a:gd name="connsiteX4" fmla="*/ 0 w 4156840"/>
              <a:gd name="connsiteY4" fmla="*/ 0 h 441845"/>
              <a:gd name="connsiteX0" fmla="*/ 0 w 4147896"/>
              <a:gd name="connsiteY0" fmla="*/ 0 h 441845"/>
              <a:gd name="connsiteX1" fmla="*/ 4147896 w 4147896"/>
              <a:gd name="connsiteY1" fmla="*/ 4474 h 441845"/>
              <a:gd name="connsiteX2" fmla="*/ 3100621 w 4147896"/>
              <a:gd name="connsiteY2" fmla="*/ 441616 h 441845"/>
              <a:gd name="connsiteX3" fmla="*/ 3703 w 4147896"/>
              <a:gd name="connsiteY3" fmla="*/ 413908 h 441845"/>
              <a:gd name="connsiteX4" fmla="*/ 0 w 4147896"/>
              <a:gd name="connsiteY4" fmla="*/ 0 h 441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47896" h="441845">
                <a:moveTo>
                  <a:pt x="0" y="0"/>
                </a:moveTo>
                <a:lnTo>
                  <a:pt x="4147896" y="4474"/>
                </a:lnTo>
                <a:cubicBezTo>
                  <a:pt x="4122470" y="6976"/>
                  <a:pt x="4262217" y="453401"/>
                  <a:pt x="3100621" y="441616"/>
                </a:cubicBezTo>
                <a:lnTo>
                  <a:pt x="3703" y="413908"/>
                </a:lnTo>
                <a:cubicBezTo>
                  <a:pt x="2469" y="275939"/>
                  <a:pt x="1234" y="137969"/>
                  <a:pt x="0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8272162" y="1206500"/>
            <a:ext cx="2322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Shrinking Middle Class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Content Placeholder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099"/>
          <a:stretch/>
        </p:blipFill>
        <p:spPr>
          <a:xfrm>
            <a:off x="4744876" y="3426691"/>
            <a:ext cx="3318469" cy="2364509"/>
          </a:xfrm>
          <a:prstGeom prst="rect">
            <a:avLst/>
          </a:prstGeom>
        </p:spPr>
      </p:pic>
      <p:sp>
        <p:nvSpPr>
          <p:cNvPr id="13" name="Rectangle 9"/>
          <p:cNvSpPr/>
          <p:nvPr/>
        </p:nvSpPr>
        <p:spPr>
          <a:xfrm>
            <a:off x="607518" y="1206500"/>
            <a:ext cx="3313186" cy="441845"/>
          </a:xfrm>
          <a:custGeom>
            <a:avLst/>
            <a:gdLst>
              <a:gd name="connsiteX0" fmla="*/ 0 w 3041160"/>
              <a:gd name="connsiteY0" fmla="*/ 0 h 404672"/>
              <a:gd name="connsiteX1" fmla="*/ 3041160 w 3041160"/>
              <a:gd name="connsiteY1" fmla="*/ 0 h 404672"/>
              <a:gd name="connsiteX2" fmla="*/ 3041160 w 3041160"/>
              <a:gd name="connsiteY2" fmla="*/ 404672 h 404672"/>
              <a:gd name="connsiteX3" fmla="*/ 0 w 3041160"/>
              <a:gd name="connsiteY3" fmla="*/ 404672 h 404672"/>
              <a:gd name="connsiteX4" fmla="*/ 0 w 3041160"/>
              <a:gd name="connsiteY4" fmla="*/ 0 h 404672"/>
              <a:gd name="connsiteX0" fmla="*/ 0 w 3041160"/>
              <a:gd name="connsiteY0" fmla="*/ 0 h 423144"/>
              <a:gd name="connsiteX1" fmla="*/ 3041160 w 3041160"/>
              <a:gd name="connsiteY1" fmla="*/ 0 h 423144"/>
              <a:gd name="connsiteX2" fmla="*/ 2533160 w 3041160"/>
              <a:gd name="connsiteY2" fmla="*/ 423144 h 423144"/>
              <a:gd name="connsiteX3" fmla="*/ 0 w 3041160"/>
              <a:gd name="connsiteY3" fmla="*/ 404672 h 423144"/>
              <a:gd name="connsiteX4" fmla="*/ 0 w 3041160"/>
              <a:gd name="connsiteY4" fmla="*/ 0 h 423144"/>
              <a:gd name="connsiteX0" fmla="*/ 0 w 3041160"/>
              <a:gd name="connsiteY0" fmla="*/ 0 h 423241"/>
              <a:gd name="connsiteX1" fmla="*/ 3041160 w 3041160"/>
              <a:gd name="connsiteY1" fmla="*/ 0 h 423241"/>
              <a:gd name="connsiteX2" fmla="*/ 2533160 w 3041160"/>
              <a:gd name="connsiteY2" fmla="*/ 423144 h 423241"/>
              <a:gd name="connsiteX3" fmla="*/ 0 w 3041160"/>
              <a:gd name="connsiteY3" fmla="*/ 404672 h 423241"/>
              <a:gd name="connsiteX4" fmla="*/ 0 w 3041160"/>
              <a:gd name="connsiteY4" fmla="*/ 0 h 423241"/>
              <a:gd name="connsiteX0" fmla="*/ 0 w 3041160"/>
              <a:gd name="connsiteY0" fmla="*/ 0 h 432474"/>
              <a:gd name="connsiteX1" fmla="*/ 3041160 w 3041160"/>
              <a:gd name="connsiteY1" fmla="*/ 0 h 432474"/>
              <a:gd name="connsiteX2" fmla="*/ 1978978 w 3041160"/>
              <a:gd name="connsiteY2" fmla="*/ 432380 h 432474"/>
              <a:gd name="connsiteX3" fmla="*/ 0 w 3041160"/>
              <a:gd name="connsiteY3" fmla="*/ 404672 h 432474"/>
              <a:gd name="connsiteX4" fmla="*/ 0 w 3041160"/>
              <a:gd name="connsiteY4" fmla="*/ 0 h 432474"/>
              <a:gd name="connsiteX0" fmla="*/ 0 w 3041160"/>
              <a:gd name="connsiteY0" fmla="*/ 0 h 432380"/>
              <a:gd name="connsiteX1" fmla="*/ 3041160 w 3041160"/>
              <a:gd name="connsiteY1" fmla="*/ 0 h 432380"/>
              <a:gd name="connsiteX2" fmla="*/ 1978978 w 3041160"/>
              <a:gd name="connsiteY2" fmla="*/ 432380 h 432380"/>
              <a:gd name="connsiteX3" fmla="*/ 0 w 3041160"/>
              <a:gd name="connsiteY3" fmla="*/ 404672 h 432380"/>
              <a:gd name="connsiteX4" fmla="*/ 0 w 3041160"/>
              <a:gd name="connsiteY4" fmla="*/ 0 h 432380"/>
              <a:gd name="connsiteX0" fmla="*/ 0 w 3041160"/>
              <a:gd name="connsiteY0" fmla="*/ 0 h 432380"/>
              <a:gd name="connsiteX1" fmla="*/ 3041160 w 3041160"/>
              <a:gd name="connsiteY1" fmla="*/ 0 h 432380"/>
              <a:gd name="connsiteX2" fmla="*/ 1978978 w 3041160"/>
              <a:gd name="connsiteY2" fmla="*/ 432380 h 432380"/>
              <a:gd name="connsiteX3" fmla="*/ 0 w 3041160"/>
              <a:gd name="connsiteY3" fmla="*/ 404672 h 432380"/>
              <a:gd name="connsiteX4" fmla="*/ 0 w 3041160"/>
              <a:gd name="connsiteY4" fmla="*/ 0 h 432380"/>
              <a:gd name="connsiteX0" fmla="*/ 1144770 w 4185930"/>
              <a:gd name="connsiteY0" fmla="*/ 0 h 432380"/>
              <a:gd name="connsiteX1" fmla="*/ 4185930 w 4185930"/>
              <a:gd name="connsiteY1" fmla="*/ 0 h 432380"/>
              <a:gd name="connsiteX2" fmla="*/ 3123748 w 4185930"/>
              <a:gd name="connsiteY2" fmla="*/ 432380 h 432380"/>
              <a:gd name="connsiteX3" fmla="*/ 0 w 4185930"/>
              <a:gd name="connsiteY3" fmla="*/ 404672 h 432380"/>
              <a:gd name="connsiteX4" fmla="*/ 1144770 w 4185930"/>
              <a:gd name="connsiteY4" fmla="*/ 0 h 432380"/>
              <a:gd name="connsiteX0" fmla="*/ 23127 w 4185930"/>
              <a:gd name="connsiteY0" fmla="*/ 0 h 441616"/>
              <a:gd name="connsiteX1" fmla="*/ 4185930 w 4185930"/>
              <a:gd name="connsiteY1" fmla="*/ 9236 h 441616"/>
              <a:gd name="connsiteX2" fmla="*/ 3123748 w 4185930"/>
              <a:gd name="connsiteY2" fmla="*/ 441616 h 441616"/>
              <a:gd name="connsiteX3" fmla="*/ 0 w 4185930"/>
              <a:gd name="connsiteY3" fmla="*/ 413908 h 441616"/>
              <a:gd name="connsiteX4" fmla="*/ 23127 w 4185930"/>
              <a:gd name="connsiteY4" fmla="*/ 0 h 441616"/>
              <a:gd name="connsiteX0" fmla="*/ 0 w 4162803"/>
              <a:gd name="connsiteY0" fmla="*/ 0 h 441616"/>
              <a:gd name="connsiteX1" fmla="*/ 4162803 w 4162803"/>
              <a:gd name="connsiteY1" fmla="*/ 9236 h 441616"/>
              <a:gd name="connsiteX2" fmla="*/ 3100621 w 4162803"/>
              <a:gd name="connsiteY2" fmla="*/ 441616 h 441616"/>
              <a:gd name="connsiteX3" fmla="*/ 3703 w 4162803"/>
              <a:gd name="connsiteY3" fmla="*/ 413908 h 441616"/>
              <a:gd name="connsiteX4" fmla="*/ 0 w 4162803"/>
              <a:gd name="connsiteY4" fmla="*/ 0 h 441616"/>
              <a:gd name="connsiteX0" fmla="*/ 0 w 4156840"/>
              <a:gd name="connsiteY0" fmla="*/ 0 h 441616"/>
              <a:gd name="connsiteX1" fmla="*/ 4156840 w 4156840"/>
              <a:gd name="connsiteY1" fmla="*/ 4474 h 441616"/>
              <a:gd name="connsiteX2" fmla="*/ 3100621 w 4156840"/>
              <a:gd name="connsiteY2" fmla="*/ 441616 h 441616"/>
              <a:gd name="connsiteX3" fmla="*/ 3703 w 4156840"/>
              <a:gd name="connsiteY3" fmla="*/ 413908 h 441616"/>
              <a:gd name="connsiteX4" fmla="*/ 0 w 4156840"/>
              <a:gd name="connsiteY4" fmla="*/ 0 h 441616"/>
              <a:gd name="connsiteX0" fmla="*/ 0 w 4156840"/>
              <a:gd name="connsiteY0" fmla="*/ 0 h 441845"/>
              <a:gd name="connsiteX1" fmla="*/ 4156840 w 4156840"/>
              <a:gd name="connsiteY1" fmla="*/ 4474 h 441845"/>
              <a:gd name="connsiteX2" fmla="*/ 3100621 w 4156840"/>
              <a:gd name="connsiteY2" fmla="*/ 441616 h 441845"/>
              <a:gd name="connsiteX3" fmla="*/ 3703 w 4156840"/>
              <a:gd name="connsiteY3" fmla="*/ 413908 h 441845"/>
              <a:gd name="connsiteX4" fmla="*/ 0 w 4156840"/>
              <a:gd name="connsiteY4" fmla="*/ 0 h 441845"/>
              <a:gd name="connsiteX0" fmla="*/ 0 w 4147896"/>
              <a:gd name="connsiteY0" fmla="*/ 0 h 441845"/>
              <a:gd name="connsiteX1" fmla="*/ 4147896 w 4147896"/>
              <a:gd name="connsiteY1" fmla="*/ 4474 h 441845"/>
              <a:gd name="connsiteX2" fmla="*/ 3100621 w 4147896"/>
              <a:gd name="connsiteY2" fmla="*/ 441616 h 441845"/>
              <a:gd name="connsiteX3" fmla="*/ 3703 w 4147896"/>
              <a:gd name="connsiteY3" fmla="*/ 413908 h 441845"/>
              <a:gd name="connsiteX4" fmla="*/ 0 w 4147896"/>
              <a:gd name="connsiteY4" fmla="*/ 0 h 441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47896" h="441845">
                <a:moveTo>
                  <a:pt x="0" y="0"/>
                </a:moveTo>
                <a:lnTo>
                  <a:pt x="4147896" y="4474"/>
                </a:lnTo>
                <a:cubicBezTo>
                  <a:pt x="4122470" y="6976"/>
                  <a:pt x="4262217" y="453401"/>
                  <a:pt x="3100621" y="441616"/>
                </a:cubicBezTo>
                <a:lnTo>
                  <a:pt x="3703" y="413908"/>
                </a:lnTo>
                <a:cubicBezTo>
                  <a:pt x="2469" y="275939"/>
                  <a:pt x="1234" y="137969"/>
                  <a:pt x="0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07964" y="1206500"/>
            <a:ext cx="2067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Aging Workforce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995748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0" y="228600"/>
            <a:ext cx="12192000" cy="838200"/>
          </a:xfrm>
          <a:prstGeom prst="rect">
            <a:avLst/>
          </a:prstGeom>
          <a:solidFill>
            <a:srgbClr val="80BA3D"/>
          </a:solidFill>
          <a:effectLst>
            <a:outerShdw sx="1000" sy="1000" algn="ctr" rotWithShape="0">
              <a:schemeClr val="bg1"/>
            </a:outerShdw>
          </a:effectLst>
          <a:sp3d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5400" b="1" cap="small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899" y="178131"/>
            <a:ext cx="10972800" cy="88867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tx1"/>
                </a:solidFill>
                <a:latin typeface="+mj-lt"/>
              </a:rPr>
              <a:t>Economic Development Division</a:t>
            </a:r>
            <a:endParaRPr lang="en-US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049" y="1690153"/>
            <a:ext cx="5486400" cy="4101209"/>
          </a:xfrm>
        </p:spPr>
        <p:txBody>
          <a:bodyPr>
            <a:normAutofit fontScale="85000" lnSpcReduction="20000"/>
          </a:bodyPr>
          <a:lstStyle/>
          <a:p>
            <a:pPr marL="0" indent="0">
              <a:buSzPct val="110000"/>
              <a:buNone/>
            </a:pPr>
            <a:r>
              <a:rPr lang="en-US" sz="3300" dirty="0" smtClean="0"/>
              <a:t>A new Division that brings together traditional and new Port initiatives:</a:t>
            </a:r>
          </a:p>
          <a:p>
            <a:pPr marL="0" indent="0">
              <a:buSzPct val="110000"/>
              <a:buNone/>
            </a:pPr>
            <a:endParaRPr lang="en-US" sz="1600" dirty="0" smtClean="0"/>
          </a:p>
          <a:p>
            <a:pPr>
              <a:buFont typeface="Wingdings 3" panose="05040102010807070707" pitchFamily="18" charset="2"/>
              <a:buChar char=""/>
            </a:pPr>
            <a:r>
              <a:rPr lang="en-US" dirty="0"/>
              <a:t>Real Estate Development and Management</a:t>
            </a:r>
          </a:p>
          <a:p>
            <a:pPr>
              <a:buFont typeface="Wingdings 3" panose="05040102010807070707" pitchFamily="18" charset="2"/>
              <a:buChar char=""/>
            </a:pPr>
            <a:r>
              <a:rPr lang="en-US" dirty="0" smtClean="0"/>
              <a:t>Small Business Development (including incubators and accelerators)</a:t>
            </a:r>
          </a:p>
          <a:p>
            <a:pPr>
              <a:buFont typeface="Wingdings 3" panose="05040102010807070707" pitchFamily="18" charset="2"/>
              <a:buChar char=""/>
            </a:pPr>
            <a:r>
              <a:rPr lang="en-US" dirty="0" smtClean="0"/>
              <a:t>Workforce Development</a:t>
            </a:r>
          </a:p>
          <a:p>
            <a:pPr>
              <a:buFont typeface="Wingdings 3" panose="05040102010807070707" pitchFamily="18" charset="2"/>
              <a:buChar char=""/>
            </a:pPr>
            <a:r>
              <a:rPr lang="en-US" dirty="0" smtClean="0"/>
              <a:t>Tourism</a:t>
            </a:r>
          </a:p>
          <a:p>
            <a:pPr>
              <a:buFont typeface="Wingdings 3" panose="05040102010807070707" pitchFamily="18" charset="2"/>
              <a:buChar char=""/>
            </a:pPr>
            <a:r>
              <a:rPr lang="en-US" dirty="0" smtClean="0"/>
              <a:t>Business </a:t>
            </a:r>
            <a:r>
              <a:rPr lang="en-US" dirty="0"/>
              <a:t>Prospecting and </a:t>
            </a:r>
            <a:r>
              <a:rPr lang="en-US" dirty="0" smtClean="0"/>
              <a:t>Recruitment</a:t>
            </a:r>
          </a:p>
          <a:p>
            <a:pPr>
              <a:buFont typeface="Wingdings 3" panose="05040102010807070707" pitchFamily="18" charset="2"/>
              <a:buChar char=""/>
            </a:pPr>
            <a:r>
              <a:rPr lang="en-US" dirty="0" smtClean="0"/>
              <a:t>Other Duties As Designed or Assigned!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 smtClean="0">
                <a:solidFill>
                  <a:schemeClr val="tx1"/>
                </a:solidFill>
                <a:latin typeface="+mn-lt"/>
              </a:rPr>
              <a:t>200,000+ Jobs – Shared Prosperity – King County &amp; WA State</a:t>
            </a:r>
            <a:endParaRPr lang="en-US" b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6" name="Picture 2" descr="http://www.portseattle.org/Jobs/Students-and-Veterans/PublishingImages/interns_rcf_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826" t="9225" r="11635"/>
          <a:stretch/>
        </p:blipFill>
        <p:spPr bwMode="auto">
          <a:xfrm>
            <a:off x="6175739" y="1752600"/>
            <a:ext cx="5414203" cy="3520044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333612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71" t="2001" r="1417" b="23082"/>
          <a:stretch/>
        </p:blipFill>
        <p:spPr bwMode="auto">
          <a:xfrm>
            <a:off x="101600" y="1"/>
            <a:ext cx="11996096" cy="4620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Line Callout 1 5"/>
          <p:cNvSpPr/>
          <p:nvPr/>
        </p:nvSpPr>
        <p:spPr>
          <a:xfrm>
            <a:off x="406400" y="4735286"/>
            <a:ext cx="2438400" cy="990600"/>
          </a:xfrm>
          <a:prstGeom prst="borderCallout1">
            <a:avLst>
              <a:gd name="adj1" fmla="val 198"/>
              <a:gd name="adj2" fmla="val 47395"/>
              <a:gd name="adj3" fmla="val -201316"/>
              <a:gd name="adj4" fmla="val 19919"/>
            </a:avLst>
          </a:prstGeom>
          <a:solidFill>
            <a:srgbClr val="92D050"/>
          </a:solidFill>
          <a:ln w="38100">
            <a:solidFill>
              <a:srgbClr val="FF0000"/>
            </a:solidFill>
            <a:headEnd w="lg" len="lg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Des Moines Development Opportunities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8" name="Line Callout 1 7"/>
          <p:cNvSpPr/>
          <p:nvPr/>
        </p:nvSpPr>
        <p:spPr>
          <a:xfrm>
            <a:off x="4673600" y="4759757"/>
            <a:ext cx="2438400" cy="990600"/>
          </a:xfrm>
          <a:prstGeom prst="borderCallout1">
            <a:avLst>
              <a:gd name="adj1" fmla="val -699"/>
              <a:gd name="adj2" fmla="val 24094"/>
              <a:gd name="adj3" fmla="val -201316"/>
              <a:gd name="adj4" fmla="val -117945"/>
            </a:avLst>
          </a:prstGeom>
          <a:solidFill>
            <a:srgbClr val="92D050"/>
          </a:solidFill>
          <a:ln w="38100">
            <a:solidFill>
              <a:schemeClr val="tx2">
                <a:lumMod val="75000"/>
              </a:schemeClr>
            </a:solidFill>
            <a:headEnd w="lg" len="lg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SeaTac Development Opportunities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9" name="Line Callout 1 8"/>
          <p:cNvSpPr/>
          <p:nvPr/>
        </p:nvSpPr>
        <p:spPr>
          <a:xfrm>
            <a:off x="9362374" y="4758538"/>
            <a:ext cx="2438400" cy="990600"/>
          </a:xfrm>
          <a:prstGeom prst="borderCallout1">
            <a:avLst>
              <a:gd name="adj1" fmla="val -2491"/>
              <a:gd name="adj2" fmla="val 50793"/>
              <a:gd name="adj3" fmla="val -302319"/>
              <a:gd name="adj4" fmla="val 55591"/>
            </a:avLst>
          </a:prstGeom>
          <a:solidFill>
            <a:srgbClr val="92D050"/>
          </a:solidFill>
          <a:ln w="38100">
            <a:solidFill>
              <a:srgbClr val="FFFF00"/>
            </a:solidFill>
            <a:headEnd w="lg" len="lg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Burien Development Opportunities</a:t>
            </a:r>
            <a:endParaRPr lang="en-US" b="1" dirty="0">
              <a:solidFill>
                <a:schemeClr val="tx1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6299200" y="3276600"/>
            <a:ext cx="3352800" cy="1524000"/>
          </a:xfrm>
          <a:prstGeom prst="straightConnector1">
            <a:avLst/>
          </a:prstGeom>
          <a:ln w="38100">
            <a:solidFill>
              <a:schemeClr val="tx2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7010400" y="2819400"/>
            <a:ext cx="4267200" cy="1981200"/>
          </a:xfrm>
          <a:prstGeom prst="straightConnector1">
            <a:avLst/>
          </a:prstGeom>
          <a:ln w="38100">
            <a:solidFill>
              <a:schemeClr val="tx2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92217" y="5797858"/>
            <a:ext cx="1107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Putting a Shovel to Port Properties Around the Airport</a:t>
            </a:r>
            <a:endParaRPr lang="en-US" sz="3200" b="1" dirty="0"/>
          </a:p>
        </p:txBody>
      </p:sp>
      <p:pic>
        <p:nvPicPr>
          <p:cNvPr id="2050" name="Picture 2" descr="C:\Program Files (x86)\Microsoft Office\MEDIA\OFFICE14\Bullets\BD21301_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4419" y="1682961"/>
            <a:ext cx="243181" cy="2431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Program Files (x86)\Microsoft Office\MEDIA\OFFICE14\Bullets\BD21301_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640" y="2518462"/>
            <a:ext cx="293657" cy="29365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Program Files (x86)\Microsoft Office\MEDIA\OFFICE14\Bullets\BD21301_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3219" y="1439780"/>
            <a:ext cx="243181" cy="2431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Program Files (x86)\Microsoft Office\MEDIA\OFFICE14\Bullets\BD21301_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059" y="2543699"/>
            <a:ext cx="243181" cy="2431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Program Files (x86)\Microsoft Office\MEDIA\OFFICE14\Bullets\BD21301_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3436" y="2422109"/>
            <a:ext cx="243181" cy="2431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Program Files (x86)\Microsoft Office\MEDIA\OFFICE14\Bullets\BD21301_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038" y="3010859"/>
            <a:ext cx="243181" cy="2431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Program Files (x86)\Microsoft Office\MEDIA\OFFICE14\Bullets\BD21301_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66" y="2038849"/>
            <a:ext cx="243181" cy="2431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983495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804" y="166254"/>
            <a:ext cx="10972800" cy="782782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tx1"/>
                </a:solidFill>
                <a:latin typeface="+mn-lt"/>
              </a:rPr>
              <a:t>Evaluating Our Real Estate Development Options</a:t>
            </a:r>
            <a:endParaRPr lang="en-US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11200" y="1295401"/>
            <a:ext cx="11176000" cy="4297363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Port Finishes Real Estate Strategic Plan</a:t>
            </a:r>
          </a:p>
          <a:p>
            <a:pPr marL="573088" lvl="1" indent="-293688">
              <a:tabLst>
                <a:tab pos="573088" algn="l"/>
              </a:tabLst>
            </a:pPr>
            <a:r>
              <a:rPr lang="en-US" dirty="0" smtClean="0">
                <a:solidFill>
                  <a:schemeClr val="tx1"/>
                </a:solidFill>
              </a:rPr>
              <a:t>Reevaluated Port properties for highest potential</a:t>
            </a:r>
          </a:p>
          <a:p>
            <a:pPr marL="573088" lvl="1" indent="-293688">
              <a:tabLst>
                <a:tab pos="573088" algn="l"/>
              </a:tabLst>
            </a:pPr>
            <a:r>
              <a:rPr lang="en-US" dirty="0" smtClean="0">
                <a:solidFill>
                  <a:schemeClr val="tx1"/>
                </a:solidFill>
              </a:rPr>
              <a:t>Looked at non-Port owned properties for longer term acquisition (or control)</a:t>
            </a:r>
          </a:p>
          <a:p>
            <a:pPr marL="573088" lvl="1" indent="-293688">
              <a:tabLst>
                <a:tab pos="573088" algn="l"/>
              </a:tabLst>
            </a:pPr>
            <a:r>
              <a:rPr lang="en-US" dirty="0" smtClean="0">
                <a:solidFill>
                  <a:schemeClr val="tx1"/>
                </a:solidFill>
              </a:rPr>
              <a:t>Study finished in October </a:t>
            </a:r>
          </a:p>
          <a:p>
            <a:pPr marL="1022350" lvl="2" indent="-342900">
              <a:buFont typeface="Wingdings" panose="05000000000000000000" pitchFamily="2" charset="2"/>
              <a:buChar char="ü"/>
              <a:tabLst>
                <a:tab pos="573088" algn="l"/>
              </a:tabLst>
            </a:pPr>
            <a:r>
              <a:rPr lang="en-US" b="1" dirty="0" smtClean="0">
                <a:solidFill>
                  <a:schemeClr val="tx1"/>
                </a:solidFill>
              </a:rPr>
              <a:t>the Port is evaluating over $500 million in development options</a:t>
            </a:r>
          </a:p>
          <a:p>
            <a:pPr marL="1022350" lvl="2" indent="-342900">
              <a:buFont typeface="Wingdings" panose="05000000000000000000" pitchFamily="2" charset="2"/>
              <a:buChar char="ü"/>
              <a:tabLst>
                <a:tab pos="573088" algn="l"/>
              </a:tabLst>
            </a:pPr>
            <a:r>
              <a:rPr lang="en-US" b="1" dirty="0" smtClean="0">
                <a:solidFill>
                  <a:schemeClr val="tx1"/>
                </a:solidFill>
              </a:rPr>
              <a:t>We are moving forward on several projects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2053" name="Picture 5" descr="C:\Users\dxm630\AppData\Local\Microsoft\Windows\INetCache\IE\5KZ0NZT5\skyline-296469_640[1].pn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8471" b="12791"/>
          <a:stretch/>
        </p:blipFill>
        <p:spPr bwMode="auto">
          <a:xfrm>
            <a:off x="493204" y="4876800"/>
            <a:ext cx="11176000" cy="18640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693852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 smtClean="0">
                <a:solidFill>
                  <a:schemeClr val="tx1"/>
                </a:solidFill>
                <a:latin typeface="+mn-lt"/>
              </a:rPr>
              <a:t>New Development and Jobs for SeaTac</a:t>
            </a:r>
            <a:endParaRPr lang="en-US" b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57" y="427290"/>
            <a:ext cx="6572250" cy="504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367616" y="978656"/>
            <a:ext cx="414100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Des Moines Creek - North RFP</a:t>
            </a:r>
          </a:p>
          <a:p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Moving forward to develop approximately 22 acres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Proposals due February 10</a:t>
            </a:r>
            <a:r>
              <a:rPr lang="en-US" sz="2000" baseline="30000" dirty="0" smtClean="0"/>
              <a:t>th</a:t>
            </a:r>
            <a:endParaRPr lang="en-US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Will likely pick preferred developer by end of March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Due Diligence period to follow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Seek Commission approval for ground lease this summer</a:t>
            </a:r>
            <a:endParaRPr lang="en-US" sz="2000" dirty="0"/>
          </a:p>
        </p:txBody>
      </p:sp>
    </p:spTree>
    <p:extLst>
      <p:ext uri="{BB962C8B-B14F-4D97-AF65-F5344CB8AC3E}">
        <p14:creationId xmlns="" xmlns:p14="http://schemas.microsoft.com/office/powerpoint/2010/main" val="5799506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Distribution – Manufacturing – Business Park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58135" y="274114"/>
            <a:ext cx="10885437" cy="76944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/>
              <a:t>Des Moines Creek - North Possibilities</a:t>
            </a:r>
            <a:endParaRPr lang="en-US" sz="44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18" r="5690"/>
          <a:stretch/>
        </p:blipFill>
        <p:spPr bwMode="auto">
          <a:xfrm>
            <a:off x="658135" y="1409457"/>
            <a:ext cx="3482874" cy="3906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662" y="1362864"/>
            <a:ext cx="3376673" cy="3953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5752" y="1362863"/>
            <a:ext cx="3562829" cy="3953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839134122"/>
      </p:ext>
    </p:extLst>
  </p:cSld>
  <p:clrMapOvr>
    <a:masterClrMapping/>
  </p:clrMapOvr>
</p:sld>
</file>

<file path=ppt/theme/theme1.xml><?xml version="1.0" encoding="utf-8"?>
<a:theme xmlns:a="http://schemas.openxmlformats.org/drawingml/2006/main" name="POS_16x9">
  <a:themeElements>
    <a:clrScheme name="Port Colors">
      <a:dk1>
        <a:sysClr val="windowText" lastClr="000000"/>
      </a:dk1>
      <a:lt1>
        <a:sysClr val="window" lastClr="FFFFFF"/>
      </a:lt1>
      <a:dk2>
        <a:srgbClr val="004964"/>
      </a:dk2>
      <a:lt2>
        <a:srgbClr val="EEECE1"/>
      </a:lt2>
      <a:accent1>
        <a:srgbClr val="004964"/>
      </a:accent1>
      <a:accent2>
        <a:srgbClr val="80BA3D"/>
      </a:accent2>
      <a:accent3>
        <a:srgbClr val="50B2CE"/>
      </a:accent3>
      <a:accent4>
        <a:srgbClr val="ADDFED"/>
      </a:accent4>
      <a:accent5>
        <a:srgbClr val="919191"/>
      </a:accent5>
      <a:accent6>
        <a:srgbClr val="F78E1E"/>
      </a:accent6>
      <a:hlink>
        <a:srgbClr val="4BACC6"/>
      </a:hlink>
      <a:folHlink>
        <a:srgbClr val="92CDD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OS_16x9" id="{1271B434-CD83-4301-9A15-8F0D13BB1541}" vid="{A95939BE-2460-4B71-A0F5-1D6F1678C7A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haredContentType xmlns="Microsoft.SharePoint.Taxonomy.ContentTypeSync" SourceId="5a0340f5-2d2a-4a26-b774-2827a2065bb1" ContentTypeId="0x01" PreviousValue="false"/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Branded Presentation" ma:contentTypeID="0x010100BB93C87166823249834195475D63911E005970EE455FF34B469D1606A05CD8BB61" ma:contentTypeVersion="2" ma:contentTypeDescription="" ma:contentTypeScope="" ma:versionID="94401976497dfd29db573e721fed216a">
  <xsd:schema xmlns:xsd="http://www.w3.org/2001/XMLSchema" xmlns:xs="http://www.w3.org/2001/XMLSchema" xmlns:p="http://schemas.microsoft.com/office/2006/metadata/properties" xmlns:ns2="b4ef15e4-6297-462f-a451-c5f7a47f6038" xmlns:ns3="b834a0ba-e83f-4f6f-a912-d34ecfbbe380" targetNamespace="http://schemas.microsoft.com/office/2006/metadata/properties" ma:root="true" ma:fieldsID="23a6618c8f56b54015d9b63329643e04" ns2:_="" ns3:_="">
    <xsd:import namespace="b4ef15e4-6297-462f-a451-c5f7a47f6038"/>
    <xsd:import namespace="b834a0ba-e83f-4f6f-a912-d34ecfbbe380"/>
    <xsd:element name="properties">
      <xsd:complexType>
        <xsd:sequence>
          <xsd:element name="documentManagement">
            <xsd:complexType>
              <xsd:all>
                <xsd:element ref="ns2:ed99c0ad94604547a48dd53fc8b7d085" minOccurs="0"/>
                <xsd:element ref="ns3:TaxCatchAll" minOccurs="0"/>
                <xsd:element ref="ns3:TaxCatchAllLabel" minOccurs="0"/>
                <xsd:element ref="ns2:Significant_x0020_Date" minOccurs="0"/>
                <xsd:element ref="ns2:b5c11ad7672846a2a94684ffa092bb27" minOccurs="0"/>
                <xsd:element ref="ns2:af4de78e70aa4739805ade39c92734f4" minOccurs="0"/>
                <xsd:element ref="ns2:Work_x0020_Done_x0020_Fo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ef15e4-6297-462f-a451-c5f7a47f6038" elementFormDefault="qualified">
    <xsd:import namespace="http://schemas.microsoft.com/office/2006/documentManagement/types"/>
    <xsd:import namespace="http://schemas.microsoft.com/office/infopath/2007/PartnerControls"/>
    <xsd:element name="ed99c0ad94604547a48dd53fc8b7d085" ma:index="8" ma:taxonomy="true" ma:internalName="ed99c0ad94604547a48dd53fc8b7d085" ma:taxonomyFieldName="Classification" ma:displayName="Classification" ma:default="" ma:fieldId="{ed99c0ad-9460-4547-a48d-d53fc8b7d085}" ma:taxonomyMulti="true" ma:sspId="5a0340f5-2d2a-4a26-b774-2827a2065bb1" ma:termSetId="00536bd3-03ae-4c94-b7a6-7bcf7de26a1f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ignificant_x0020_Date" ma:index="12" nillable="true" ma:displayName="Significant Date" ma:format="DateOnly" ma:indexed="true" ma:internalName="Significant_x0020_Date">
      <xsd:simpleType>
        <xsd:restriction base="dms:DateTime"/>
      </xsd:simpleType>
    </xsd:element>
    <xsd:element name="b5c11ad7672846a2a94684ffa092bb27" ma:index="13" nillable="true" ma:taxonomy="true" ma:internalName="b5c11ad7672846a2a94684ffa092bb27" ma:taxonomyFieldName="Locations" ma:displayName="Locations" ma:default="" ma:fieldId="{b5c11ad7-6728-46a2-a946-84ffa092bb27}" ma:taxonomyMulti="true" ma:sspId="5a0340f5-2d2a-4a26-b774-2827a2065bb1" ma:termSetId="b3f7ae98-d584-495e-afc4-7f55d26bd590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af4de78e70aa4739805ade39c92734f4" ma:index="15" nillable="true" ma:taxonomy="true" ma:internalName="af4de78e70aa4739805ade39c92734f4" ma:taxonomyFieldName="Partner" ma:displayName="Partner" ma:default="" ma:fieldId="{af4de78e-70aa-4739-805a-de39c92734f4}" ma:taxonomyMulti="true" ma:sspId="5a0340f5-2d2a-4a26-b774-2827a2065bb1" ma:termSetId="50a49b9a-e96e-45e8-bc4c-536db18e52bc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Work_x0020_Done_x0020_For" ma:index="17" nillable="true" ma:displayName="Work Done For" ma:indexed="true" ma:list="UserInfo" ma:SharePointGroup="0" ma:internalName="Work_x0020_Done_x0020_For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34a0ba-e83f-4f6f-a912-d34ecfbbe380" elementFormDefault="qualified">
    <xsd:import namespace="http://schemas.microsoft.com/office/2006/documentManagement/types"/>
    <xsd:import namespace="http://schemas.microsoft.com/office/infopath/2007/PartnerControls"/>
    <xsd:element name="TaxCatchAll" ma:index="9" nillable="true" ma:displayName="Taxonomy Catch All Column" ma:description="" ma:hidden="true" ma:list="{75020058-0b20-4ee2-82e4-507781d9189c}" ma:internalName="TaxCatchAll" ma:showField="CatchAllData" ma:web="39103d8f-d82c-4dd6-aa69-1ea38a5d3a8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description="" ma:hidden="true" ma:list="{75020058-0b20-4ee2-82e4-507781d9189c}" ma:internalName="TaxCatchAllLabel" ma:readOnly="true" ma:showField="CatchAllDataLabel" ma:web="39103d8f-d82c-4dd6-aa69-1ea38a5d3a8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b5c11ad7672846a2a94684ffa092bb27 xmlns="b4ef15e4-6297-462f-a451-c5f7a47f6038">
      <Terms xmlns="http://schemas.microsoft.com/office/infopath/2007/PartnerControls"/>
    </b5c11ad7672846a2a94684ffa092bb27>
    <ed99c0ad94604547a48dd53fc8b7d085 xmlns="b4ef15e4-6297-462f-a451-c5f7a47f6038">
      <Terms xmlns="http://schemas.microsoft.com/office/infopath/2007/PartnerControls">
        <TermInfo xmlns="http://schemas.microsoft.com/office/infopath/2007/PartnerControls">
          <TermName xmlns="http://schemas.microsoft.com/office/infopath/2007/PartnerControls">Executive Office</TermName>
          <TermId xmlns="http://schemas.microsoft.com/office/infopath/2007/PartnerControls">f3a91f77-99ba-4160-915a-9a0b51a28c03</TermId>
        </TermInfo>
      </Terms>
    </ed99c0ad94604547a48dd53fc8b7d085>
    <Significant_x0020_Date xmlns="b4ef15e4-6297-462f-a451-c5f7a47f6038">2016-11-21T08:00:00+00:00</Significant_x0020_Date>
    <af4de78e70aa4739805ade39c92734f4 xmlns="b4ef15e4-6297-462f-a451-c5f7a47f6038">
      <Terms xmlns="http://schemas.microsoft.com/office/infopath/2007/PartnerControls"/>
    </af4de78e70aa4739805ade39c92734f4>
    <TaxCatchAll xmlns="b834a0ba-e83f-4f6f-a912-d34ecfbbe380">
      <Value>44</Value>
    </TaxCatchAll>
    <Work_x0020_Done_x0020_For xmlns="b4ef15e4-6297-462f-a451-c5f7a47f6038">
      <UserInfo>
        <DisplayName>Fick, Ted</DisplayName>
        <AccountId>59</AccountId>
        <AccountType/>
      </UserInfo>
    </Work_x0020_Done_x0020_For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ACEA857-285D-4684-A0CA-B931F3170577}">
  <ds:schemaRefs>
    <ds:schemaRef ds:uri="Microsoft.SharePoint.Taxonomy.ContentTypeSync"/>
  </ds:schemaRefs>
</ds:datastoreItem>
</file>

<file path=customXml/itemProps2.xml><?xml version="1.0" encoding="utf-8"?>
<ds:datastoreItem xmlns:ds="http://schemas.openxmlformats.org/officeDocument/2006/customXml" ds:itemID="{16AF6E2F-768A-463F-82AB-1DA644E3195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4ef15e4-6297-462f-a451-c5f7a47f6038"/>
    <ds:schemaRef ds:uri="b834a0ba-e83f-4f6f-a912-d34ecfbbe38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25C973B-BA92-49F4-945E-9C67ACE41D8B}">
  <ds:schemaRefs>
    <ds:schemaRef ds:uri="http://purl.org/dc/dcmitype/"/>
    <ds:schemaRef ds:uri="b834a0ba-e83f-4f6f-a912-d34ecfbbe380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purl.org/dc/terms/"/>
    <ds:schemaRef ds:uri="http://schemas.openxmlformats.org/package/2006/metadata/core-properties"/>
    <ds:schemaRef ds:uri="b4ef15e4-6297-462f-a451-c5f7a47f6038"/>
    <ds:schemaRef ds:uri="http://schemas.microsoft.com/office/infopath/2007/PartnerControls"/>
    <ds:schemaRef ds:uri="http://www.w3.org/XML/1998/namespace"/>
  </ds:schemaRefs>
</ds:datastoreItem>
</file>

<file path=customXml/itemProps4.xml><?xml version="1.0" encoding="utf-8"?>
<ds:datastoreItem xmlns:ds="http://schemas.openxmlformats.org/officeDocument/2006/customXml" ds:itemID="{B3865955-9FBC-4423-A2F0-8EE7FA9D132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POS_16x9</Template>
  <TotalTime>2824</TotalTime>
  <Words>1010</Words>
  <Application>Microsoft Office PowerPoint</Application>
  <PresentationFormat>Custom</PresentationFormat>
  <Paragraphs>206</Paragraphs>
  <Slides>22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POS_16x9</vt:lpstr>
      <vt:lpstr>The Port of Seattle: Economic Development in Action</vt:lpstr>
      <vt:lpstr>Slide 2</vt:lpstr>
      <vt:lpstr>2016: A Big Year for the Port</vt:lpstr>
      <vt:lpstr>Challenges Remain</vt:lpstr>
      <vt:lpstr>Economic Development Division</vt:lpstr>
      <vt:lpstr>Slide 6</vt:lpstr>
      <vt:lpstr>Evaluating Our Real Estate Development Options</vt:lpstr>
      <vt:lpstr>Slide 8</vt:lpstr>
      <vt:lpstr>Slide 9</vt:lpstr>
      <vt:lpstr>North SeaTac Real Estate Strategy</vt:lpstr>
      <vt:lpstr>Small Business Development</vt:lpstr>
      <vt:lpstr>New Initiative: Incubator/Accelerator</vt:lpstr>
      <vt:lpstr>Recommendations</vt:lpstr>
      <vt:lpstr>Workforce Development</vt:lpstr>
      <vt:lpstr>Port-Related Workforce Priorities</vt:lpstr>
      <vt:lpstr>Career Connected Learning Continuum</vt:lpstr>
      <vt:lpstr>Tourism</vt:lpstr>
      <vt:lpstr>Port Leadership in Tourism</vt:lpstr>
      <vt:lpstr>2016 Economic Development Grants</vt:lpstr>
      <vt:lpstr>Slide 20</vt:lpstr>
      <vt:lpstr>Slide 21</vt:lpstr>
      <vt:lpstr>On the Horizon</vt:lpstr>
    </vt:vector>
  </TitlesOfParts>
  <Company>Port of Seattle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Donnelly, Devlin</dc:creator>
  <cp:lastModifiedBy>jrobinson</cp:lastModifiedBy>
  <cp:revision>212</cp:revision>
  <cp:lastPrinted>2016-11-14T17:49:16Z</cp:lastPrinted>
  <dcterms:created xsi:type="dcterms:W3CDTF">2016-11-03T13:57:04Z</dcterms:created>
  <dcterms:modified xsi:type="dcterms:W3CDTF">2017-01-25T20:49:06Z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0x010100BB93C87166823249834195475D63911E005970EE455FF34B469D1606A05CD8BB61</vt:lpwstr>
  </property>
  <property fmtid="{D5CDD505-2E9C-101B-9397-08002B2CF9AE}" pid="3" name="Partner">
    <vt:lpwstr/>
  </property>
  <property fmtid="{D5CDD505-2E9C-101B-9397-08002B2CF9AE}" pid="4" name="Locations">
    <vt:lpwstr/>
  </property>
  <property fmtid="{D5CDD505-2E9C-101B-9397-08002B2CF9AE}" pid="5" name="Classification">
    <vt:lpwstr>44;#Executive Office|f3a91f77-99ba-4160-915a-9a0b51a28c03</vt:lpwstr>
  </property>
</Properties>
</file>