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5" r:id="rId3"/>
    <p:sldId id="306" r:id="rId4"/>
    <p:sldId id="313" r:id="rId5"/>
    <p:sldId id="303" r:id="rId6"/>
    <p:sldId id="304" r:id="rId7"/>
    <p:sldId id="302" r:id="rId8"/>
    <p:sldId id="314" r:id="rId9"/>
    <p:sldId id="291" r:id="rId10"/>
    <p:sldId id="310" r:id="rId11"/>
    <p:sldId id="311" r:id="rId12"/>
    <p:sldId id="292" r:id="rId13"/>
    <p:sldId id="312" r:id="rId14"/>
    <p:sldId id="316" r:id="rId15"/>
    <p:sldId id="315" r:id="rId16"/>
    <p:sldId id="301" r:id="rId17"/>
    <p:sldId id="289" r:id="rId18"/>
    <p:sldId id="295" r:id="rId19"/>
    <p:sldId id="271" r:id="rId20"/>
    <p:sldId id="287" r:id="rId21"/>
    <p:sldId id="290" r:id="rId22"/>
    <p:sldId id="276" r:id="rId23"/>
    <p:sldId id="307" r:id="rId24"/>
    <p:sldId id="308" r:id="rId25"/>
    <p:sldId id="30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07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pos="4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191"/>
    <a:srgbClr val="FFFF6D"/>
    <a:srgbClr val="FFFF9F"/>
    <a:srgbClr val="A9DA74"/>
    <a:srgbClr val="FE8F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7482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2334" y="-84"/>
      </p:cViewPr>
      <p:guideLst>
        <p:guide orient="horz" pos="2160"/>
        <p:guide orient="horz" pos="4152"/>
        <p:guide pos="3072"/>
        <p:guide pos="2880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rv-dfs-wa\Projects\16\16004.00%20-%20City%20of%20SeaTac%20On-Call%202016\TO%204%20-%20TIF%20Update\SeaTac%20TIF_Calculations%2007-01-2016%20-%20All%20TIF%20Projec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E8F8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FC-407A-8684-3E39B051BD62}"/>
              </c:ext>
            </c:extLst>
          </c:dPt>
          <c:dPt>
            <c:idx val="1"/>
            <c:spPr>
              <a:solidFill>
                <a:srgbClr val="FFFF6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FC-407A-8684-3E39B051BD62}"/>
              </c:ext>
            </c:extLst>
          </c:dPt>
          <c:dPt>
            <c:idx val="2"/>
            <c:spPr>
              <a:solidFill>
                <a:srgbClr val="A9DA7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FC-407A-8684-3E39B051BD62}"/>
              </c:ext>
            </c:extLst>
          </c:dPt>
          <c:dPt>
            <c:idx val="3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FC-407A-8684-3E39B051BD62}"/>
              </c:ext>
            </c:extLst>
          </c:dPt>
          <c:dLbls>
            <c:dLbl>
              <c:idx val="0"/>
              <c:layout>
                <c:manualLayout>
                  <c:x val="-4.2551231011435611E-2"/>
                  <c:y val="0.165661989111219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FC-407A-8684-3E39B051B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Calculations!$X$68:$X$71</c:f>
              <c:strCache>
                <c:ptCount val="4"/>
                <c:pt idx="0">
                  <c:v>Airport</c:v>
                </c:pt>
                <c:pt idx="1">
                  <c:v>City Center</c:v>
                </c:pt>
                <c:pt idx="2">
                  <c:v>Rest of City</c:v>
                </c:pt>
                <c:pt idx="3">
                  <c:v>Regional</c:v>
                </c:pt>
              </c:strCache>
            </c:strRef>
          </c:cat>
          <c:val>
            <c:numRef>
              <c:f>Calculations!$U$68:$U$71</c:f>
              <c:numCache>
                <c:formatCode>0%</c:formatCode>
                <c:ptCount val="4"/>
                <c:pt idx="0">
                  <c:v>7.2578158945604099E-2</c:v>
                </c:pt>
                <c:pt idx="1">
                  <c:v>0.64488630485609599</c:v>
                </c:pt>
                <c:pt idx="2">
                  <c:v>0.11428327574434607</c:v>
                </c:pt>
                <c:pt idx="3">
                  <c:v>0.16825226045395408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FC-407A-8684-3E39B051BD62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CE854-82CA-49A7-9E4E-597D68BD9F3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8A3DF-022A-421A-B68D-4FEF7887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F1369F-5411-4CE7-9AFB-4E6DB1BF00F4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CEAB0D-2877-469B-AD21-391FE7691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45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TIF is just one</a:t>
            </a:r>
            <a:r>
              <a:rPr lang="en-US" baseline="0" dirty="0"/>
              <a:t> piece of the development review puzzle. There are four primary tools that agencies use in reviewing transportation system impacts for new development applications:</a:t>
            </a:r>
            <a:endParaRPr lang="en-US" u="sng" baseline="0" dirty="0"/>
          </a:p>
          <a:p>
            <a:endParaRPr lang="en-US" u="sng" baseline="0" dirty="0"/>
          </a:p>
          <a:p>
            <a:r>
              <a:rPr lang="en-US" u="sng" baseline="0" dirty="0"/>
              <a:t>TIF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Optional GMA element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Addresses impacts to the “system”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Funding transportation system improvements</a:t>
            </a:r>
          </a:p>
          <a:p>
            <a:endParaRPr lang="en-US" baseline="0" dirty="0"/>
          </a:p>
          <a:p>
            <a:r>
              <a:rPr lang="en-US" u="sng" baseline="0" dirty="0"/>
              <a:t>Concurrency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Required by GMA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Timing/adequacy of facilities concurrent with development impacts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Requires denial if development causes the level of service to decline below adopted standards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Can be implemented as part of SEPA or reviewed separately </a:t>
            </a:r>
            <a:endParaRPr lang="en-US" u="sng" baseline="0" dirty="0"/>
          </a:p>
          <a:p>
            <a:endParaRPr lang="en-US" u="sng" baseline="0" dirty="0"/>
          </a:p>
          <a:p>
            <a:r>
              <a:rPr lang="en-US" u="sng" baseline="0" dirty="0"/>
              <a:t>Frontage Improvements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Project related infrastructure and on-site improvements. 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u="sng" baseline="0" dirty="0"/>
              <a:t>SEPA</a:t>
            </a:r>
          </a:p>
          <a:p>
            <a:pPr marL="181224" indent="-181224" defTabSz="9664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Reviewed on a development by development basis</a:t>
            </a:r>
          </a:p>
          <a:p>
            <a:pPr marL="181224" indent="-181224" defTabSz="9664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Broad scope can be used to address capacity, safety, operations, non-motorized impacts, and transit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Uses “significant adverse impact” standard (not just level of service)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Does not require denial of developments if standards are not met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180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796AB0-5746-49B5-B17B-ACDCC15417CC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25611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5437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80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65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TIF is just one</a:t>
            </a:r>
            <a:r>
              <a:rPr lang="en-US" baseline="0" dirty="0"/>
              <a:t> piece of the development review puzzle. There are four primary tools that agencies use in reviewing transportation system impacts for new development applications:</a:t>
            </a:r>
            <a:endParaRPr lang="en-US" u="sng" baseline="0" dirty="0"/>
          </a:p>
          <a:p>
            <a:endParaRPr lang="en-US" u="sng" baseline="0" dirty="0"/>
          </a:p>
          <a:p>
            <a:r>
              <a:rPr lang="en-US" u="sng" baseline="0" dirty="0"/>
              <a:t>TIF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Optional GMA element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Addresses impacts to the “system”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Funding transportation system improvements</a:t>
            </a:r>
          </a:p>
          <a:p>
            <a:endParaRPr lang="en-US" baseline="0" dirty="0"/>
          </a:p>
          <a:p>
            <a:r>
              <a:rPr lang="en-US" u="sng" baseline="0" dirty="0"/>
              <a:t>Concurrency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Required by GMA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Timing/adequacy of facilities concurrent with development impacts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Requires denial if development causes the level of service to decline below adopted standards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u="none" baseline="0" dirty="0"/>
              <a:t>Can be implemented as part of SEPA or reviewed separately </a:t>
            </a:r>
            <a:endParaRPr lang="en-US" u="sng" baseline="0" dirty="0"/>
          </a:p>
          <a:p>
            <a:endParaRPr lang="en-US" u="sng" baseline="0" dirty="0"/>
          </a:p>
          <a:p>
            <a:r>
              <a:rPr lang="en-US" u="sng" baseline="0" dirty="0"/>
              <a:t>Frontage Improvements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Project related infrastructure and on-site improvements. 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u="sng" baseline="0" dirty="0"/>
              <a:t>SEPA</a:t>
            </a:r>
          </a:p>
          <a:p>
            <a:pPr marL="181224" indent="-181224" defTabSz="9664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Reviewed on a development by development basis</a:t>
            </a:r>
          </a:p>
          <a:p>
            <a:pPr marL="181224" indent="-181224" defTabSz="9664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Broad scope can be used to address capacity, safety, operations, non-motorized impacts, and transit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Uses “significant adverse impact” standard (not just level of service)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/>
              <a:t>Does not require denial of developments if standards are not met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180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999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photos</a:t>
            </a:r>
            <a:r>
              <a:rPr lang="en-US" baseline="0" dirty="0"/>
              <a:t> about Sea-Tac airport (see 14041 project)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193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Recovery Cost (~83% of TIF Eligible Costs)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~15,700 PM peak hour trips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27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275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Brent to add TAZ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58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22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902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083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TIF/Teapot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EAB0D-2877-469B-AD21-391FE76914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10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13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1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01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17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3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8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55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46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2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9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24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18507"/>
            <a:ext cx="7886700" cy="57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7E63-E4D0-0A46-A5F3-A0341953BC7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D5C1-6739-C64E-B1CB-3360DB588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" y="932509"/>
            <a:ext cx="4051663" cy="115057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venir Book" charset="0"/>
                <a:ea typeface="Avenir Book" charset="0"/>
                <a:cs typeface="Avenir Book" charset="0"/>
              </a:rPr>
              <a:t>City of SeaTac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2" y="2020380"/>
            <a:ext cx="5276086" cy="438739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Transportation Impact Fee Update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4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TIF Expenditure 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1185"/>
            <a:ext cx="7886700" cy="3341717"/>
          </a:xfrm>
        </p:spPr>
        <p:txBody>
          <a:bodyPr>
            <a:normAutofit/>
          </a:bodyPr>
          <a:lstStyle/>
          <a:p>
            <a:r>
              <a:rPr lang="en-US" dirty="0" smtClean="0"/>
              <a:t>SeaTac code currently requires expenditure of TIF revenue within 6-years of being collected</a:t>
            </a:r>
          </a:p>
          <a:p>
            <a:endParaRPr lang="en-US" dirty="0" smtClean="0"/>
          </a:p>
          <a:p>
            <a:r>
              <a:rPr lang="en-US" dirty="0" smtClean="0"/>
              <a:t>RCW now allows for up to 10-years to expend TIF revenues.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047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Amend SMC to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Set TIF at $3,500 per p.m. peak hour trip effective January 1, 2017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Adopt the proposed deferral system for impact fees to be paid at time of final inspection for single family construction.</a:t>
            </a:r>
          </a:p>
          <a:p>
            <a:endParaRPr lang="en-US" dirty="0" smtClean="0"/>
          </a:p>
          <a:p>
            <a:r>
              <a:rPr lang="en-US" dirty="0" smtClean="0"/>
              <a:t>Allow for TIF revenue to be expended within a  10-year timeframe rather than six.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047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0456"/>
            <a:ext cx="9144000" cy="606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4235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8000" dirty="0"/>
              <a:t>Q&amp;A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37069" y="3625702"/>
            <a:ext cx="6069862" cy="68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208467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TIF Update Process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22313" y="2949575"/>
            <a:ext cx="2087562" cy="2028825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Identify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Impact Fee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Eligible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Projects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46838" y="3019425"/>
            <a:ext cx="2016125" cy="1993900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Program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Implementation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67113" y="2982913"/>
            <a:ext cx="2085975" cy="1993900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Calculate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Impact Fees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And Rate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"/>
              </a:rPr>
              <a:t>Schedule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917825" y="4005263"/>
            <a:ext cx="576263" cy="0"/>
          </a:xfrm>
          <a:prstGeom prst="line">
            <a:avLst/>
          </a:prstGeom>
          <a:noFill/>
          <a:ln w="952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762625" y="4005263"/>
            <a:ext cx="576263" cy="0"/>
          </a:xfrm>
          <a:prstGeom prst="line">
            <a:avLst/>
          </a:prstGeom>
          <a:noFill/>
          <a:ln w="952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81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800" dirty="0"/>
              <a:t>Optional element under GMA – related to funding</a:t>
            </a:r>
          </a:p>
          <a:p>
            <a:pPr lvl="1"/>
            <a:r>
              <a:rPr lang="en-US" altLang="en-US" sz="2800" dirty="0"/>
              <a:t>Used to help mitigate development impacts</a:t>
            </a:r>
          </a:p>
          <a:p>
            <a:pPr lvl="1"/>
            <a:r>
              <a:rPr lang="en-US" altLang="en-US" sz="2800" dirty="0"/>
              <a:t>System improvements – not project improvements</a:t>
            </a:r>
          </a:p>
          <a:p>
            <a:pPr lvl="1"/>
            <a:r>
              <a:rPr lang="en-US" altLang="en-US" sz="2800" dirty="0"/>
              <a:t>Not used to resolve existing deficiencies</a:t>
            </a:r>
          </a:p>
          <a:p>
            <a:pPr lvl="1"/>
            <a:r>
              <a:rPr lang="en-US" altLang="en-US" sz="2800" dirty="0"/>
              <a:t>Pooling of funds allowed</a:t>
            </a:r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08" y="4901293"/>
            <a:ext cx="4393031" cy="1410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63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Non-Eligible TIF Project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Project-level improvements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agency-owned facilities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Non-capacity improvements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 projects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 grants/other sources</a:t>
            </a:r>
          </a:p>
        </p:txBody>
      </p:sp>
    </p:spTree>
    <p:extLst>
      <p:ext uri="{BB962C8B-B14F-4D97-AF65-F5344CB8AC3E}">
        <p14:creationId xmlns="" xmlns:p14="http://schemas.microsoft.com/office/powerpoint/2010/main" val="293472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TIF Cost Share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0700"/>
            <a:ext cx="4443664" cy="3000082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628649" y="1825625"/>
            <a:ext cx="41960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 Deficiencies</a:t>
            </a: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 shortage</a:t>
            </a: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</a:t>
            </a: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Agency Share</a:t>
            </a: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WSDOT</a:t>
            </a: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Cities</a:t>
            </a: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Funding Sources</a:t>
            </a: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Grants</a:t>
            </a: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Earmarks</a:t>
            </a:r>
          </a:p>
        </p:txBody>
      </p:sp>
    </p:spTree>
    <p:extLst>
      <p:ext uri="{BB962C8B-B14F-4D97-AF65-F5344CB8AC3E}">
        <p14:creationId xmlns="" xmlns:p14="http://schemas.microsoft.com/office/powerpoint/2010/main" val="88516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8191FB-9232-4D6E-BFBD-6F7D6DBCE8C0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936242"/>
              </p:ext>
            </p:extLst>
          </p:nvPr>
        </p:nvGraphicFramePr>
        <p:xfrm>
          <a:off x="4984595" y="0"/>
          <a:ext cx="4159405" cy="7483130"/>
        </p:xfrm>
        <a:graphic>
          <a:graphicData uri="http://schemas.openxmlformats.org/presentationml/2006/ole">
            <p:oleObj spid="_x0000_s1038" name="Acrobat Document" r:id="rId4" imgW="10050480" imgH="15569280" progId="AcroExch.Document.7">
              <p:embed/>
            </p:oleObj>
          </a:graphicData>
        </a:graphic>
      </p:graphicFrame>
      <p:cxnSp>
        <p:nvCxnSpPr>
          <p:cNvPr id="20485" name="Straight Arrow Connector 7"/>
          <p:cNvCxnSpPr>
            <a:cxnSpLocks noChangeShapeType="1"/>
          </p:cNvCxnSpPr>
          <p:nvPr/>
        </p:nvCxnSpPr>
        <p:spPr bwMode="auto">
          <a:xfrm>
            <a:off x="4095750" y="3536950"/>
            <a:ext cx="1571625" cy="2135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11"/>
          <p:cNvCxnSpPr>
            <a:cxnSpLocks noChangeShapeType="1"/>
          </p:cNvCxnSpPr>
          <p:nvPr/>
        </p:nvCxnSpPr>
        <p:spPr bwMode="auto">
          <a:xfrm flipV="1">
            <a:off x="2483569" y="899328"/>
            <a:ext cx="3147797" cy="1195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Straight Arrow Connector 15"/>
          <p:cNvCxnSpPr>
            <a:cxnSpLocks noChangeShapeType="1"/>
          </p:cNvCxnSpPr>
          <p:nvPr/>
        </p:nvCxnSpPr>
        <p:spPr bwMode="auto">
          <a:xfrm>
            <a:off x="2732049" y="4895850"/>
            <a:ext cx="2806235" cy="1404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603095" y="1851027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Redmond $8,462</a:t>
            </a: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603095" y="3192462"/>
            <a:ext cx="438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SeaTac  $1,020 (</a:t>
            </a:r>
            <a:r>
              <a:rPr lang="en-US" altLang="en-US" sz="1400" i="1" dirty="0">
                <a:latin typeface="Arial" panose="020B0604020202020204" pitchFamily="34" charset="0"/>
              </a:rPr>
              <a:t>last updated in 2002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90" name="TextBox 20"/>
          <p:cNvSpPr txBox="1">
            <a:spLocks noChangeArrowheads="1"/>
          </p:cNvSpPr>
          <p:nvPr/>
        </p:nvSpPr>
        <p:spPr bwMode="auto">
          <a:xfrm>
            <a:off x="603095" y="4622007"/>
            <a:ext cx="284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Kitsap County $515</a:t>
            </a:r>
          </a:p>
        </p:txBody>
      </p:sp>
      <p:sp>
        <p:nvSpPr>
          <p:cNvPr id="20491" name="TextBox 24"/>
          <p:cNvSpPr txBox="1">
            <a:spLocks noChangeArrowheads="1"/>
          </p:cNvSpPr>
          <p:nvPr/>
        </p:nvSpPr>
        <p:spPr bwMode="auto">
          <a:xfrm>
            <a:off x="628650" y="5410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Average $2,846  Median $2,193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06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Allocating Cost to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58038"/>
            <a:ext cx="7886700" cy="4188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02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Traffic Impact Fee Update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8725" y="2643187"/>
            <a:ext cx="6486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venir"/>
              </a:rPr>
              <a:t>Align TIF with updated 20-year plan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venir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venir"/>
              </a:rPr>
              <a:t>Adopt Deferral System for impact fees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venir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venir"/>
              </a:rPr>
              <a:t>Update timeframe for expenditure of fees</a:t>
            </a:r>
            <a:endParaRPr lang="en-US" sz="2800" dirty="0">
              <a:latin typeface="aveni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09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TIF Perceptions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seen as driving up the cost of development, both housing and commercial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Differences in impact fees between jurisdictions may affect location of development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be difficult for public to understand</a:t>
            </a:r>
          </a:p>
        </p:txBody>
      </p:sp>
    </p:spTree>
    <p:extLst>
      <p:ext uri="{BB962C8B-B14F-4D97-AF65-F5344CB8AC3E}">
        <p14:creationId xmlns="" xmlns:p14="http://schemas.microsoft.com/office/powerpoint/2010/main" val="366166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Weekday PM peak hour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Applied to intersections and roadways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better for Principal or Minor arterials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better on Collector arterials and lower classification streets</a:t>
            </a:r>
          </a:p>
        </p:txBody>
      </p:sp>
    </p:spTree>
    <p:extLst>
      <p:ext uri="{BB962C8B-B14F-4D97-AF65-F5344CB8AC3E}">
        <p14:creationId xmlns="" xmlns:p14="http://schemas.microsoft.com/office/powerpoint/2010/main" val="428816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VMT Growth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81" t="20471" r="4504" b="7116"/>
          <a:stretch/>
        </p:blipFill>
        <p:spPr>
          <a:xfrm>
            <a:off x="4404229" y="633047"/>
            <a:ext cx="4651387" cy="6051676"/>
          </a:xfr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5415936"/>
              </p:ext>
            </p:extLst>
          </p:nvPr>
        </p:nvGraphicFramePr>
        <p:xfrm>
          <a:off x="-797620" y="1991772"/>
          <a:ext cx="6049843" cy="420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7682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Review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8579" y="3429000"/>
            <a:ext cx="2151126" cy="125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Transportation System Improvements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90707" y="3983762"/>
            <a:ext cx="1272983" cy="279894"/>
          </a:xfrm>
          <a:prstGeom prst="straightConnector1">
            <a:avLst/>
          </a:prstGeom>
          <a:ln w="6350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" y="1803136"/>
            <a:ext cx="5279765" cy="4653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095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TIF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consistent framework for assessing developer mitigation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developers to estimate potential traffic mitigation early in the process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TIF can be “pooled” to implement projects; pooling not generally allowed under SEPA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can be better assured for capital projects – supports concurrency</a:t>
            </a:r>
          </a:p>
        </p:txBody>
      </p:sp>
    </p:spTree>
    <p:extLst>
      <p:ext uri="{BB962C8B-B14F-4D97-AF65-F5344CB8AC3E}">
        <p14:creationId xmlns="" xmlns:p14="http://schemas.microsoft.com/office/powerpoint/2010/main" val="991240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Parts of TIF Program/Ordinance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>
            <a:normAutofit/>
          </a:bodyPr>
          <a:lstStyle/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list  </a:t>
            </a:r>
          </a:p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area(s)</a:t>
            </a:r>
          </a:p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Rate schedule</a:t>
            </a:r>
          </a:p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Consideration of other studies </a:t>
            </a:r>
          </a:p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 for dedication of land or improvements</a:t>
            </a:r>
          </a:p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fee account and annual report</a:t>
            </a:r>
          </a:p>
          <a:p>
            <a:pPr marL="171450" indent="-171450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Exemptions – broad public purposes</a:t>
            </a:r>
          </a:p>
        </p:txBody>
      </p:sp>
    </p:spTree>
    <p:extLst>
      <p:ext uri="{BB962C8B-B14F-4D97-AF65-F5344CB8AC3E}">
        <p14:creationId xmlns="" xmlns:p14="http://schemas.microsoft.com/office/powerpoint/2010/main" val="29534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Transportation Impact Fees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43188"/>
            <a:ext cx="7886700" cy="2820093"/>
          </a:xfrm>
        </p:spPr>
        <p:txBody>
          <a:bodyPr>
            <a:normAutofit/>
          </a:bodyPr>
          <a:lstStyle/>
          <a:p>
            <a:pPr algn="just" eaLnBrk="0" hangingPunct="0"/>
            <a:r>
              <a:rPr lang="en-US" dirty="0" smtClean="0">
                <a:latin typeface="avenir"/>
              </a:rPr>
              <a:t>Impact fees are one-time charges assessed by local governments against a new development project to help pay for new or expanded public facilities that will directly address the increased demand created by that development.</a:t>
            </a:r>
          </a:p>
          <a:p>
            <a:pPr algn="just" eaLnBrk="0" hangingPunct="0"/>
            <a:endParaRPr lang="en-US" dirty="0" smtClean="0">
              <a:latin typeface="avenir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Use of Transportation Impact Fees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0238"/>
            <a:ext cx="7886700" cy="4351338"/>
          </a:xfrm>
        </p:spPr>
        <p:txBody>
          <a:bodyPr>
            <a:normAutofit/>
          </a:bodyPr>
          <a:lstStyle/>
          <a:p>
            <a:pPr lvl="1" algn="just" eaLnBrk="0" hangingPunct="0"/>
            <a:r>
              <a:rPr lang="en-US" dirty="0" smtClean="0">
                <a:latin typeface="avenir"/>
              </a:rPr>
              <a:t>Capital facilities that are reasonably related to the new development, directly benefit the new development &amp; serve the community at large.</a:t>
            </a:r>
          </a:p>
          <a:p>
            <a:pPr lvl="1" algn="just" eaLnBrk="0" hangingPunct="0"/>
            <a:endParaRPr lang="en-US" dirty="0" smtClean="0">
              <a:latin typeface="avenir"/>
            </a:endParaRP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roadway segments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Upgrade/reconstruction of roadway segments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Building/widening roadway shoulders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Non-motorized enhancements (bike lanes, sidewalks)</a:t>
            </a:r>
          </a:p>
          <a:p>
            <a:pPr lvl="1" algn="just" eaLnBrk="0" hangingPunct="0"/>
            <a:endParaRPr lang="en-US" dirty="0" smtClean="0">
              <a:latin typeface="aveni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TIF </a:t>
            </a:r>
            <a:r>
              <a:rPr lang="en-US" dirty="0" smtClean="0"/>
              <a:t>Calculation (20-year TMP)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0" y="2100263"/>
            <a:ext cx="4362450" cy="43513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 smtClean="0"/>
              <a:t>$259,000,000</a:t>
            </a:r>
          </a:p>
          <a:p>
            <a:pPr marL="457200" lvl="1" indent="0" algn="ctr">
              <a:buNone/>
            </a:pPr>
            <a:r>
              <a:rPr lang="en-US" sz="3200" dirty="0" smtClean="0"/>
              <a:t>_______________</a:t>
            </a:r>
          </a:p>
          <a:p>
            <a:pPr marL="457200" lvl="1" indent="0" algn="ctr">
              <a:buNone/>
            </a:pPr>
            <a:r>
              <a:rPr lang="en-US" sz="3200" dirty="0" smtClean="0"/>
              <a:t>$58,952,000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÷</a:t>
            </a:r>
          </a:p>
          <a:p>
            <a:pPr marL="0" indent="0" algn="ctr">
              <a:buNone/>
            </a:pPr>
            <a:r>
              <a:rPr lang="en-US" sz="3200" dirty="0" smtClean="0"/>
              <a:t>15,728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=</a:t>
            </a:r>
          </a:p>
          <a:p>
            <a:pPr marL="0" indent="0" algn="ctr">
              <a:buNone/>
            </a:pPr>
            <a:r>
              <a:rPr lang="en-US" sz="3200" dirty="0" smtClean="0"/>
              <a:t>$3,748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100263"/>
            <a:ext cx="421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Program Costs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_______________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TIF Eligible Cost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÷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Growth Trips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" charset="0"/>
                <a:ea typeface="+mn-ea"/>
                <a:cs typeface="+mn-cs"/>
              </a:rPr>
              <a:t>Cost per Trip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78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TIF Cost Per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Adopted</a:t>
            </a:r>
          </a:p>
          <a:p>
            <a:pPr lvl="1"/>
            <a:r>
              <a:rPr lang="en-US" dirty="0"/>
              <a:t>$1,020 per trip</a:t>
            </a:r>
          </a:p>
          <a:p>
            <a:pPr lvl="1"/>
            <a:endParaRPr lang="en-US" dirty="0"/>
          </a:p>
          <a:p>
            <a:r>
              <a:rPr lang="en-US" dirty="0"/>
              <a:t>Range supported by 2015 TMP</a:t>
            </a:r>
          </a:p>
          <a:p>
            <a:pPr lvl="1"/>
            <a:r>
              <a:rPr lang="en-US" dirty="0"/>
              <a:t>~$2,800 to ~$7,500 per trip</a:t>
            </a:r>
          </a:p>
          <a:p>
            <a:pPr lvl="1"/>
            <a:endParaRPr lang="en-US" dirty="0"/>
          </a:p>
          <a:p>
            <a:r>
              <a:rPr lang="en-US" dirty="0"/>
              <a:t>Recommendation – 20-year plan </a:t>
            </a:r>
          </a:p>
          <a:p>
            <a:pPr lvl="1"/>
            <a:r>
              <a:rPr lang="en-US" dirty="0"/>
              <a:t>~$3,500 per trip</a:t>
            </a:r>
          </a:p>
          <a:p>
            <a:pPr lvl="1"/>
            <a:r>
              <a:rPr lang="en-US" dirty="0"/>
              <a:t>Annual </a:t>
            </a:r>
            <a:r>
              <a:rPr lang="en-US" dirty="0" smtClean="0"/>
              <a:t>escalator (WSDOT Construction Cost Index)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26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Comparison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67" y="1789139"/>
            <a:ext cx="7191528" cy="449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08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8507"/>
            <a:ext cx="9329738" cy="572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Scenarios </a:t>
            </a:r>
            <a:r>
              <a:rPr lang="en-US" sz="3100" dirty="0" smtClean="0"/>
              <a:t>($3,500 TIF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484663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Single-family (per dwelling unit) - $3,500</a:t>
            </a:r>
          </a:p>
          <a:p>
            <a:pPr lvl="0"/>
            <a:r>
              <a:rPr lang="en-US" sz="2400" dirty="0"/>
              <a:t>Apartment (per dwelling unit) - $2,170</a:t>
            </a:r>
          </a:p>
          <a:p>
            <a:pPr lvl="0"/>
            <a:r>
              <a:rPr lang="en-US" sz="2400" dirty="0"/>
              <a:t>General Office (per 1,000 square feet) - $5,215</a:t>
            </a:r>
          </a:p>
          <a:p>
            <a:pPr lvl="0"/>
            <a:r>
              <a:rPr lang="en-US" sz="2400" dirty="0"/>
              <a:t>General Light Industrial (per 1,000 square feet) - $3,395</a:t>
            </a:r>
          </a:p>
          <a:p>
            <a:pPr lvl="0"/>
            <a:r>
              <a:rPr lang="en-US" sz="2400" dirty="0"/>
              <a:t>Variety Store (per 1,000 square feet) - $15,754</a:t>
            </a:r>
          </a:p>
          <a:p>
            <a:pPr lvl="0"/>
            <a:r>
              <a:rPr lang="en-US" sz="2400" dirty="0"/>
              <a:t>Free Standing Discount Superstore (per 1,000 square feet) - $14,466</a:t>
            </a:r>
          </a:p>
          <a:p>
            <a:pPr lvl="0"/>
            <a:r>
              <a:rPr lang="en-US" sz="2400" dirty="0"/>
              <a:t>Fast Food Restaurant with Drive-Through (per 1,000 square feet) - $</a:t>
            </a:r>
            <a:r>
              <a:rPr lang="en-US" sz="2400" dirty="0" smtClean="0"/>
              <a:t>57,138</a:t>
            </a:r>
          </a:p>
          <a:p>
            <a:pPr lvl="0"/>
            <a:r>
              <a:rPr lang="en-US" sz="2400" dirty="0" smtClean="0"/>
              <a:t>Residence Inn – $77,000 vs. $262,000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9932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8507"/>
            <a:ext cx="6686550" cy="572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TIF Deferral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66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Adopt and maintain a system for the deferred collection of impact fees for single-family detached and attached residential construction. (by Sept 1, 2016)</a:t>
            </a:r>
          </a:p>
          <a:p>
            <a:endParaRPr lang="en-US" dirty="0" smtClean="0"/>
          </a:p>
          <a:p>
            <a:r>
              <a:rPr lang="en-US" dirty="0" smtClean="0"/>
              <a:t>Must include one or more of the following options:</a:t>
            </a:r>
          </a:p>
          <a:p>
            <a:endParaRPr lang="en-US" dirty="0" smtClean="0"/>
          </a:p>
          <a:p>
            <a:r>
              <a:rPr lang="en-US" b="1" dirty="0" smtClean="0"/>
              <a:t>(A) Deferring collection of the impact fee payment until final inspection;</a:t>
            </a:r>
          </a:p>
          <a:p>
            <a:r>
              <a:rPr lang="en-US" dirty="0" smtClean="0"/>
              <a:t>(B) Deferring collection of the impact fee payment until certificate of occupancy or equivalent certification; or</a:t>
            </a:r>
          </a:p>
          <a:p>
            <a:r>
              <a:rPr lang="en-US" dirty="0" smtClean="0"/>
              <a:t>(C) Deferring collection of the impact fee payment until the time of closing of the first sale of the property occurring after the issuance of the applicable building permit.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047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1067</Words>
  <Application>Microsoft Office PowerPoint</Application>
  <PresentationFormat>On-screen Show (4:3)</PresentationFormat>
  <Paragraphs>207</Paragraphs>
  <Slides>25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City of SeaTac</vt:lpstr>
      <vt:lpstr>Traffic Impact Fee Update</vt:lpstr>
      <vt:lpstr>What Are Transportation Impact Fees</vt:lpstr>
      <vt:lpstr>Use of Transportation Impact Fees</vt:lpstr>
      <vt:lpstr>TIF Calculation (20-year TMP)</vt:lpstr>
      <vt:lpstr>TIF Cost Per Trip</vt:lpstr>
      <vt:lpstr>Agency Comparison</vt:lpstr>
      <vt:lpstr>Development Scenarios ($3,500 TIF)</vt:lpstr>
      <vt:lpstr>TIF Deferral</vt:lpstr>
      <vt:lpstr>TIF Expenditure Timeframe</vt:lpstr>
      <vt:lpstr>Recommendations</vt:lpstr>
      <vt:lpstr>Slide 12</vt:lpstr>
      <vt:lpstr>Backup Slides</vt:lpstr>
      <vt:lpstr>TIF Update Process</vt:lpstr>
      <vt:lpstr>GMA Requirements</vt:lpstr>
      <vt:lpstr>Non-Eligible TIF Project Types</vt:lpstr>
      <vt:lpstr>TIF Cost Share</vt:lpstr>
      <vt:lpstr>Slide 18</vt:lpstr>
      <vt:lpstr>Allocating Cost to Growth</vt:lpstr>
      <vt:lpstr>TIF Perceptions</vt:lpstr>
      <vt:lpstr>LOS Standards</vt:lpstr>
      <vt:lpstr>VMT Growth</vt:lpstr>
      <vt:lpstr>Development Review Elements</vt:lpstr>
      <vt:lpstr>TIF Characteristics</vt:lpstr>
      <vt:lpstr>Key Parts of TIF Program/Ordinance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Microsoft Office User</dc:creator>
  <cp:lastModifiedBy>kspencer</cp:lastModifiedBy>
  <cp:revision>124</cp:revision>
  <cp:lastPrinted>2016-07-15T20:36:08Z</cp:lastPrinted>
  <dcterms:created xsi:type="dcterms:W3CDTF">2016-05-03T22:22:16Z</dcterms:created>
  <dcterms:modified xsi:type="dcterms:W3CDTF">2016-07-26T23:03:26Z</dcterms:modified>
</cp:coreProperties>
</file>