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72" r:id="rId2"/>
    <p:sldId id="273" r:id="rId3"/>
    <p:sldId id="274" r:id="rId4"/>
    <p:sldId id="275" r:id="rId5"/>
    <p:sldId id="287" r:id="rId6"/>
    <p:sldId id="294" r:id="rId7"/>
    <p:sldId id="279" r:id="rId8"/>
    <p:sldId id="303" r:id="rId9"/>
    <p:sldId id="299" r:id="rId10"/>
    <p:sldId id="302" r:id="rId11"/>
    <p:sldId id="300" r:id="rId12"/>
    <p:sldId id="304" r:id="rId13"/>
    <p:sldId id="298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726" autoAdjust="0"/>
  </p:normalViewPr>
  <p:slideViewPr>
    <p:cSldViewPr>
      <p:cViewPr>
        <p:scale>
          <a:sx n="70" d="100"/>
          <a:sy n="70" d="100"/>
        </p:scale>
        <p:origin x="-1080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EC9098D-7930-49FB-AB22-64B4824470BF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FCDEA3D-B571-4591-95A0-8858014B8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B2356A8-20CC-4437-9D9D-97C8623C3E87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7C1B8B-FAF1-44FB-AD20-E1744328FC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buClr>
                <a:srgbClr val="0000FF"/>
              </a:buClr>
            </a:pPr>
            <a:fld id="{2227CB5E-366D-479C-922F-01BCA20EA3F5}" type="slidenum">
              <a:rPr lang="en-US">
                <a:solidFill>
                  <a:prstClr val="black"/>
                </a:solidFill>
              </a:rPr>
              <a:pPr>
                <a:buClr>
                  <a:srgbClr val="0000FF"/>
                </a:buClr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smtClean="0"/>
              <a:t>SeaTac Planning Commission - December 1, 2015</a:t>
            </a:r>
            <a:endParaRPr lang="en-US" dirty="0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2833" lvl="2" indent="-228567"/>
            <a:endParaRPr lang="en-US" baseline="0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smtClean="0"/>
              <a:t>SeaTac Planning Commission - December 1, 2015</a:t>
            </a:r>
            <a:endParaRPr lang="en-US" dirty="0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2833" lvl="2" indent="-228567"/>
            <a:endParaRPr lang="en-US" baseline="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smtClean="0"/>
              <a:t>SeaTac Planning Commission - December 1, 2015</a:t>
            </a:r>
            <a:endParaRPr lang="en-US" dirty="0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2833" lvl="2" indent="-228567"/>
            <a:endParaRPr lang="en-US" baseline="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smtClean="0"/>
              <a:t>SeaTac Planning Commission - December 1, 2015</a:t>
            </a:r>
            <a:endParaRPr lang="en-US" dirty="0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2833" lvl="2" indent="-228567"/>
            <a:endParaRPr lang="en-US" baseline="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smtClean="0"/>
              <a:t>SeaTac Planning Commission - December 1, 2015</a:t>
            </a:r>
            <a:endParaRPr lang="en-US" dirty="0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2833" lvl="2" indent="-228567"/>
            <a:endParaRPr lang="en-US" baseline="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smtClean="0"/>
              <a:t>SeaTac Planning Commission - December 1, 2015</a:t>
            </a:r>
            <a:endParaRPr lang="en-US" dirty="0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2833" lvl="2" indent="-228567"/>
            <a:endParaRPr lang="en-US" baseline="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smtClean="0"/>
              <a:t>SeaTac Planning Commission - December 1, 2015</a:t>
            </a:r>
            <a:endParaRPr lang="en-US" dirty="0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2833" lvl="2" indent="-228567"/>
            <a:endParaRPr lang="en-US" baseline="0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smtClean="0"/>
              <a:t>SeaTac Planning Commission - December 1, 2015</a:t>
            </a:r>
            <a:endParaRPr lang="en-US" dirty="0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2833" lvl="2" indent="-228567"/>
            <a:endParaRPr lang="en-US" baseline="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smtClean="0"/>
              <a:t>SeaTac Planning Commission - December 1, 2015</a:t>
            </a:r>
            <a:endParaRPr lang="en-US" dirty="0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2833" lvl="2" indent="-228567"/>
            <a:endParaRPr lang="en-US" baseline="0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smtClean="0"/>
              <a:t>SeaTac Planning Commission - December 1, 2015</a:t>
            </a:r>
            <a:endParaRPr lang="en-US" dirty="0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2833" lvl="2" indent="-228567"/>
            <a:endParaRPr lang="en-US" baseline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E2D700"/>
              </a:buClr>
            </a:pPr>
            <a:r>
              <a:rPr lang="en-US" smtClean="0">
                <a:solidFill>
                  <a:srgbClr val="DBF5F9">
                    <a:shade val="90000"/>
                  </a:srgbClr>
                </a:solidFill>
              </a:rPr>
              <a:t>March 16, 2010</a:t>
            </a: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E2D700"/>
              </a:buClr>
            </a:pPr>
            <a:r>
              <a:rPr lang="en-US" smtClean="0">
                <a:solidFill>
                  <a:srgbClr val="DBF5F9">
                    <a:shade val="90000"/>
                  </a:srgbClr>
                </a:solidFill>
              </a:rPr>
              <a:t>SeaTac Planning Commission 3/5/13</a:t>
            </a: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E2D700"/>
              </a:buClr>
            </a:pPr>
            <a:fld id="{A257A62E-E4F6-458E-B794-20737625DB1F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>
                <a:buClr>
                  <a:srgbClr val="E2D700"/>
                </a:buClr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E2D700"/>
              </a:buClr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March 16, 2010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E2D700"/>
              </a:buClr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SeaTac Planning Commission 3/5/13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E2D700"/>
              </a:buClr>
            </a:pPr>
            <a:fld id="{C8F0013F-887B-44C0-8838-C6028D230D7D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buClr>
                  <a:srgbClr val="E2D700"/>
                </a:buClr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E2D700"/>
              </a:buClr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March 16, 2010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E2D700"/>
              </a:buClr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SeaTac Planning Commission 3/5/13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E2D700"/>
              </a:buClr>
            </a:pPr>
            <a:fld id="{FBC9DE8D-AAEA-4567-A22C-CA9B1521F4C9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buClr>
                  <a:srgbClr val="E2D700"/>
                </a:buClr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7813"/>
            <a:ext cx="8229600" cy="636587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2010 Comprehensive Plan Amendment Process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153400" cy="45307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E2D700"/>
              </a:buClr>
            </a:pPr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March 16, 2010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E2D700"/>
              </a:buClr>
            </a:pPr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SeaTac Planning Commission 3/5/13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E2D700"/>
              </a:buClr>
            </a:pPr>
            <a:fld id="{2C5F71A7-0607-4265-90A0-EEF1466AA94E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buClr>
                  <a:srgbClr val="E2D700"/>
                </a:buClr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E2D700"/>
              </a:buClr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March 16, 2010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E2D700"/>
              </a:buClr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SeaTac Planning Commission 3/5/13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E2D700"/>
              </a:buClr>
            </a:pPr>
            <a:fld id="{729B5A68-5924-4C96-B80C-57718BD09B0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buClr>
                  <a:srgbClr val="E2D700"/>
                </a:buClr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E2D700"/>
              </a:buClr>
            </a:pPr>
            <a:r>
              <a:rPr lang="en-US" smtClean="0">
                <a:solidFill>
                  <a:srgbClr val="DBF5F9">
                    <a:shade val="90000"/>
                  </a:srgbClr>
                </a:solidFill>
              </a:rPr>
              <a:t>March 16, 2010</a:t>
            </a: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E2D700"/>
              </a:buClr>
            </a:pPr>
            <a:r>
              <a:rPr lang="en-US" smtClean="0">
                <a:solidFill>
                  <a:srgbClr val="DBF5F9">
                    <a:shade val="90000"/>
                  </a:srgbClr>
                </a:solidFill>
              </a:rPr>
              <a:t>SeaTac Planning Commission 3/5/13</a:t>
            </a: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E2D700"/>
              </a:buClr>
            </a:pPr>
            <a:fld id="{BA55B6AE-17AD-47CE-9372-7ED1ADACD813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>
                <a:buClr>
                  <a:srgbClr val="E2D700"/>
                </a:buClr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E2D700"/>
              </a:buClr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March 16, 2010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E2D700"/>
              </a:buClr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SeaTac Planning Commission 3/5/13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E2D700"/>
              </a:buClr>
            </a:pPr>
            <a:fld id="{37017E03-7B2C-42F6-83E1-86DE6313747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buClr>
                  <a:srgbClr val="E2D700"/>
                </a:buClr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E2D700"/>
              </a:buClr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March 16, 2010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E2D700"/>
              </a:buClr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SeaTac Planning Commission 3/5/13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E2D700"/>
              </a:buClr>
            </a:pPr>
            <a:fld id="{0D798A3A-1489-4CA9-B927-C3D9A011D3B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buClr>
                  <a:srgbClr val="E2D700"/>
                </a:buClr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E2D700"/>
              </a:buClr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March 16, 2010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E2D700"/>
              </a:buClr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SeaTac Planning Commission 3/5/13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E2D700"/>
              </a:buClr>
            </a:pPr>
            <a:fld id="{A04506BE-26F1-43A4-A847-4C852CAEC63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buClr>
                  <a:srgbClr val="E2D700"/>
                </a:buClr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E2D700"/>
              </a:buClr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March 16, 2010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E2D700"/>
              </a:buClr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SeaTac Planning Commission 3/5/13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E2D700"/>
              </a:buClr>
            </a:pPr>
            <a:fld id="{E62B1516-EF0C-42B8-AA1A-DF9C602EA0CF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buClr>
                  <a:srgbClr val="E2D700"/>
                </a:buClr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E2D700"/>
              </a:buClr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March 16, 2010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E2D700"/>
              </a:buClr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SeaTac Planning Commission 3/5/13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E2D700"/>
              </a:buClr>
            </a:pPr>
            <a:fld id="{D66A9974-5286-4061-A543-7DD67BBB458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buClr>
                  <a:srgbClr val="E2D700"/>
                </a:buClr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E2D700"/>
              </a:buClr>
              <a:buSzPct val="60000"/>
              <a:buFont typeface="Wingdings" pitchFamily="2" charset="2"/>
              <a:buChar char="n"/>
            </a:pPr>
            <a:endParaRPr lang="en-US" sz="220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E2D700"/>
              </a:buClr>
              <a:buSzPct val="60000"/>
              <a:buFont typeface="Wingdings" pitchFamily="2" charset="2"/>
              <a:buChar char="n"/>
            </a:pPr>
            <a:endParaRPr lang="en-US" sz="220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E2D700"/>
              </a:buClr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March 16, 2010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E2D700"/>
              </a:buClr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SeaTac Planning Commission 3/5/13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buClr>
                <a:srgbClr val="E2D700"/>
              </a:buClr>
            </a:pPr>
            <a:fld id="{94FAB001-3B51-417C-9B29-3B74B6E7DCE3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buClr>
                  <a:srgbClr val="E2D700"/>
                </a:buClr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E2D700"/>
              </a:buClr>
              <a:buSzPct val="60000"/>
              <a:buFont typeface="Wingdings" pitchFamily="2" charset="2"/>
              <a:buChar char="n"/>
            </a:pPr>
            <a:endParaRPr lang="en-US" sz="220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E2D700"/>
              </a:buClr>
              <a:buSzPct val="60000"/>
              <a:buFont typeface="Wingdings" pitchFamily="2" charset="2"/>
              <a:buChar char="n"/>
            </a:pPr>
            <a:endParaRPr lang="en-US" sz="220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E2D700"/>
              </a:buClr>
              <a:buSzPct val="60000"/>
              <a:buFont typeface="Wingdings" pitchFamily="2" charset="2"/>
              <a:buChar char="n"/>
            </a:pPr>
            <a:endParaRPr lang="en-US" sz="220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E2D700"/>
              </a:buClr>
              <a:buSzPct val="60000"/>
              <a:buFont typeface="Wingdings" pitchFamily="2" charset="2"/>
              <a:buChar char="n"/>
            </a:pPr>
            <a:endParaRPr lang="en-US" sz="220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E2D700"/>
              </a:buClr>
              <a:buSzPct val="60000"/>
              <a:buFont typeface="Wingdings" pitchFamily="2" charset="2"/>
              <a:buChar char="n"/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March 16, 2010</a:t>
            </a:r>
            <a:endParaRPr lang="en-US" dirty="0">
              <a:solidFill>
                <a:srgbClr val="04617B">
                  <a:shade val="9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E2D700"/>
              </a:buClr>
              <a:buSzPct val="60000"/>
              <a:buFont typeface="Wingdings" pitchFamily="2" charset="2"/>
              <a:buChar char="n"/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SeaTac Planning Commission 3/5/13</a:t>
            </a:r>
            <a:endParaRPr lang="en-US" dirty="0">
              <a:solidFill>
                <a:srgbClr val="04617B">
                  <a:shade val="9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E2D700"/>
              </a:buClr>
              <a:buSzPct val="60000"/>
              <a:buFont typeface="Wingdings" pitchFamily="2" charset="2"/>
              <a:buChar char="n"/>
            </a:pPr>
            <a:fld id="{22BEE842-5668-42C2-A5D8-FA6057C042FC}" type="slidenum">
              <a:rPr lang="en-US" smtClean="0">
                <a:solidFill>
                  <a:srgbClr val="04617B">
                    <a:shade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2D700"/>
                </a:buClr>
                <a:buSzPct val="60000"/>
                <a:buFont typeface="Wingdings" pitchFamily="2" charset="2"/>
                <a:buChar char="n"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2D700"/>
                </a:buClr>
                <a:buSzPct val="60000"/>
                <a:buFont typeface="Wingdings" pitchFamily="2" charset="2"/>
                <a:buChar char="n"/>
              </a:pPr>
              <a:endParaRPr lang="en-US" sz="22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E2D700"/>
                </a:buClr>
                <a:buSzPct val="60000"/>
                <a:buFont typeface="Wingdings" pitchFamily="2" charset="2"/>
                <a:buChar char="n"/>
              </a:pPr>
              <a:endParaRPr lang="en-US" sz="22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90600" y="1866900"/>
            <a:ext cx="7086600" cy="12573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Review of Angle Lake Station Area Implementing Regulations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>
                <a:solidFill>
                  <a:schemeClr val="tx1"/>
                </a:solidFill>
              </a:rPr>
              <a:t> 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8900" y="5410200"/>
            <a:ext cx="6400800" cy="1066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+mj-lt"/>
              </a:rPr>
              <a:t>SeaTac Planning Commission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  <a:latin typeface="+mj-lt"/>
              </a:rPr>
              <a:t>March 15, 2016</a:t>
            </a:r>
            <a:endParaRPr lang="en-US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176132" name="Picture 4" descr="Seatac Logo 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9100" y="2743200"/>
            <a:ext cx="5715000" cy="24272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C71142F2-14BD-48DF-A232-F7F50DD85F73}" type="slidenum">
              <a:rPr lang="en-US"/>
              <a:pPr>
                <a:buNone/>
              </a:pPr>
              <a:t>10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33400" y="533400"/>
            <a:ext cx="8229600" cy="9445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Bicycle Parking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3400" y="1143000"/>
            <a:ext cx="8229600" cy="53641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410354"/>
            <a:ext cx="8305800" cy="4598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 Policy Guidance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400" dirty="0" smtClean="0"/>
              <a:t>Amend the Zoning Code to include provisions for bicycle parking and storage as part of new developments</a:t>
            </a:r>
            <a:endParaRPr lang="en-US" sz="2400" dirty="0" smtClean="0">
              <a:solidFill>
                <a:sysClr val="windowText" lastClr="000000"/>
              </a:solidFill>
            </a:endParaRPr>
          </a:p>
          <a:p>
            <a:pPr lvl="0"/>
            <a:endParaRPr lang="en-US" sz="2400" dirty="0" smtClean="0"/>
          </a:p>
          <a:p>
            <a:r>
              <a:rPr lang="en-US" sz="2400" dirty="0" smtClean="0"/>
              <a:t>Existing Standards: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Must be </a:t>
            </a:r>
            <a:r>
              <a:rPr lang="en-US" sz="2400" dirty="0" smtClean="0"/>
              <a:t>within </a:t>
            </a:r>
            <a:r>
              <a:rPr lang="en-US" sz="2400" dirty="0" smtClean="0"/>
              <a:t>a structure and secure from general public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154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: bicycle parking at 1 space per 10 parking spaces</a:t>
            </a:r>
          </a:p>
          <a:p>
            <a:endParaRPr lang="en-US" sz="2400" dirty="0" smtClean="0"/>
          </a:p>
          <a:p>
            <a:r>
              <a:rPr lang="en-US" sz="2400" dirty="0" smtClean="0"/>
              <a:t>Staff Recommendation: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No change to existing standards and adopt 154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standard for bicycle parking. 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Bicycle parking can be provided as racks and/or lockers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C71142F2-14BD-48DF-A232-F7F50DD85F73}" type="slidenum">
              <a:rPr lang="en-US"/>
              <a:pPr>
                <a:buNone/>
              </a:pPr>
              <a:t>11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33400" y="304800"/>
            <a:ext cx="8229600" cy="9445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Residential Parking</a:t>
            </a:r>
            <a:b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3400" y="1143000"/>
            <a:ext cx="8229600" cy="53641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838200"/>
            <a:ext cx="8305800" cy="598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AL Policy Guidance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dirty="0" smtClean="0"/>
              <a:t> Evaluate the appropriate parking standards for residential projects including consideration of:</a:t>
            </a:r>
            <a:br>
              <a:rPr lang="en-US" sz="2200" dirty="0" smtClean="0"/>
            </a:br>
            <a:r>
              <a:rPr lang="en-US" sz="2200" dirty="0" smtClean="0"/>
              <a:t>- Allowing off-site parking that meets certain </a:t>
            </a:r>
            <a:r>
              <a:rPr lang="en-US" sz="2200" dirty="0" err="1" smtClean="0"/>
              <a:t>locational</a:t>
            </a:r>
            <a:r>
              <a:rPr lang="en-US" sz="2200" dirty="0" smtClean="0"/>
              <a:t>  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200" dirty="0" smtClean="0"/>
              <a:t>       criteria</a:t>
            </a:r>
            <a:br>
              <a:rPr lang="en-US" sz="2200" dirty="0" smtClean="0"/>
            </a:br>
            <a:r>
              <a:rPr lang="en-US" sz="2200" dirty="0" smtClean="0"/>
              <a:t>- Tandem stalls for residential uses</a:t>
            </a:r>
          </a:p>
          <a:p>
            <a:pPr lvl="0"/>
            <a:endParaRPr lang="en-US" sz="2200" dirty="0" smtClean="0"/>
          </a:p>
          <a:p>
            <a:r>
              <a:rPr lang="en-US" sz="2200" b="1" dirty="0" smtClean="0"/>
              <a:t>Existing Standards:</a:t>
            </a:r>
          </a:p>
          <a:p>
            <a:pPr marL="395288" indent="-341313">
              <a:buFont typeface="Arial" pitchFamily="34" charset="0"/>
              <a:buChar char="•"/>
            </a:pPr>
            <a:r>
              <a:rPr lang="en-US" sz="2200" dirty="0" smtClean="0"/>
              <a:t>Shared parking may be approved by Director. Max 10% reduction of each use</a:t>
            </a:r>
          </a:p>
          <a:p>
            <a:pPr marL="395288" indent="-341313">
              <a:buFont typeface="Arial" pitchFamily="34" charset="0"/>
              <a:buChar char="•"/>
            </a:pPr>
            <a:r>
              <a:rPr lang="en-US" sz="2200" dirty="0" smtClean="0"/>
              <a:t>Tandem stalls permitted with a garage and for 50% of units</a:t>
            </a:r>
          </a:p>
          <a:p>
            <a:endParaRPr lang="en-US" sz="2200" dirty="0" smtClean="0"/>
          </a:p>
          <a:p>
            <a:r>
              <a:rPr lang="en-US" sz="2200" b="1" dirty="0" smtClean="0"/>
              <a:t>Staff Recommendation: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A study conducted by right size parking recommended no reduction to SeaTac  MF parking requirements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Staff currently reviewing maximum parking requirements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No change to tandem parking</a:t>
            </a:r>
            <a:endParaRPr lang="en-US" sz="2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C71142F2-14BD-48DF-A232-F7F50DD85F73}" type="slidenum">
              <a:rPr lang="en-US"/>
              <a:pPr>
                <a:buNone/>
              </a:pPr>
              <a:t>12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33400" y="304800"/>
            <a:ext cx="8229600" cy="9445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Meeting with Wright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Runstad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3400" y="1143000"/>
            <a:ext cx="8229600" cy="53641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914400"/>
            <a:ext cx="83058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Met to discuss development objectives and ‘truth test’ some proposed standards</a:t>
            </a:r>
          </a:p>
          <a:p>
            <a:r>
              <a:rPr lang="en-US" sz="2400" dirty="0" smtClean="0"/>
              <a:t>Recommended the following:</a:t>
            </a:r>
          </a:p>
          <a:p>
            <a:endParaRPr lang="en-US" sz="2400" dirty="0" smtClean="0"/>
          </a:p>
          <a:p>
            <a:pPr marL="463550" indent="-354013">
              <a:buFont typeface="Arial" pitchFamily="34" charset="0"/>
              <a:buChar char="•"/>
            </a:pPr>
            <a:r>
              <a:rPr lang="en-US" sz="2400" dirty="0" smtClean="0"/>
              <a:t>Transparency requirements – 75%-80% of street frontage</a:t>
            </a:r>
          </a:p>
          <a:p>
            <a:pPr marL="463550" indent="-354013">
              <a:buFont typeface="Arial" pitchFamily="34" charset="0"/>
              <a:buChar char="•"/>
            </a:pPr>
            <a:r>
              <a:rPr lang="en-US" sz="2400" dirty="0" smtClean="0"/>
              <a:t>Open space at 5% is standard</a:t>
            </a:r>
          </a:p>
          <a:p>
            <a:pPr marL="463550" indent="-354013">
              <a:buFont typeface="Arial" pitchFamily="34" charset="0"/>
              <a:buChar char="•"/>
            </a:pPr>
            <a:r>
              <a:rPr lang="en-US" sz="2400" dirty="0" smtClean="0"/>
              <a:t>Require commercial space be constructed ground floor but do not require retail uses</a:t>
            </a:r>
          </a:p>
          <a:p>
            <a:pPr marL="463550" indent="-354013">
              <a:buFont typeface="Arial" pitchFamily="34" charset="0"/>
              <a:buChar char="•"/>
            </a:pPr>
            <a:r>
              <a:rPr lang="en-US" sz="2400" dirty="0" smtClean="0"/>
              <a:t>Minimum floor to floor height: 14’ (steel) and 12’ (concrete)</a:t>
            </a:r>
          </a:p>
          <a:p>
            <a:pPr marL="463550" indent="-354013">
              <a:buFont typeface="Arial" pitchFamily="34" charset="0"/>
              <a:buChar char="•"/>
            </a:pPr>
            <a:r>
              <a:rPr lang="en-US" sz="2400" dirty="0" smtClean="0"/>
              <a:t>Place making very important</a:t>
            </a:r>
          </a:p>
          <a:p>
            <a:pPr marL="463550" indent="-354013">
              <a:buFont typeface="Arial" pitchFamily="34" charset="0"/>
              <a:buChar char="•"/>
            </a:pPr>
            <a:r>
              <a:rPr lang="en-US" sz="2400" dirty="0" smtClean="0"/>
              <a:t>Flexibility to construct on street parking</a:t>
            </a:r>
          </a:p>
          <a:p>
            <a:pPr marL="463550" indent="-354013">
              <a:buFont typeface="Arial" pitchFamily="34" charset="0"/>
              <a:buChar char="•"/>
            </a:pPr>
            <a:r>
              <a:rPr lang="en-US" sz="2400" dirty="0" smtClean="0"/>
              <a:t>Reduce parking near transit if want to promote transit</a:t>
            </a:r>
          </a:p>
          <a:p>
            <a:pPr marL="463550" indent="-354013">
              <a:buFont typeface="Arial" pitchFamily="34" charset="0"/>
              <a:buChar char="•"/>
            </a:pPr>
            <a:r>
              <a:rPr lang="en-US" sz="2400" dirty="0" smtClean="0"/>
              <a:t>Do not require wedding cake construction</a:t>
            </a:r>
          </a:p>
          <a:p>
            <a:pPr marL="463550" indent="-354013">
              <a:buFont typeface="Arial" pitchFamily="34" charset="0"/>
              <a:buChar char="•"/>
            </a:pPr>
            <a:r>
              <a:rPr lang="en-US" sz="2400" dirty="0" smtClean="0"/>
              <a:t>8’ sidewalks (4’sidewalk+4’ landscaping) is absolute minimum 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E2D700"/>
              </a:buClr>
            </a:pPr>
            <a:fld id="{E62B1516-EF0C-42B8-AA1A-DF9C602EA0CF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buClr>
                  <a:srgbClr val="E2D700"/>
                </a:buClr>
              </a:pPr>
              <a:t>13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2514600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END OF PRESENTATION</a:t>
            </a:r>
            <a:endParaRPr lang="en-US" sz="3200" b="1" dirty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C71142F2-14BD-48DF-A232-F7F50DD85F73}" type="slidenum">
              <a:rPr lang="en-US"/>
              <a:pPr>
                <a:buNone/>
              </a:pPr>
              <a:t>2</a:t>
            </a:fld>
            <a:endParaRPr lang="en-US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Meeting Overview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33400" y="16764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Review:</a:t>
            </a:r>
          </a:p>
          <a:p>
            <a:pPr marL="731520" lvl="1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AL District Plan: Parking</a:t>
            </a:r>
            <a:r>
              <a:rPr lang="en-US" sz="2800" dirty="0" smtClean="0"/>
              <a:t> </a:t>
            </a:r>
          </a:p>
          <a:p>
            <a:pPr marL="731520" lvl="1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800" dirty="0" smtClean="0"/>
              <a:t>Meeting with Wright </a:t>
            </a:r>
            <a:r>
              <a:rPr lang="en-US" sz="2800" dirty="0" err="1" smtClean="0"/>
              <a:t>Runstad</a:t>
            </a:r>
            <a:r>
              <a:rPr lang="en-US" sz="2800" dirty="0" smtClean="0"/>
              <a:t> overview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31520" lvl="1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 policy </a:t>
            </a:r>
            <a:r>
              <a:rPr lang="en-US" sz="2800" noProof="0" dirty="0" smtClean="0"/>
              <a:t>d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irection</a:t>
            </a:r>
          </a:p>
          <a:p>
            <a:pPr marL="731520" lvl="1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does the code currently require</a:t>
            </a:r>
          </a:p>
          <a:p>
            <a:pPr marL="731520" lvl="1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Staff recommendations to address these issues</a:t>
            </a:r>
          </a:p>
          <a:p>
            <a:pPr marL="731520" lvl="1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Planning Commission input is sought with regard to the proposed recommendations/staff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/>
              <a:t>direction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C71142F2-14BD-48DF-A232-F7F50DD85F73}" type="slidenum">
              <a:rPr lang="en-US"/>
              <a:pPr>
                <a:buNone/>
              </a:pPr>
              <a:t>3</a:t>
            </a:fld>
            <a:endParaRPr lang="en-US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Zoning Code Framework</a:t>
            </a:r>
            <a:br>
              <a:rPr kumimoji="0" lang="en-US" sz="48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8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752600"/>
            <a:ext cx="2209800" cy="2286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Use Charts – what’s permitted and where?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0" y="4191000"/>
            <a:ext cx="2209800" cy="2362200"/>
          </a:xfrm>
          <a:prstGeom prst="rect">
            <a:avLst/>
          </a:prstGeom>
          <a:solidFill>
            <a:srgbClr val="A93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Urban Design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2286000" y="1752600"/>
            <a:ext cx="2209800" cy="2286000"/>
          </a:xfrm>
          <a:prstGeom prst="rect">
            <a:avLst/>
          </a:prstGeom>
          <a:solidFill>
            <a:srgbClr val="00B0F0"/>
          </a:solidFill>
          <a:ln w="571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Circulation &amp; Connectivity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86000" y="4191000"/>
            <a:ext cx="2209800" cy="2362200"/>
          </a:xfrm>
          <a:prstGeom prst="rect">
            <a:avLst/>
          </a:prstGeom>
          <a:solidFill>
            <a:srgbClr val="4070AA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On site Open </a:t>
            </a:r>
            <a:r>
              <a:rPr lang="en-US" sz="2800" dirty="0"/>
              <a:t>S</a:t>
            </a:r>
            <a:r>
              <a:rPr lang="en-US" sz="2800" dirty="0" smtClean="0"/>
              <a:t>pace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4572000" y="1752600"/>
            <a:ext cx="2209800" cy="2286000"/>
          </a:xfrm>
          <a:prstGeom prst="rect">
            <a:avLst/>
          </a:prstGeom>
          <a:solidFill>
            <a:srgbClr val="FFC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Site Planning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4572000" y="4191000"/>
            <a:ext cx="2209800" cy="23622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Parking</a:t>
            </a:r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6858000" y="1752600"/>
            <a:ext cx="2209800" cy="2286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Building Design</a:t>
            </a:r>
            <a:endParaRPr lang="en-US" sz="2800" dirty="0"/>
          </a:p>
        </p:txBody>
      </p:sp>
      <p:sp>
        <p:nvSpPr>
          <p:cNvPr id="21" name="Rectangle 20"/>
          <p:cNvSpPr/>
          <p:nvPr/>
        </p:nvSpPr>
        <p:spPr>
          <a:xfrm>
            <a:off x="6858000" y="4191000"/>
            <a:ext cx="2209800" cy="2362200"/>
          </a:xfrm>
          <a:prstGeom prst="rect">
            <a:avLst/>
          </a:prstGeom>
          <a:solidFill>
            <a:srgbClr val="3A08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Landscaping</a:t>
            </a:r>
            <a:endParaRPr lang="en-US" sz="2800" dirty="0"/>
          </a:p>
        </p:txBody>
      </p:sp>
      <p:sp>
        <p:nvSpPr>
          <p:cNvPr id="12" name="Smiley Face 11"/>
          <p:cNvSpPr/>
          <p:nvPr/>
        </p:nvSpPr>
        <p:spPr>
          <a:xfrm>
            <a:off x="2971800" y="1828800"/>
            <a:ext cx="838200" cy="838200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iley Face 21"/>
          <p:cNvSpPr/>
          <p:nvPr/>
        </p:nvSpPr>
        <p:spPr>
          <a:xfrm>
            <a:off x="2895600" y="4191000"/>
            <a:ext cx="838200" cy="838200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iley Face 22"/>
          <p:cNvSpPr/>
          <p:nvPr/>
        </p:nvSpPr>
        <p:spPr>
          <a:xfrm>
            <a:off x="5257800" y="1828800"/>
            <a:ext cx="838200" cy="838200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iley Face 23"/>
          <p:cNvSpPr/>
          <p:nvPr/>
        </p:nvSpPr>
        <p:spPr>
          <a:xfrm>
            <a:off x="685800" y="4191000"/>
            <a:ext cx="838200" cy="838200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iley Face 24"/>
          <p:cNvSpPr/>
          <p:nvPr/>
        </p:nvSpPr>
        <p:spPr>
          <a:xfrm>
            <a:off x="5257800" y="4267200"/>
            <a:ext cx="838200" cy="838200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C71142F2-14BD-48DF-A232-F7F50DD85F73}" type="slidenum">
              <a:rPr lang="en-US"/>
              <a:pPr>
                <a:buNone/>
              </a:pPr>
              <a:t>4</a:t>
            </a:fld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57200"/>
            <a:ext cx="8229600" cy="7921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Vision &amp; Objective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295401"/>
            <a:ext cx="8229600" cy="5257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 Plan Vision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create a pedestrian oriented transit community and a District Center as a focal point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Urban Design Objective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to promote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high quality building and streetscape design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r="15374"/>
          <a:stretch>
            <a:fillRect/>
          </a:stretch>
        </p:blipFill>
        <p:spPr bwMode="auto">
          <a:xfrm>
            <a:off x="4038600" y="76200"/>
            <a:ext cx="5029200" cy="6443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228600" y="762000"/>
            <a:ext cx="4191000" cy="5562600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  <a:defRPr/>
            </a:pPr>
            <a:r>
              <a:rPr lang="en-US" sz="4000" dirty="0" smtClean="0">
                <a:solidFill>
                  <a:schemeClr val="tx2"/>
                </a:solidFill>
              </a:rPr>
              <a:t>How will this vision be achieved?</a:t>
            </a:r>
            <a:endParaRPr lang="en-US" sz="3200" dirty="0" smtClean="0"/>
          </a:p>
          <a:p>
            <a:pPr marL="514350" lvl="0" indent="-514350">
              <a:buFont typeface="+mj-lt"/>
              <a:buAutoNum type="arabicPeriod"/>
              <a:defRPr/>
            </a:pPr>
            <a:r>
              <a:rPr lang="en-US" sz="3200" dirty="0" smtClean="0"/>
              <a:t>Human scale buildings</a:t>
            </a:r>
          </a:p>
          <a:p>
            <a:pPr marL="514350" lvl="0" indent="-514350">
              <a:buFont typeface="+mj-lt"/>
              <a:buAutoNum type="arabicPeriod"/>
              <a:defRPr/>
            </a:pPr>
            <a:r>
              <a:rPr lang="en-US" sz="3200" dirty="0" smtClean="0"/>
              <a:t>Engage with sidewalk</a:t>
            </a:r>
          </a:p>
          <a:p>
            <a:pPr marL="514350" lvl="0" indent="-514350">
              <a:buFont typeface="+mj-lt"/>
              <a:buAutoNum type="arabicPeriod"/>
              <a:defRPr/>
            </a:pPr>
            <a:r>
              <a:rPr lang="en-US" sz="3200" dirty="0" smtClean="0"/>
              <a:t>Create consistent street wall</a:t>
            </a:r>
          </a:p>
          <a:p>
            <a:pPr marL="514350" lvl="0" indent="-514350">
              <a:buFont typeface="+mj-lt"/>
              <a:buAutoNum type="arabicPeriod"/>
              <a:defRPr/>
            </a:pPr>
            <a:r>
              <a:rPr lang="en-US" sz="3200" dirty="0" smtClean="0"/>
              <a:t>Minimize impact of parking</a:t>
            </a:r>
          </a:p>
          <a:p>
            <a:pPr marL="514350" lvl="0" indent="-514350">
              <a:buFont typeface="+mj-lt"/>
              <a:buAutoNum type="arabicPeriod"/>
              <a:defRPr/>
            </a:pPr>
            <a:r>
              <a:rPr lang="en-US" sz="3200" dirty="0" smtClean="0"/>
              <a:t>Safe &amp; convenient sidewalks</a:t>
            </a:r>
          </a:p>
          <a:p>
            <a:pPr marL="514350" lvl="0" indent="-514350">
              <a:buFont typeface="+mj-lt"/>
              <a:buAutoNum type="arabicPeriod"/>
              <a:defRPr/>
            </a:pPr>
            <a:r>
              <a:rPr lang="en-US" sz="3200" dirty="0" smtClean="0"/>
              <a:t>CPTED prioritized</a:t>
            </a:r>
          </a:p>
          <a:p>
            <a:pPr marL="514350" lvl="0" indent="-514350">
              <a:buFont typeface="+mj-lt"/>
              <a:buAutoNum type="arabicPeriod"/>
              <a:defRPr/>
            </a:pPr>
            <a:r>
              <a:rPr lang="en-US" sz="3200" dirty="0" smtClean="0"/>
              <a:t>The ‘right’ uses that support activity, employment and housing</a:t>
            </a:r>
          </a:p>
          <a:p>
            <a:pPr marL="0" indent="0" algn="r">
              <a:buNone/>
            </a:pPr>
            <a:endParaRPr lang="en-US" sz="3200" b="1" dirty="0" smtClean="0">
              <a:latin typeface="Calibri" pitchFamily="34" charset="0"/>
            </a:endParaRPr>
          </a:p>
          <a:p>
            <a:pPr marL="0" indent="0" algn="r">
              <a:buNone/>
            </a:pPr>
            <a:endParaRPr lang="en-US" sz="3200" b="1" dirty="0" smtClean="0">
              <a:latin typeface="Calibri" pitchFamily="34" charset="0"/>
            </a:endParaRPr>
          </a:p>
          <a:p>
            <a:pPr marL="0" indent="0" algn="r">
              <a:buNone/>
            </a:pPr>
            <a:endParaRPr lang="en-US" sz="3200" b="1" dirty="0" smtClean="0">
              <a:latin typeface="Calibri" pitchFamily="34" charset="0"/>
            </a:endParaRPr>
          </a:p>
          <a:p>
            <a:pPr marL="0" indent="0" algn="r">
              <a:buNone/>
            </a:pPr>
            <a:endParaRPr lang="en-US" sz="3200" i="1" dirty="0"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C71142F2-14BD-48DF-A232-F7F50DD85F73}" type="slidenum">
              <a:rPr lang="en-US"/>
              <a:pPr>
                <a:buNone/>
              </a:pPr>
              <a:t>6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33400" y="533400"/>
            <a:ext cx="8229600" cy="9445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Location of Parking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3400" y="1143000"/>
            <a:ext cx="8229600" cy="53641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219200"/>
            <a:ext cx="8305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 Policy Guidance:</a:t>
            </a:r>
          </a:p>
          <a:p>
            <a:r>
              <a:rPr lang="en-US" sz="2400" dirty="0" smtClean="0"/>
              <a:t>• Continue to require parking to the side and back of buildings in the District.</a:t>
            </a:r>
          </a:p>
          <a:p>
            <a:endParaRPr lang="en-US" sz="2400" dirty="0" smtClean="0"/>
          </a:p>
          <a:p>
            <a:r>
              <a:rPr lang="en-US" sz="2400" dirty="0" smtClean="0"/>
              <a:t>Existing Standards: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2400" dirty="0" smtClean="0"/>
              <a:t>No parking in front of a building (including corner lots)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2400" dirty="0" smtClean="0"/>
              <a:t>Parking allowed to the side of the </a:t>
            </a:r>
            <a:r>
              <a:rPr lang="en-US" sz="2400" dirty="0" smtClean="0"/>
              <a:t>building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2400" dirty="0" smtClean="0"/>
              <a:t>1  double loaded drive aisle permitted for first 40’ (CC)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2400" dirty="0" smtClean="0"/>
              <a:t>Landscape </a:t>
            </a:r>
            <a:r>
              <a:rPr lang="en-US" sz="2400" dirty="0" smtClean="0"/>
              <a:t>island for every 7 stalls</a:t>
            </a:r>
          </a:p>
          <a:p>
            <a:endParaRPr lang="en-US" sz="2400" dirty="0" smtClean="0"/>
          </a:p>
          <a:p>
            <a:r>
              <a:rPr lang="en-US" sz="2400" dirty="0" smtClean="0"/>
              <a:t>Staff Recommendation: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No parking in front of the building (including corner lots)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Parking allowed to side of building, setback min 20’ from ROW and landscaped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Remove requirement for landscape island for every 7 stalls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C71142F2-14BD-48DF-A232-F7F50DD85F73}" type="slidenum">
              <a:rPr lang="en-US"/>
              <a:pPr>
                <a:buNone/>
              </a:pPr>
              <a:t>7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33400" y="381000"/>
            <a:ext cx="8229600" cy="9445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Parking Lot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Screening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3400" y="1143000"/>
            <a:ext cx="8229600" cy="53641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143000"/>
            <a:ext cx="83058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 Policy Guidance</a:t>
            </a:r>
          </a:p>
          <a:p>
            <a:pPr lvl="0"/>
            <a:r>
              <a:rPr lang="en-US" sz="2400" dirty="0" smtClean="0"/>
              <a:t>Ensure parking lots adjacent to street frontages and sidewalks are sufficiently landscaped.</a:t>
            </a:r>
          </a:p>
          <a:p>
            <a:endParaRPr lang="en-US" sz="2400" dirty="0" smtClean="0"/>
          </a:p>
          <a:p>
            <a:r>
              <a:rPr lang="en-US" sz="2400" dirty="0" smtClean="0"/>
              <a:t>Existing Standards: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1 parking island per 7 stalls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10’ of street frontage landscaping </a:t>
            </a:r>
            <a:r>
              <a:rPr lang="en-US" sz="2400" dirty="0" smtClean="0"/>
              <a:t>required (50% can be placed elsewhere onsite)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Staff Recommendation: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Remove requirement for landscape island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Parking to be setback one parking length (20’) from front property line and landscaped</a:t>
            </a:r>
          </a:p>
          <a:p>
            <a:pPr marL="457200" indent="-457200"/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C71142F2-14BD-48DF-A232-F7F50DD85F73}" type="slidenum">
              <a:rPr lang="en-US"/>
              <a:pPr>
                <a:buNone/>
              </a:pPr>
              <a:t>8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33400" y="533400"/>
            <a:ext cx="8229600" cy="9445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Driveway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Cuts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3400" y="1143000"/>
            <a:ext cx="8229600" cy="53641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410355"/>
            <a:ext cx="8305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 Policy Guidance</a:t>
            </a:r>
          </a:p>
          <a:p>
            <a:pPr lvl="0"/>
            <a:r>
              <a:rPr lang="en-US" sz="2400" dirty="0" smtClean="0"/>
              <a:t>Consider regulations that limit the maximum number of curb cuts per site</a:t>
            </a:r>
          </a:p>
          <a:p>
            <a:pPr lvl="0"/>
            <a:endParaRPr lang="en-US" sz="2400" dirty="0" smtClean="0"/>
          </a:p>
          <a:p>
            <a:r>
              <a:rPr lang="en-US" sz="2400" dirty="0" smtClean="0"/>
              <a:t>Existing Standards: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2400" dirty="0" smtClean="0"/>
              <a:t>Joint use of driveways is encouraged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2400" dirty="0" smtClean="0"/>
              <a:t>1 driveway per 150’ of street frontage along arterials (100’ elsewhere)</a:t>
            </a:r>
          </a:p>
          <a:p>
            <a:endParaRPr lang="en-US" sz="2400" dirty="0" smtClean="0"/>
          </a:p>
          <a:p>
            <a:r>
              <a:rPr lang="en-US" sz="2400" dirty="0" smtClean="0"/>
              <a:t>Staff Recommendation: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No change to existing standards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C71142F2-14BD-48DF-A232-F7F50DD85F73}" type="slidenum">
              <a:rPr lang="en-US"/>
              <a:pPr>
                <a:buNone/>
              </a:pPr>
              <a:t>9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33400" y="152400"/>
            <a:ext cx="8229600" cy="9445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Parking Reductions</a:t>
            </a:r>
            <a:b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3400" y="1143000"/>
            <a:ext cx="8229600" cy="53641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685800"/>
            <a:ext cx="8458200" cy="591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AL Policy Guidance: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dirty="0" smtClean="0"/>
              <a:t>Evaluate the appropriate parking for projects in close proximity to transit facilities or that provide shared parking between uses including consideration of:</a:t>
            </a:r>
            <a:br>
              <a:rPr lang="en-US" sz="2200" dirty="0" smtClean="0"/>
            </a:br>
            <a:r>
              <a:rPr lang="en-US" sz="2200" b="1" dirty="0" smtClean="0"/>
              <a:t>- </a:t>
            </a:r>
            <a:r>
              <a:rPr lang="en-US" sz="2200" dirty="0" smtClean="0"/>
              <a:t>Reduction of parking requirements</a:t>
            </a:r>
            <a:br>
              <a:rPr lang="en-US" sz="2200" dirty="0" smtClean="0"/>
            </a:br>
            <a:r>
              <a:rPr lang="en-US" sz="2200" dirty="0" smtClean="0"/>
              <a:t>- Establishment of maximum parking standards.</a:t>
            </a:r>
            <a:br>
              <a:rPr lang="en-US" sz="2200" dirty="0" smtClean="0"/>
            </a:br>
            <a:r>
              <a:rPr lang="en-US" sz="2200" dirty="0" smtClean="0"/>
              <a:t>- Shared parking reductions</a:t>
            </a:r>
          </a:p>
          <a:p>
            <a:pPr lvl="0"/>
            <a:endParaRPr lang="en-US" sz="2200" dirty="0" smtClean="0"/>
          </a:p>
          <a:p>
            <a:r>
              <a:rPr lang="en-US" sz="2200" b="1" dirty="0" smtClean="0"/>
              <a:t>Existing Standards:</a:t>
            </a:r>
          </a:p>
          <a:p>
            <a:pPr marL="341313" indent="-341313">
              <a:buFont typeface="Arial" pitchFamily="34" charset="0"/>
              <a:buChar char="•"/>
            </a:pPr>
            <a:r>
              <a:rPr lang="en-US" sz="2200" dirty="0" smtClean="0"/>
              <a:t>Shared parking may be approved by Director. Max 10% reduction of each use</a:t>
            </a:r>
          </a:p>
          <a:p>
            <a:pPr marL="341313" indent="-341313">
              <a:buFont typeface="Arial" pitchFamily="34" charset="0"/>
              <a:buChar char="•"/>
            </a:pPr>
            <a:r>
              <a:rPr lang="en-US" sz="2200" dirty="0" smtClean="0"/>
              <a:t>Up to 35% reduction if located within “regularly scheduled high capacity transit”</a:t>
            </a:r>
          </a:p>
          <a:p>
            <a:endParaRPr lang="en-US" sz="2200" dirty="0" smtClean="0"/>
          </a:p>
          <a:p>
            <a:r>
              <a:rPr lang="en-US" sz="2200" b="1" dirty="0" smtClean="0"/>
              <a:t>Staff Recommendation: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No change to existing standards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Establish a maximum parking standard. Staff currently reviewing</a:t>
            </a:r>
            <a:endParaRPr lang="en-US" sz="2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3747</TotalTime>
  <Words>694</Words>
  <Application>Microsoft Office PowerPoint</Application>
  <PresentationFormat>On-screen Show (4:3)</PresentationFormat>
  <Paragraphs>141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Review of Angle Lake Station Area Implementing Regulations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woodmass</dc:creator>
  <cp:lastModifiedBy>woodmass</cp:lastModifiedBy>
  <cp:revision>165</cp:revision>
  <dcterms:created xsi:type="dcterms:W3CDTF">2016-02-01T18:11:24Z</dcterms:created>
  <dcterms:modified xsi:type="dcterms:W3CDTF">2016-03-16T15:12:36Z</dcterms:modified>
</cp:coreProperties>
</file>