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2" r:id="rId5"/>
    <p:sldId id="265" r:id="rId6"/>
    <p:sldId id="259" r:id="rId7"/>
    <p:sldId id="257" r:id="rId8"/>
    <p:sldId id="260" r:id="rId9"/>
    <p:sldId id="268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112" d="100"/>
          <a:sy n="112" d="100"/>
        </p:scale>
        <p:origin x="-7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BED42-9A85-4DBB-B1CA-70211B83D95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412"/>
            <a:ext cx="5608320" cy="41559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249"/>
            <a:ext cx="3037840" cy="461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3249"/>
            <a:ext cx="3037840" cy="461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C8264-376C-4F89-B796-D947B6CF8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6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8264-376C-4F89-B796-D947B6CF89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5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4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6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4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9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4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6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6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4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0EBF-1935-4418-B054-F39A5BA2A96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D3D2-B049-4CBB-9BC1-A97B780F4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6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1722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APPRAISERS REVALUE PROPERTY </a:t>
            </a:r>
            <a:r>
              <a:rPr lang="en-US" dirty="0" smtClean="0"/>
              <a:t>EVERY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29408"/>
            <a:ext cx="8001000" cy="4695192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VALUES </a:t>
            </a:r>
            <a:r>
              <a:rPr lang="en-US" dirty="0" smtClean="0"/>
              <a:t>ARE ACCUMULATED </a:t>
            </a:r>
            <a:r>
              <a:rPr lang="en-US" dirty="0" smtClean="0"/>
              <a:t> FOR EACH TAXING </a:t>
            </a:r>
            <a:r>
              <a:rPr lang="en-US" dirty="0" smtClean="0"/>
              <a:t>DISTRICT AND </a:t>
            </a:r>
            <a:r>
              <a:rPr lang="en-US" dirty="0" smtClean="0"/>
              <a:t>WITHIN LEVY CODES WHICH ARE USED TO TRACK THE APPRAISED VALUE </a:t>
            </a:r>
            <a:r>
              <a:rPr lang="en-US" sz="2600" dirty="0" smtClean="0"/>
              <a:t>(SeaTac’s Physical Inspection was 2013 for 2014 taxes)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APPRAISERS ALSO PICK UP NEW CONSTRUCTION BASED ON PERMITS RECEIVED FROM THE CITIES OR FOUND IN THE FIELD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NEW CONSTRUCTION </a:t>
            </a:r>
            <a:r>
              <a:rPr lang="en-US" dirty="0" smtClean="0"/>
              <a:t>REPRESENTS </a:t>
            </a:r>
            <a:r>
              <a:rPr lang="en-US" dirty="0" smtClean="0">
                <a:solidFill>
                  <a:srgbClr val="00B050"/>
                </a:solidFill>
              </a:rPr>
              <a:t>ADDITIONAL, </a:t>
            </a:r>
            <a:r>
              <a:rPr lang="en-US" b="1" dirty="0" smtClean="0">
                <a:solidFill>
                  <a:srgbClr val="00B050"/>
                </a:solidFill>
              </a:rPr>
              <a:t>NEW </a:t>
            </a:r>
            <a:r>
              <a:rPr lang="en-US" b="1" dirty="0" smtClean="0">
                <a:solidFill>
                  <a:srgbClr val="00B050"/>
                </a:solidFill>
              </a:rPr>
              <a:t>REVENUE </a:t>
            </a:r>
            <a:r>
              <a:rPr lang="en-US" dirty="0" smtClean="0"/>
              <a:t>FOR  TAXING </a:t>
            </a:r>
            <a:r>
              <a:rPr lang="en-US" dirty="0" smtClean="0"/>
              <a:t>DISTRICTS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NEW MONEY IS USED IN THE RATE CALCULATION FOR EACH DISTRICT’S PROPERTY </a:t>
            </a:r>
            <a:r>
              <a:rPr lang="en-US" dirty="0" smtClean="0"/>
              <a:t>TAX </a:t>
            </a:r>
            <a:r>
              <a:rPr lang="en-US" dirty="0" smtClean="0"/>
              <a:t>REVENUE</a:t>
            </a:r>
            <a:endParaRPr lang="en-US" dirty="0" smtClean="0"/>
          </a:p>
        </p:txBody>
      </p:sp>
      <p:pic>
        <p:nvPicPr>
          <p:cNvPr id="2051" name="Picture 3" descr="C:\Users\Hoffnei\AppData\Local\Microsoft\Windows\Temporary Internet Files\Content.IE5\0GY12UTJ\cartoon_house_st5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31394"/>
            <a:ext cx="950100" cy="75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offnei\AppData\Local\Microsoft\Windows\Temporary Internet Files\Content.IE5\FUZ4E2KW\house_7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29408"/>
            <a:ext cx="722269" cy="107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offnei\AppData\Local\Microsoft\Windows\Temporary Internet Files\Content.IE5\WYT7G5AM\132905965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867" y="1830450"/>
            <a:ext cx="830638" cy="81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Hoffnei\AppData\Local\Microsoft\Windows\Temporary Internet Files\Content.IE5\0GY12UTJ\dollar20signs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95589"/>
            <a:ext cx="827801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offnei\AppData\Local\Microsoft\Windows\Temporary Internet Files\Content.IE5\EB2X2LHR\150px-White_House_Tapped_Out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84065"/>
            <a:ext cx="1053120" cy="84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9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LEVY/CERTIFICATION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the valuation process is completed, we must determine how much TAXABLE value is within the district’s boundaries </a:t>
            </a:r>
          </a:p>
          <a:p>
            <a:r>
              <a:rPr lang="en-US" dirty="0" smtClean="0"/>
              <a:t> This occurs towards the end of November after we receive the State Utility Values which are also added into the district’s value total.</a:t>
            </a:r>
          </a:p>
          <a:p>
            <a:r>
              <a:rPr lang="en-US" dirty="0" smtClean="0"/>
              <a:t>The districts start to send us their budget requests.</a:t>
            </a:r>
          </a:p>
          <a:p>
            <a:r>
              <a:rPr lang="en-US" dirty="0" smtClean="0"/>
              <a:t>We start developing preliminary levy rates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Budget/Rate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calculate the 101% levy limit worksheets for each taxing district and calculate their allowable levy amount.</a:t>
            </a:r>
          </a:p>
          <a:p>
            <a:endParaRPr lang="en-US" dirty="0" smtClean="0"/>
          </a:p>
          <a:p>
            <a:r>
              <a:rPr lang="en-US" dirty="0" smtClean="0"/>
              <a:t>The calculation is:</a:t>
            </a:r>
          </a:p>
          <a:p>
            <a:r>
              <a:rPr lang="en-US" dirty="0" smtClean="0"/>
              <a:t>A district may receive 1% over last year’s allowable </a:t>
            </a:r>
          </a:p>
          <a:p>
            <a:pPr marL="0" indent="0">
              <a:buNone/>
            </a:pPr>
            <a:r>
              <a:rPr lang="en-US" dirty="0" smtClean="0"/>
              <a:t>budget.</a:t>
            </a:r>
          </a:p>
          <a:p>
            <a:r>
              <a:rPr lang="en-US" dirty="0" smtClean="0"/>
              <a:t>So, 1.01 x last year’s budget request (which is generally </a:t>
            </a:r>
          </a:p>
          <a:p>
            <a:pPr marL="0" indent="0">
              <a:buNone/>
            </a:pPr>
            <a:r>
              <a:rPr lang="en-US" dirty="0" smtClean="0"/>
              <a:t>the highest lawful levy since 1985) equals the new allowable budget.</a:t>
            </a:r>
          </a:p>
          <a:p>
            <a:endParaRPr lang="en-US" sz="1900" dirty="0" smtClean="0"/>
          </a:p>
          <a:p>
            <a:r>
              <a:rPr lang="en-US" dirty="0" smtClean="0"/>
              <a:t>We also add new construction, annexation value, lid lifts and refund fund amounts in the calculation for a new allowable budget and levy rate.    </a:t>
            </a:r>
            <a:endParaRPr lang="en-US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900" dirty="0" smtClean="0"/>
              <a:t>We also perform additional limiting calculations such as </a:t>
            </a:r>
          </a:p>
          <a:p>
            <a:r>
              <a:rPr lang="en-US" sz="2900" dirty="0" smtClean="0"/>
              <a:t>the $5.90 and 1% constitutional limit check and determine if </a:t>
            </a:r>
          </a:p>
          <a:p>
            <a:r>
              <a:rPr lang="en-US" sz="2900" dirty="0" smtClean="0"/>
              <a:t>prorating will be necessary.  </a:t>
            </a:r>
            <a:endParaRPr lang="en-US" sz="2900" dirty="0"/>
          </a:p>
        </p:txBody>
      </p:sp>
      <p:pic>
        <p:nvPicPr>
          <p:cNvPr id="1026" name="Picture 2" descr="C:\Users\Hoffnei\AppData\Local\Microsoft\Windows\Temporary Internet Files\Content.IE5\FUZ4E2KW\Picture 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765" y="5410199"/>
            <a:ext cx="846794" cy="73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ffnei\AppData\Local\Microsoft\Windows\Temporary Internet Files\Content.IE5\IQD60S1K\budget10c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981200"/>
            <a:ext cx="10251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2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$5.90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Once we have determined each district’s rate, we perform an additional check on each levy code (unique combination of districts) to determine if any exceed the $5.90 limitation.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5.90 check is for </a:t>
            </a:r>
            <a:r>
              <a:rPr lang="en-US" b="1" dirty="0" smtClean="0"/>
              <a:t>EXPENSE RATES ONLY</a:t>
            </a:r>
            <a:r>
              <a:rPr lang="en-US" dirty="0" smtClean="0"/>
              <a:t> and  includes: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County, Road, City, Fire, Library, Hospital Metro Parks, Cemetery and other Junior taxing districts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would be where junior districts would be prorated if the $5.90 is exceeded.</a:t>
            </a:r>
            <a:endParaRPr lang="en-US" dirty="0"/>
          </a:p>
          <a:p>
            <a:endParaRPr lang="en-US" dirty="0"/>
          </a:p>
        </p:txBody>
      </p:sp>
      <p:pic>
        <p:nvPicPr>
          <p:cNvPr id="8195" name="Picture 3" descr="C:\Users\Hoffnei\AppData\Local\Microsoft\Windows\Temporary Internet Files\Content.IE5\D5MMG9KB\Check_sheet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3845"/>
            <a:ext cx="1033462" cy="131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1%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1% levy rate check is performed next.</a:t>
            </a:r>
          </a:p>
          <a:p>
            <a:r>
              <a:rPr lang="en-US" dirty="0" smtClean="0"/>
              <a:t>It includes all the $5.90 districts and adds the State Levy.  If the levy exceeds the 1% ($10.00 adjusted maximum), prorating would occur among the junior taxing district.</a:t>
            </a:r>
          </a:p>
          <a:p>
            <a:endParaRPr lang="en-US" dirty="0"/>
          </a:p>
          <a:p>
            <a:r>
              <a:rPr lang="en-US" dirty="0" smtClean="0"/>
              <a:t>At this point, we are finally ready to submit the rates and print the tax bills.</a:t>
            </a:r>
          </a:p>
          <a:p>
            <a:endParaRPr lang="en-US" dirty="0" smtClean="0"/>
          </a:p>
          <a:p>
            <a:r>
              <a:rPr lang="en-US" dirty="0" smtClean="0"/>
              <a:t>Tax payments are due 4/30 and 10/31 and they are distributed to the taxing districts.</a:t>
            </a:r>
            <a:endParaRPr lang="en-US" dirty="0"/>
          </a:p>
        </p:txBody>
      </p:sp>
      <p:pic>
        <p:nvPicPr>
          <p:cNvPr id="7170" name="Picture 2" descr="C:\Users\Hoffnei\AppData\Local\Microsoft\Windows\Temporary Internet Files\Content.IE5\0GY12UTJ\large-right-check-166.6-60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"/>
            <a:ext cx="1219200" cy="10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2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146" name="Picture 2" descr="C:\Users\Hoffnei\AppData\Local\Microsoft\Windows\Temporary Internet Files\Content.IE5\0GY12UTJ\Questions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890" y="1600200"/>
            <a:ext cx="485421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6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Appraisal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King County uses a 6-year inspection cycle for properties  </a:t>
            </a:r>
          </a:p>
          <a:p>
            <a:endParaRPr lang="en-US" dirty="0"/>
          </a:p>
          <a:p>
            <a:r>
              <a:rPr lang="en-US" dirty="0" smtClean="0"/>
              <a:t>Meaning:  Appraisers physically visit each property in a designated area 1 time in 6 years.  Otherwise, annual, statistical analysis is performed during the remaining 5 years</a:t>
            </a:r>
          </a:p>
          <a:p>
            <a:r>
              <a:rPr lang="en-US" dirty="0" smtClean="0"/>
              <a:t>Both processes result in a property receiving a revaluation.  </a:t>
            </a:r>
          </a:p>
          <a:p>
            <a:endParaRPr lang="en-US" dirty="0" smtClean="0"/>
          </a:p>
          <a:p>
            <a:r>
              <a:rPr lang="en-US" dirty="0" smtClean="0"/>
              <a:t>The two processes are:</a:t>
            </a:r>
          </a:p>
          <a:p>
            <a:r>
              <a:rPr lang="en-US" dirty="0" smtClean="0"/>
              <a:t>Annual update - No Appraiser inspection unless there is a permit and statistical analysis is used to determine property value</a:t>
            </a:r>
          </a:p>
          <a:p>
            <a:r>
              <a:rPr lang="en-US" dirty="0" smtClean="0"/>
              <a:t>Physical Inspection - Appraisers perform a visual inspection on property within a specified area and determine the property value </a:t>
            </a:r>
            <a:endParaRPr lang="en-US" dirty="0"/>
          </a:p>
        </p:txBody>
      </p:sp>
      <p:pic>
        <p:nvPicPr>
          <p:cNvPr id="3074" name="Picture 2" descr="C:\Users\Hoffnei\AppData\Local\Microsoft\Windows\Temporary Internet Files\Content.IE5\D5MMG9KB\peer-revie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0668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4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Appraisal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Both processes result in a new valuation for a property based on sales comparisons within the specific geographic location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A similar process is used for Condos, Apartments and Commercial properties except they rely more heavily on income methods to develop their value</a:t>
            </a:r>
          </a:p>
        </p:txBody>
      </p:sp>
      <p:pic>
        <p:nvPicPr>
          <p:cNvPr id="4098" name="Picture 2" descr="C:\Users\Hoffnei\AppData\Local\Microsoft\Windows\Temporary Internet Files\Content.IE5\0GY12UTJ\list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967232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Hoffnei\AppData\Local\Microsoft\Windows\Temporary Internet Files\Content.IE5\FUZ4E2KW\5302862115_8533bbb77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003" y="2819400"/>
            <a:ext cx="1124259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2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199" y="316468"/>
            <a:ext cx="8153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Appraisal</a:t>
            </a:r>
            <a:r>
              <a:rPr lang="en-US" dirty="0" smtClean="0"/>
              <a:t> </a:t>
            </a:r>
            <a:r>
              <a:rPr lang="en-US" sz="4400" dirty="0" smtClean="0"/>
              <a:t>Process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3716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appraised market value is determined by the appraisers doing the area review.</a:t>
            </a:r>
          </a:p>
          <a:p>
            <a:pPr algn="ctr"/>
            <a:r>
              <a:rPr lang="en-US" sz="3200" dirty="0" smtClean="0"/>
              <a:t>However, this value may not be a taxable value!</a:t>
            </a:r>
          </a:p>
          <a:p>
            <a:endParaRPr lang="en-US" sz="3200" dirty="0" smtClean="0"/>
          </a:p>
          <a:p>
            <a:pPr algn="ctr"/>
            <a:r>
              <a:rPr lang="en-US" sz="3200" dirty="0" smtClean="0"/>
              <a:t>The difference between market and taxable value is exempt value – 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ost notably for residential property is:  the senior citizen exemption.  </a:t>
            </a:r>
          </a:p>
          <a:p>
            <a:r>
              <a:rPr lang="en-US" sz="3200" dirty="0" smtClean="0"/>
              <a:t>Commercial property has:  non-profits, churches or governmental ownership of property   </a:t>
            </a:r>
            <a:endParaRPr lang="en-US" sz="3200" dirty="0"/>
          </a:p>
        </p:txBody>
      </p:sp>
      <p:pic>
        <p:nvPicPr>
          <p:cNvPr id="5122" name="Picture 2" descr="C:\Users\Hoffnei\AppData\Local\Microsoft\Windows\Temporary Internet Files\Content.IE5\EB2X2LHR\cyberscooty-plus-minu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19400"/>
            <a:ext cx="1490296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0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RESIDENTIAL EXEMPTION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Property Tax Exemptions remove market value from the tax rolls.  For example:</a:t>
            </a:r>
          </a:p>
          <a:p>
            <a:pPr algn="ctr"/>
            <a:endParaRPr lang="en-US" dirty="0" smtClean="0"/>
          </a:p>
          <a:p>
            <a:r>
              <a:rPr lang="en-US" b="1" dirty="0" smtClean="0"/>
              <a:t>Senior Citizen Tax Exemption  </a:t>
            </a:r>
            <a:r>
              <a:rPr lang="en-US" sz="2200" dirty="0" smtClean="0"/>
              <a:t>RCW 84.36 </a:t>
            </a:r>
          </a:p>
          <a:p>
            <a:r>
              <a:rPr lang="en-US" dirty="0" smtClean="0"/>
              <a:t>(removes market value and seniors pay at a lower tax rate).  Qualified Seniors do NOT pay on bonds-local schools and excess bonds  make up the major portion)</a:t>
            </a:r>
          </a:p>
          <a:p>
            <a:r>
              <a:rPr lang="en-US" b="1" dirty="0" smtClean="0"/>
              <a:t>Home Improvement Exemptions</a:t>
            </a:r>
            <a:r>
              <a:rPr lang="en-US" dirty="0" smtClean="0"/>
              <a:t> </a:t>
            </a:r>
            <a:r>
              <a:rPr lang="en-US" sz="2600" dirty="0" smtClean="0"/>
              <a:t>(removes new construction from remodels for 3 years)  </a:t>
            </a:r>
            <a:r>
              <a:rPr lang="en-US" sz="2200" dirty="0" smtClean="0"/>
              <a:t>RCW 84.36</a:t>
            </a:r>
          </a:p>
          <a:p>
            <a:r>
              <a:rPr lang="en-US" b="1" dirty="0" smtClean="0"/>
              <a:t>Current Use Program </a:t>
            </a:r>
            <a:r>
              <a:rPr lang="en-US" sz="2800" dirty="0" smtClean="0"/>
              <a:t>(farmland, </a:t>
            </a:r>
            <a:r>
              <a:rPr lang="en-US" sz="2800" dirty="0" err="1" smtClean="0"/>
              <a:t>openspace</a:t>
            </a:r>
            <a:r>
              <a:rPr lang="en-US" sz="2800" dirty="0" smtClean="0"/>
              <a:t>, timber/forest properties)  </a:t>
            </a:r>
            <a:r>
              <a:rPr lang="en-US" sz="2200" dirty="0" smtClean="0"/>
              <a:t>RCW 84.33 and 84.34</a:t>
            </a:r>
          </a:p>
          <a:p>
            <a:r>
              <a:rPr lang="en-US" b="1" dirty="0" smtClean="0"/>
              <a:t>Destroyed Property </a:t>
            </a:r>
            <a:r>
              <a:rPr lang="en-US" sz="2200" dirty="0" smtClean="0"/>
              <a:t>(fire or flood damaged property)  </a:t>
            </a:r>
            <a:r>
              <a:rPr lang="en-US" sz="2400" dirty="0" smtClean="0"/>
              <a:t>RCW 84.70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COMMERCIAL </a:t>
            </a:r>
            <a:br>
              <a:rPr lang="en-US" dirty="0" smtClean="0"/>
            </a:br>
            <a:r>
              <a:rPr lang="en-US" dirty="0" smtClean="0"/>
              <a:t>EXEMPTION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82000" cy="457200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dirty="0" smtClean="0"/>
          </a:p>
          <a:p>
            <a:r>
              <a:rPr lang="en-US" dirty="0" smtClean="0"/>
              <a:t>COMMERCIAL EXEMPTIONS ALTER HOW TAX DOLLARS ARE USED AS WELL AS REMOVE VALUE FROM THE TAX ROLL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EXAMPLES OF COMMERCIAL EXEMPTION PROGRAMS ARE: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NON-PROFIT/GOVT OR CHURCH-OWNED PROPERTIES  (RCW 84.36)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HISTORIC </a:t>
            </a:r>
            <a:r>
              <a:rPr lang="en-US" dirty="0" smtClean="0"/>
              <a:t>PROPERTY </a:t>
            </a:r>
            <a:r>
              <a:rPr lang="en-US" dirty="0" smtClean="0"/>
              <a:t> </a:t>
            </a:r>
            <a:r>
              <a:rPr lang="en-US" sz="2900" dirty="0" smtClean="0"/>
              <a:t>(</a:t>
            </a:r>
            <a:r>
              <a:rPr lang="en-US" sz="2900" dirty="0" smtClean="0"/>
              <a:t>RCW 84.26)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LOCAL INFRASTRUCTURE FINANCING TOOL (LIFT) </a:t>
            </a:r>
            <a:r>
              <a:rPr lang="en-US" dirty="0" smtClean="0"/>
              <a:t> </a:t>
            </a:r>
            <a:r>
              <a:rPr lang="en-US" sz="2900" dirty="0" smtClean="0"/>
              <a:t>(</a:t>
            </a:r>
            <a:r>
              <a:rPr lang="en-US" sz="2900" dirty="0" smtClean="0"/>
              <a:t>RCW 39.102)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LOCAL INFRASTRUCTURE PROJECT AREA (LIPA) </a:t>
            </a:r>
            <a:r>
              <a:rPr lang="en-US" dirty="0" smtClean="0"/>
              <a:t>  </a:t>
            </a:r>
            <a:r>
              <a:rPr lang="en-US" sz="2900" dirty="0" smtClean="0"/>
              <a:t>(</a:t>
            </a:r>
            <a:r>
              <a:rPr lang="en-US" sz="2900" dirty="0" smtClean="0"/>
              <a:t>RCW 39.108)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MULTI-FAMILY HOUSING EXEMPTION (MFTE</a:t>
            </a:r>
            <a:r>
              <a:rPr lang="en-US" dirty="0" smtClean="0"/>
              <a:t>)   </a:t>
            </a:r>
            <a:r>
              <a:rPr lang="en-US" sz="2900" dirty="0" smtClean="0"/>
              <a:t>(RCW </a:t>
            </a:r>
            <a:r>
              <a:rPr lang="en-US" sz="2900" dirty="0" smtClean="0"/>
              <a:t>84.14)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ASSESSED VALUE IS TRACKED USING LEVY CODES. </a:t>
            </a:r>
          </a:p>
          <a:p>
            <a:endParaRPr lang="en-US" dirty="0" smtClean="0"/>
          </a:p>
          <a:p>
            <a:r>
              <a:rPr lang="en-US" dirty="0" smtClean="0"/>
              <a:t>THEY ARE UNIQUE IDENTIFIERS </a:t>
            </a:r>
            <a:r>
              <a:rPr lang="en-US" dirty="0" smtClean="0"/>
              <a:t>ESTABLISHED </a:t>
            </a:r>
            <a:r>
              <a:rPr lang="en-US" dirty="0" smtClean="0"/>
              <a:t>TO PROPERLY CALCULATE, COLLECT AND DISTRIBUTE </a:t>
            </a:r>
            <a:r>
              <a:rPr lang="en-US" dirty="0" smtClean="0"/>
              <a:t>TAXES</a:t>
            </a:r>
          </a:p>
          <a:p>
            <a:endParaRPr lang="en-US" dirty="0" smtClean="0"/>
          </a:p>
          <a:p>
            <a:r>
              <a:rPr lang="en-US" dirty="0" smtClean="0"/>
              <a:t>A LEVY CODE REPRESENTS A UNIQUE COMBINATION OF ONE OR MORE TAXING </a:t>
            </a:r>
            <a:r>
              <a:rPr lang="en-US" dirty="0" smtClean="0"/>
              <a:t>DISTRICTS</a:t>
            </a:r>
          </a:p>
          <a:p>
            <a:endParaRPr lang="en-US" dirty="0" smtClean="0"/>
          </a:p>
          <a:p>
            <a:r>
              <a:rPr lang="en-US" dirty="0" smtClean="0"/>
              <a:t>EVERY PARCEL IS ASSIGNED A SPECIFIC LEVY CODE DEPENDING ON ITS </a:t>
            </a:r>
            <a:r>
              <a:rPr lang="en-US" dirty="0" smtClean="0"/>
              <a:t>LOCATION </a:t>
            </a:r>
            <a:r>
              <a:rPr lang="en-US" dirty="0" smtClean="0"/>
              <a:t>WITHIN THE DISTRICTS’ </a:t>
            </a:r>
            <a:r>
              <a:rPr lang="en-US" dirty="0" smtClean="0"/>
              <a:t>BOUNDARIES</a:t>
            </a:r>
          </a:p>
          <a:p>
            <a:endParaRPr lang="en-US" dirty="0" smtClean="0"/>
          </a:p>
          <a:p>
            <a:r>
              <a:rPr lang="en-US" dirty="0" smtClean="0"/>
              <a:t>PERSONAL </a:t>
            </a:r>
            <a:r>
              <a:rPr lang="en-US" dirty="0" smtClean="0"/>
              <a:t>PROPERTY </a:t>
            </a:r>
            <a:r>
              <a:rPr lang="en-US" dirty="0" smtClean="0"/>
              <a:t>ACCOUNTS ALSO HAVE LEVY CODES ASSIGNED TO THEM BASED ON WHERE </a:t>
            </a:r>
            <a:r>
              <a:rPr lang="en-US" dirty="0" smtClean="0"/>
              <a:t>THE </a:t>
            </a:r>
            <a:r>
              <a:rPr lang="en-US" dirty="0" smtClean="0"/>
              <a:t>AFFILIATED BUSINESS </a:t>
            </a:r>
            <a:r>
              <a:rPr lang="en-US" dirty="0" smtClean="0"/>
              <a:t>IS PHYSICALLY </a:t>
            </a:r>
            <a:r>
              <a:rPr lang="en-US" dirty="0" smtClean="0"/>
              <a:t>LOCATED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10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4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SeaTac Levy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SeaTac has 21 different levy codes.</a:t>
            </a:r>
          </a:p>
          <a:p>
            <a:r>
              <a:rPr lang="en-US" dirty="0" smtClean="0"/>
              <a:t>One reason for the different codes is the meandering boundaries of 4 different school districts that service the city – Highline, Renton, Tukwila and Kent</a:t>
            </a:r>
          </a:p>
          <a:p>
            <a:r>
              <a:rPr lang="en-US" dirty="0" smtClean="0"/>
              <a:t>Part but not all of the City is also serviced by Hospital District #1.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878</Words>
  <Application>Microsoft Office PowerPoint</Application>
  <PresentationFormat>On-screen Show (4:3)</PresentationFormat>
  <Paragraphs>108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APPRAISERS REVALUE PROPERTY EVERY YEAR</vt:lpstr>
      <vt:lpstr>Appraisal Process</vt:lpstr>
      <vt:lpstr>Appraisal Process</vt:lpstr>
      <vt:lpstr>PowerPoint Presentation</vt:lpstr>
      <vt:lpstr>RESIDENTIAL EXEMPTION PROGRAMS</vt:lpstr>
      <vt:lpstr>COMMERCIAL  EXEMPTION PROGRAMS</vt:lpstr>
      <vt:lpstr>LEVY CODES</vt:lpstr>
      <vt:lpstr>PowerPoint Presentation</vt:lpstr>
      <vt:lpstr>SeaTac Levy Codes</vt:lpstr>
      <vt:lpstr>LEVY/CERTIFICATION PROCESS</vt:lpstr>
      <vt:lpstr>Budget/Rate Calculation</vt:lpstr>
      <vt:lpstr>$5.90 Check</vt:lpstr>
      <vt:lpstr>1% Check</vt:lpstr>
      <vt:lpstr>Questions?</vt:lpstr>
    </vt:vector>
  </TitlesOfParts>
  <Company>KC Dept of Assessments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APPRAISERS REVALUE PROPERTY THROUGHOUT THE YEAR</dc:title>
  <dc:creator>Hazel Gantz</dc:creator>
  <cp:lastModifiedBy>Iris Hoffner</cp:lastModifiedBy>
  <cp:revision>35</cp:revision>
  <cp:lastPrinted>2016-02-23T23:22:57Z</cp:lastPrinted>
  <dcterms:created xsi:type="dcterms:W3CDTF">2016-02-02T23:16:53Z</dcterms:created>
  <dcterms:modified xsi:type="dcterms:W3CDTF">2016-02-24T00:29:23Z</dcterms:modified>
</cp:coreProperties>
</file>