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12"/>
  </p:handoutMasterIdLst>
  <p:sldIdLst>
    <p:sldId id="265" r:id="rId2"/>
    <p:sldId id="256" r:id="rId3"/>
    <p:sldId id="263" r:id="rId4"/>
    <p:sldId id="257" r:id="rId5"/>
    <p:sldId id="258" r:id="rId6"/>
    <p:sldId id="259" r:id="rId7"/>
    <p:sldId id="260" r:id="rId8"/>
    <p:sldId id="261" r:id="rId9"/>
    <p:sldId id="268" r:id="rId10"/>
    <p:sldId id="266" r:id="rId11"/>
  </p:sldIdLst>
  <p:sldSz cx="9144000" cy="6858000" type="screen4x3"/>
  <p:notesSz cx="7010400" cy="92233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76170"/>
    <a:srgbClr val="13A9A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860" y="-2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4" d="100"/>
          <a:sy n="84" d="100"/>
        </p:scale>
        <p:origin x="-3816" y="-96"/>
      </p:cViewPr>
      <p:guideLst>
        <p:guide orient="horz" pos="2905"/>
        <p:guide pos="2208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19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19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2EE0AB-3729-45EC-9E0A-F43EF76E45B2}" type="datetimeFigureOut">
              <a:rPr lang="en-US" smtClean="0"/>
              <a:pPr/>
              <a:t>3/10/2016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59825"/>
            <a:ext cx="3038475" cy="4619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759825"/>
            <a:ext cx="3038475" cy="4619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1F08F7-FDBC-4A80-9AD1-DA6DB54631C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 baseline="0">
                <a:ln>
                  <a:noFill/>
                </a:ln>
                <a:solidFill>
                  <a:srgbClr val="0099FF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rgbClr val="4E617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 dirty="0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chemeClr val="bg2"/>
                </a:solidFill>
              </a:defRPr>
            </a:lvl1pPr>
          </a:lstStyle>
          <a:p>
            <a:fld id="{F47E2361-C1BD-46A7-BE09-B724C95E1F1F}" type="datetimeFigureOut">
              <a:rPr lang="en-US" smtClean="0"/>
              <a:pPr/>
              <a:t>3/10/2016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>
                <a:solidFill>
                  <a:schemeClr val="bg2"/>
                </a:solidFill>
              </a:defRPr>
            </a:lvl1pPr>
          </a:lstStyle>
          <a:p>
            <a:fld id="{2A595948-D4E0-475B-B726-49B5EE7EA9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buClr>
                <a:srgbClr val="128F2A"/>
              </a:buClr>
              <a:defRPr/>
            </a:lvl1pPr>
            <a:lvl2pPr>
              <a:buClr>
                <a:srgbClr val="128F2A"/>
              </a:buClr>
              <a:defRPr/>
            </a:lvl2pPr>
            <a:lvl3pPr>
              <a:buClr>
                <a:srgbClr val="128F2A"/>
              </a:buClr>
              <a:defRPr/>
            </a:lvl3pPr>
            <a:lvl4pPr>
              <a:buClr>
                <a:srgbClr val="128F2A"/>
              </a:buClr>
              <a:defRPr/>
            </a:lvl4pPr>
            <a:lvl5pPr>
              <a:buClr>
                <a:srgbClr val="128F2A"/>
              </a:buClr>
              <a:defRPr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E2361-C1BD-46A7-BE09-B724C95E1F1F}" type="datetimeFigureOut">
              <a:rPr lang="en-US" smtClean="0"/>
              <a:pPr/>
              <a:t>3/10/2016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95948-D4E0-475B-B726-49B5EE7EA9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>
            <a:lvl1pPr>
              <a:buClr>
                <a:srgbClr val="128F2A"/>
              </a:buClr>
              <a:defRPr/>
            </a:lvl1pPr>
            <a:lvl2pPr>
              <a:buClr>
                <a:srgbClr val="128F2A"/>
              </a:buClr>
              <a:defRPr/>
            </a:lvl2pPr>
            <a:lvl3pPr>
              <a:buClr>
                <a:srgbClr val="128F2A"/>
              </a:buClr>
              <a:defRPr/>
            </a:lvl3pPr>
            <a:lvl4pPr>
              <a:buClr>
                <a:srgbClr val="128F2A"/>
              </a:buClr>
              <a:buFont typeface="Wingdings 2" pitchFamily="18" charset="2"/>
              <a:buChar char=""/>
              <a:defRPr/>
            </a:lvl4pPr>
            <a:lvl5pPr>
              <a:buClr>
                <a:srgbClr val="128F2A"/>
              </a:buClr>
              <a:defRPr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E2361-C1BD-46A7-BE09-B724C95E1F1F}" type="datetimeFigureOut">
              <a:rPr lang="en-US" smtClean="0"/>
              <a:pPr/>
              <a:t>3/10/2016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95948-D4E0-475B-B726-49B5EE7EA9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12AD2A"/>
              </a:buClr>
              <a:defRPr/>
            </a:lvl1pPr>
            <a:lvl2pPr>
              <a:buClr>
                <a:srgbClr val="12AD2A"/>
              </a:buClr>
              <a:defRPr/>
            </a:lvl2pPr>
            <a:lvl3pPr>
              <a:buClr>
                <a:srgbClr val="12AD2A"/>
              </a:buClr>
              <a:defRPr/>
            </a:lvl3pPr>
            <a:lvl4pPr>
              <a:buClr>
                <a:srgbClr val="12AD2A"/>
              </a:buClr>
              <a:defRPr/>
            </a:lvl4pPr>
            <a:lvl5pPr>
              <a:buClr>
                <a:srgbClr val="12AD2A"/>
              </a:buClr>
              <a:defRPr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E2361-C1BD-46A7-BE09-B724C95E1F1F}" type="datetimeFigureOut">
              <a:rPr lang="en-US" smtClean="0"/>
              <a:pPr/>
              <a:t>3/10/2016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95948-D4E0-475B-B726-49B5EE7EA9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/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rgbClr val="0099FF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E2361-C1BD-46A7-BE09-B724C95E1F1F}" type="datetimeFigureOut">
              <a:rPr lang="en-US" smtClean="0"/>
              <a:pPr/>
              <a:t>3/10/2016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95948-D4E0-475B-B726-49B5EE7EA9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buClr>
                <a:srgbClr val="12AD2A"/>
              </a:buClr>
              <a:defRPr sz="2600"/>
            </a:lvl1pPr>
            <a:lvl2pPr>
              <a:buClr>
                <a:srgbClr val="12AD2A"/>
              </a:buClr>
              <a:defRPr sz="2400"/>
            </a:lvl2pPr>
            <a:lvl3pPr>
              <a:buClr>
                <a:srgbClr val="12AD2A"/>
              </a:buClr>
              <a:defRPr sz="2000"/>
            </a:lvl3pPr>
            <a:lvl4pPr>
              <a:buClr>
                <a:srgbClr val="12AD2A"/>
              </a:buClr>
              <a:defRPr sz="1800"/>
            </a:lvl4pPr>
            <a:lvl5pPr>
              <a:buClr>
                <a:srgbClr val="12AD2A"/>
              </a:buCl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buClr>
                <a:srgbClr val="12AD2A"/>
              </a:buClr>
              <a:defRPr sz="2600"/>
            </a:lvl1pPr>
            <a:lvl2pPr>
              <a:buClr>
                <a:srgbClr val="12AD2A"/>
              </a:buClr>
              <a:defRPr sz="2400"/>
            </a:lvl2pPr>
            <a:lvl3pPr>
              <a:buClr>
                <a:srgbClr val="12AD2A"/>
              </a:buClr>
              <a:defRPr sz="2000"/>
            </a:lvl3pPr>
            <a:lvl4pPr>
              <a:buClr>
                <a:srgbClr val="12AD2A"/>
              </a:buClr>
              <a:defRPr sz="1800"/>
            </a:lvl4pPr>
            <a:lvl5pPr>
              <a:buClr>
                <a:srgbClr val="12AD2A"/>
              </a:buCl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E2361-C1BD-46A7-BE09-B724C95E1F1F}" type="datetimeFigureOut">
              <a:rPr lang="en-US" smtClean="0"/>
              <a:pPr/>
              <a:t>3/10/2016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95948-D4E0-475B-B726-49B5EE7EA9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 eaLnBrk="1" latinLnBrk="0" hangingPunct="1">
              <a:buClr>
                <a:srgbClr val="12AD2A"/>
              </a:buClr>
              <a:defRPr sz="2200"/>
            </a:lvl1pPr>
            <a:lvl2pPr eaLnBrk="1" latinLnBrk="0" hangingPunct="1">
              <a:buClr>
                <a:srgbClr val="12AD2A"/>
              </a:buClr>
              <a:defRPr sz="2000"/>
            </a:lvl2pPr>
            <a:lvl3pPr eaLnBrk="1" latinLnBrk="0" hangingPunct="1">
              <a:buClr>
                <a:srgbClr val="12AD2A"/>
              </a:buClr>
              <a:defRPr sz="1800"/>
            </a:lvl3pPr>
            <a:lvl4pPr eaLnBrk="1" latinLnBrk="0" hangingPunct="1">
              <a:buClr>
                <a:srgbClr val="12AD2A"/>
              </a:buClr>
              <a:defRPr sz="1600"/>
            </a:lvl4pPr>
            <a:lvl5pPr eaLnBrk="1" latinLnBrk="0" hangingPunct="1">
              <a:buClr>
                <a:srgbClr val="12AD2A"/>
              </a:buCl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buClr>
                <a:srgbClr val="12AD2A"/>
              </a:buClr>
              <a:defRPr sz="2200"/>
            </a:lvl1pPr>
            <a:lvl2pPr>
              <a:buClr>
                <a:srgbClr val="12AD2A"/>
              </a:buClr>
              <a:defRPr sz="2000"/>
            </a:lvl2pPr>
            <a:lvl3pPr>
              <a:buClr>
                <a:srgbClr val="128F2A"/>
              </a:buClr>
              <a:defRPr sz="1800"/>
            </a:lvl3pPr>
            <a:lvl4pPr>
              <a:buClr>
                <a:srgbClr val="128F2A"/>
              </a:buClr>
              <a:defRPr sz="1600"/>
            </a:lvl4pPr>
            <a:lvl5pPr>
              <a:buClr>
                <a:srgbClr val="128F2A"/>
              </a:buCl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E2361-C1BD-46A7-BE09-B724C95E1F1F}" type="datetimeFigureOut">
              <a:rPr lang="en-US" smtClean="0"/>
              <a:pPr/>
              <a:t>3/10/2016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95948-D4E0-475B-B726-49B5EE7EA9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E2361-C1BD-46A7-BE09-B724C95E1F1F}" type="datetimeFigureOut">
              <a:rPr lang="en-US" smtClean="0"/>
              <a:pPr/>
              <a:t>3/10/2016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95948-D4E0-475B-B726-49B5EE7EA9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E2361-C1BD-46A7-BE09-B724C95E1F1F}" type="datetimeFigureOut">
              <a:rPr lang="en-US" smtClean="0"/>
              <a:pPr/>
              <a:t>3/10/2016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95948-D4E0-475B-B726-49B5EE7EA9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buClr>
                <a:srgbClr val="128F2A"/>
              </a:buClr>
              <a:defRPr sz="2800"/>
            </a:lvl1pPr>
            <a:lvl2pPr>
              <a:buClr>
                <a:srgbClr val="128F2A"/>
              </a:buClr>
              <a:defRPr sz="2600"/>
            </a:lvl2pPr>
            <a:lvl3pPr>
              <a:buClr>
                <a:srgbClr val="128F2A"/>
              </a:buClr>
              <a:defRPr sz="2400"/>
            </a:lvl3pPr>
            <a:lvl4pPr>
              <a:buClr>
                <a:srgbClr val="128F2A"/>
              </a:buClr>
              <a:defRPr sz="2000"/>
            </a:lvl4pPr>
            <a:lvl5pPr>
              <a:buClr>
                <a:srgbClr val="128F2A"/>
              </a:buCl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E2361-C1BD-46A7-BE09-B724C95E1F1F}" type="datetimeFigureOut">
              <a:rPr lang="en-US" smtClean="0"/>
              <a:pPr/>
              <a:t>3/10/2016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95948-D4E0-475B-B726-49B5EE7EA9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E2361-C1BD-46A7-BE09-B724C95E1F1F}" type="datetimeFigureOut">
              <a:rPr lang="en-US" smtClean="0"/>
              <a:pPr/>
              <a:t>3/10/2016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2A595948-D4E0-475B-B726-49B5EE7EA97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rgbClr val="0099FF"/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tint val="90000"/>
            <a:satMod val="12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rgbClr val="0099FF"/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18288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F47E2361-C1BD-46A7-BE09-B724C95E1F1F}" type="datetimeFigureOut">
              <a:rPr lang="en-US" smtClean="0"/>
              <a:pPr/>
              <a:t>3/10/2016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29768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2A595948-D4E0-475B-B726-49B5EE7EA97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rgbClr val="0099FF"/>
        </a:buClr>
        <a:buSzPct val="95000"/>
        <a:buFont typeface="Wingdings 2"/>
        <a:buChar char=""/>
        <a:defRPr kumimoji="0" sz="2600" kern="1200" baseline="0">
          <a:solidFill>
            <a:srgbClr val="4E6172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rgbClr val="0099FF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rgbClr val="0099FF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rgbClr val="0099FF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ci.seatac.wa.us/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533400" y="1752600"/>
            <a:ext cx="7851648" cy="1828800"/>
          </a:xfrm>
        </p:spPr>
        <p:txBody>
          <a:bodyPr>
            <a:noAutofit/>
          </a:bodyPr>
          <a:lstStyle/>
          <a:p>
            <a:r>
              <a:rPr lang="en-US" sz="4400" dirty="0" smtClean="0">
                <a:solidFill>
                  <a:srgbClr val="00B0F0"/>
                </a:solidFill>
              </a:rPr>
              <a:t>Economic Development </a:t>
            </a:r>
            <a:br>
              <a:rPr lang="en-US" sz="4400" dirty="0" smtClean="0">
                <a:solidFill>
                  <a:srgbClr val="00B0F0"/>
                </a:solidFill>
              </a:rPr>
            </a:br>
            <a:r>
              <a:rPr lang="en-US" sz="4400" dirty="0" smtClean="0">
                <a:solidFill>
                  <a:srgbClr val="00B0F0"/>
                </a:solidFill>
              </a:rPr>
              <a:t>Project Showcase : </a:t>
            </a:r>
            <a:br>
              <a:rPr lang="en-US" sz="4400" dirty="0" smtClean="0">
                <a:solidFill>
                  <a:srgbClr val="00B0F0"/>
                </a:solidFill>
              </a:rPr>
            </a:br>
            <a:r>
              <a:rPr lang="en-US" sz="4400" dirty="0" smtClean="0">
                <a:solidFill>
                  <a:srgbClr val="00B0F0"/>
                </a:solidFill>
              </a:rPr>
              <a:t>Reserve at SeaTac</a:t>
            </a:r>
            <a:endParaRPr lang="en-US" sz="44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533400" y="3810000"/>
            <a:ext cx="7854696" cy="1171136"/>
          </a:xfrm>
        </p:spPr>
        <p:txBody>
          <a:bodyPr/>
          <a:lstStyle/>
          <a:p>
            <a:r>
              <a:rPr lang="en-US" dirty="0" smtClean="0"/>
              <a:t>City Council Presentation</a:t>
            </a:r>
          </a:p>
          <a:p>
            <a:r>
              <a:rPr lang="en-US" dirty="0" smtClean="0"/>
              <a:t>March 8, 2016</a:t>
            </a:r>
            <a:endParaRPr lang="en-US" dirty="0"/>
          </a:p>
        </p:txBody>
      </p:sp>
      <p:pic>
        <p:nvPicPr>
          <p:cNvPr id="6" name="Picture 2" descr="City of SeaTac Logo RGB EST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lum/>
          </a:blip>
          <a:srcRect/>
          <a:stretch>
            <a:fillRect/>
          </a:stretch>
        </p:blipFill>
        <p:spPr bwMode="auto">
          <a:xfrm>
            <a:off x="152400" y="5638800"/>
            <a:ext cx="1447800" cy="1142894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>
          <a:xfrm>
            <a:off x="381000" y="2743200"/>
            <a:ext cx="8229600" cy="1143000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Questions?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79380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 anchor="ctr" anchorCtr="0"/>
          <a:lstStyle/>
          <a:p>
            <a:pPr lvl="0">
              <a:defRPr/>
            </a:pPr>
            <a:r>
              <a:rPr lang="en-US" sz="3800" b="1" dirty="0" smtClean="0">
                <a:solidFill>
                  <a:srgbClr val="37617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Reserve at SeaTac</a:t>
            </a:r>
            <a:endParaRPr lang="en-US" sz="3000" b="1" dirty="0">
              <a:solidFill>
                <a:srgbClr val="13A9AC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381000" y="1371600"/>
            <a:ext cx="8305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4305"/>
          <a:stretch/>
        </p:blipFill>
        <p:spPr>
          <a:xfrm>
            <a:off x="4946904" y="198565"/>
            <a:ext cx="4044696" cy="10698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676400"/>
            <a:ext cx="9144000" cy="47277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Z:\CED\Graphics\Company Photos\JPEG\_1130212.JPG"/>
          <p:cNvPicPr>
            <a:picLocks noChangeAspect="1" noChangeArrowheads="1"/>
          </p:cNvPicPr>
          <p:nvPr/>
        </p:nvPicPr>
        <p:blipFill>
          <a:blip r:embed="rId2" cstate="print"/>
          <a:srcRect t="13723"/>
          <a:stretch>
            <a:fillRect/>
          </a:stretch>
        </p:blipFill>
        <p:spPr bwMode="auto">
          <a:xfrm>
            <a:off x="-1" y="1524000"/>
            <a:ext cx="9144001" cy="52699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 anchor="ctr" anchorCtr="0"/>
          <a:lstStyle/>
          <a:p>
            <a:pPr lvl="0">
              <a:defRPr/>
            </a:pPr>
            <a:r>
              <a:rPr lang="en-US" sz="3800" b="1" dirty="0" smtClean="0">
                <a:solidFill>
                  <a:srgbClr val="37617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Reserve at SeaTac</a:t>
            </a:r>
            <a:endParaRPr lang="en-US" sz="3000" b="1" dirty="0">
              <a:solidFill>
                <a:srgbClr val="13A9AC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381000" y="1371600"/>
            <a:ext cx="8305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4305"/>
          <a:stretch/>
        </p:blipFill>
        <p:spPr>
          <a:xfrm>
            <a:off x="4946904" y="198565"/>
            <a:ext cx="4044696" cy="1069848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457200" y="2971800"/>
          <a:ext cx="8305800" cy="2743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2600"/>
                <a:gridCol w="2743200"/>
              </a:tblGrid>
              <a:tr h="419100">
                <a:tc>
                  <a:txBody>
                    <a:bodyPr/>
                    <a:lstStyle/>
                    <a:p>
                      <a:r>
                        <a:rPr kumimoji="0" lang="en-US" sz="24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Initial contact with real estate broker</a:t>
                      </a:r>
                      <a:endParaRPr lang="en-US" sz="2400" b="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24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May, 2014</a:t>
                      </a:r>
                      <a:endParaRPr lang="en-US" sz="2400" b="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19100">
                <a:tc>
                  <a:txBody>
                    <a:bodyPr/>
                    <a:lstStyle/>
                    <a:p>
                      <a:r>
                        <a:rPr kumimoji="0" lang="en-US" sz="24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Technical assistance</a:t>
                      </a:r>
                      <a:endParaRPr lang="en-US" sz="2400" b="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June – July, 2014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19100">
                <a:tc>
                  <a:txBody>
                    <a:bodyPr/>
                    <a:lstStyle/>
                    <a:p>
                      <a:r>
                        <a:rPr kumimoji="0" lang="en-US" sz="24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Pre-application meeting #1</a:t>
                      </a:r>
                      <a:endParaRPr lang="en-US" sz="2400" b="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240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August, 2014</a:t>
                      </a:r>
                      <a:endParaRPr lang="en-US" sz="2400" b="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19100">
                <a:tc>
                  <a:txBody>
                    <a:bodyPr/>
                    <a:lstStyle/>
                    <a:p>
                      <a:r>
                        <a:rPr kumimoji="0" lang="en-US" sz="24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Permit submittal</a:t>
                      </a:r>
                      <a:endParaRPr lang="en-US" sz="2400" b="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240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December, 2014</a:t>
                      </a:r>
                      <a:endParaRPr lang="en-US" sz="2400" b="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19100">
                <a:tc>
                  <a:txBody>
                    <a:bodyPr/>
                    <a:lstStyle/>
                    <a:p>
                      <a:r>
                        <a:rPr kumimoji="0" lang="en-US" sz="24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Permit issuance</a:t>
                      </a:r>
                      <a:endParaRPr lang="en-US" sz="2400" b="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240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May, 2015</a:t>
                      </a:r>
                      <a:endParaRPr lang="en-US" sz="2400" b="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19100">
                <a:tc>
                  <a:txBody>
                    <a:bodyPr/>
                    <a:lstStyle/>
                    <a:p>
                      <a:r>
                        <a:rPr kumimoji="0" lang="en-US" sz="24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Projected completion</a:t>
                      </a:r>
                      <a:endParaRPr lang="en-US" sz="2400" b="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240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November, 2016</a:t>
                      </a:r>
                      <a:endParaRPr lang="en-US" sz="2400" b="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457200" y="1828800"/>
            <a:ext cx="495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tx2"/>
                </a:solidFill>
              </a:rPr>
              <a:t>Project Timeline: </a:t>
            </a:r>
            <a:endParaRPr lang="en-US" sz="28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657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722437"/>
            <a:ext cx="8382000" cy="4525963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Project Type: 	</a:t>
            </a:r>
            <a:r>
              <a:rPr lang="en-US" sz="4000" dirty="0" smtClean="0">
                <a:solidFill>
                  <a:srgbClr val="376170"/>
                </a:solidFill>
                <a:latin typeface="Arial" pitchFamily="34" charset="0"/>
                <a:cs typeface="Arial" pitchFamily="34" charset="0"/>
              </a:rPr>
              <a:t>289-unit Affordable 				Senior Apartments</a:t>
            </a:r>
          </a:p>
          <a:p>
            <a:pPr>
              <a:buNone/>
            </a:pP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Site Size: 		</a:t>
            </a:r>
            <a:r>
              <a:rPr lang="en-US" sz="4000" dirty="0" smtClean="0">
                <a:solidFill>
                  <a:srgbClr val="376170"/>
                </a:solidFill>
                <a:latin typeface="Arial" pitchFamily="34" charset="0"/>
                <a:cs typeface="Arial" pitchFamily="34" charset="0"/>
              </a:rPr>
              <a:t>2.86 Acres</a:t>
            </a:r>
          </a:p>
          <a:p>
            <a:pPr>
              <a:buNone/>
            </a:pP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Previous Land Use: </a:t>
            </a:r>
            <a:r>
              <a:rPr lang="en-US" sz="4000" dirty="0" smtClean="0">
                <a:solidFill>
                  <a:srgbClr val="376170"/>
                </a:solidFill>
                <a:latin typeface="Arial" pitchFamily="34" charset="0"/>
                <a:cs typeface="Arial" pitchFamily="34" charset="0"/>
              </a:rPr>
              <a:t>Rental Car Lot</a:t>
            </a:r>
          </a:p>
          <a:p>
            <a:pPr>
              <a:buNone/>
            </a:pP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Development Timeline: </a:t>
            </a:r>
            <a:r>
              <a:rPr lang="en-US" sz="4000" dirty="0" smtClean="0">
                <a:solidFill>
                  <a:srgbClr val="376170"/>
                </a:solidFill>
                <a:latin typeface="Arial" pitchFamily="34" charset="0"/>
                <a:cs typeface="Arial" pitchFamily="34" charset="0"/>
              </a:rPr>
              <a:t>March 2015 - Oct. 2016</a:t>
            </a:r>
          </a:p>
          <a:p>
            <a:pPr>
              <a:buNone/>
            </a:pP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Construction Cost: </a:t>
            </a:r>
            <a:r>
              <a:rPr lang="en-US" sz="4000" dirty="0" smtClean="0">
                <a:solidFill>
                  <a:srgbClr val="376170"/>
                </a:solidFill>
                <a:latin typeface="Arial" pitchFamily="34" charset="0"/>
                <a:cs typeface="Arial" pitchFamily="34" charset="0"/>
              </a:rPr>
              <a:t>$25 million </a:t>
            </a:r>
            <a:endParaRPr lang="en-US" sz="4000" dirty="0">
              <a:solidFill>
                <a:srgbClr val="37617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381000" y="1371600"/>
            <a:ext cx="8305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 txBox="1">
            <a:spLocks/>
          </p:cNvSpPr>
          <p:nvPr/>
        </p:nvSpPr>
        <p:spPr>
          <a:xfrm>
            <a:off x="152400" y="76200"/>
            <a:ext cx="5029200" cy="1089025"/>
          </a:xfrm>
          <a:prstGeom prst="rect">
            <a:avLst/>
          </a:prstGeom>
        </p:spPr>
        <p:txBody>
          <a:bodyPr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800" b="1" noProof="0" dirty="0" smtClean="0">
                <a:solidFill>
                  <a:srgbClr val="37617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Reserve at SeaTac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13A9AC"/>
              </a:solidFill>
              <a:effectLst/>
              <a:uLnTx/>
              <a:uFillTx/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4305"/>
          <a:stretch/>
        </p:blipFill>
        <p:spPr>
          <a:xfrm>
            <a:off x="4946904" y="198565"/>
            <a:ext cx="4044696" cy="10698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525963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Project Impetus</a:t>
            </a:r>
          </a:p>
          <a:p>
            <a:r>
              <a:rPr lang="en-US" sz="4000" dirty="0" smtClean="0">
                <a:solidFill>
                  <a:srgbClr val="376170"/>
                </a:solidFill>
                <a:latin typeface="Arial" pitchFamily="34" charset="0"/>
                <a:cs typeface="Arial" pitchFamily="34" charset="0"/>
              </a:rPr>
              <a:t>Location</a:t>
            </a:r>
          </a:p>
          <a:p>
            <a:pPr lvl="1"/>
            <a:r>
              <a:rPr lang="en-US" sz="3600" dirty="0" err="1" smtClean="0">
                <a:solidFill>
                  <a:srgbClr val="376170"/>
                </a:solidFill>
                <a:latin typeface="Arial" pitchFamily="34" charset="0"/>
                <a:cs typeface="Arial" pitchFamily="34" charset="0"/>
              </a:rPr>
              <a:t>Grayfield</a:t>
            </a:r>
            <a:r>
              <a:rPr lang="en-US" sz="3600" dirty="0" smtClean="0">
                <a:solidFill>
                  <a:srgbClr val="376170"/>
                </a:solidFill>
                <a:latin typeface="Arial" pitchFamily="34" charset="0"/>
                <a:cs typeface="Arial" pitchFamily="34" charset="0"/>
              </a:rPr>
              <a:t> site</a:t>
            </a:r>
          </a:p>
          <a:p>
            <a:pPr lvl="1"/>
            <a:r>
              <a:rPr lang="en-US" sz="3600" dirty="0" smtClean="0">
                <a:solidFill>
                  <a:srgbClr val="376170"/>
                </a:solidFill>
                <a:latin typeface="Arial" pitchFamily="34" charset="0"/>
                <a:cs typeface="Arial" pitchFamily="34" charset="0"/>
              </a:rPr>
              <a:t>Mid-sized city</a:t>
            </a:r>
          </a:p>
          <a:p>
            <a:pPr lvl="1"/>
            <a:r>
              <a:rPr lang="en-US" sz="3600" dirty="0" smtClean="0">
                <a:solidFill>
                  <a:srgbClr val="376170"/>
                </a:solidFill>
                <a:latin typeface="Arial" pitchFamily="34" charset="0"/>
                <a:cs typeface="Arial" pitchFamily="34" charset="0"/>
              </a:rPr>
              <a:t>Size of site</a:t>
            </a:r>
          </a:p>
          <a:p>
            <a:r>
              <a:rPr lang="en-US" sz="4000" dirty="0" smtClean="0">
                <a:solidFill>
                  <a:srgbClr val="376170"/>
                </a:solidFill>
                <a:latin typeface="Arial" pitchFamily="34" charset="0"/>
                <a:cs typeface="Arial" pitchFamily="34" charset="0"/>
              </a:rPr>
              <a:t>Market Demand for affordable senior housing</a:t>
            </a:r>
            <a:endParaRPr lang="en-US" sz="4000" dirty="0">
              <a:solidFill>
                <a:srgbClr val="37617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52400" y="76200"/>
            <a:ext cx="5029200" cy="1089025"/>
          </a:xfrm>
          <a:prstGeom prst="rect">
            <a:avLst/>
          </a:prstGeom>
        </p:spPr>
        <p:txBody>
          <a:bodyPr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76170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  <a:t>Reserve at SeaTac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13A9AC"/>
              </a:solidFill>
              <a:effectLst/>
              <a:uLnTx/>
              <a:uFillTx/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381000" y="1371600"/>
            <a:ext cx="8305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4305"/>
          <a:stretch/>
        </p:blipFill>
        <p:spPr>
          <a:xfrm>
            <a:off x="4946904" y="198565"/>
            <a:ext cx="4044696" cy="10698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152400" y="76200"/>
            <a:ext cx="5029200" cy="1089025"/>
          </a:xfrm>
          <a:prstGeom prst="rect">
            <a:avLst/>
          </a:prstGeom>
        </p:spPr>
        <p:txBody>
          <a:bodyPr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76170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  <a:t>Reserve at SeaTac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13A9AC"/>
              </a:solidFill>
              <a:effectLst/>
              <a:uLnTx/>
              <a:uFillTx/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381000" y="1371600"/>
            <a:ext cx="8305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4305"/>
          <a:stretch/>
        </p:blipFill>
        <p:spPr>
          <a:xfrm>
            <a:off x="4946904" y="198565"/>
            <a:ext cx="4044696" cy="10698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666" b="8889"/>
          <a:stretch/>
        </p:blipFill>
        <p:spPr>
          <a:xfrm>
            <a:off x="523955" y="1051560"/>
            <a:ext cx="4286089" cy="5791200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4724400" y="1676400"/>
            <a:ext cx="41910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None/>
            </a:pP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Project Location</a:t>
            </a:r>
          </a:p>
          <a:p>
            <a:r>
              <a:rPr lang="en-US" sz="4000" dirty="0" smtClean="0">
                <a:solidFill>
                  <a:srgbClr val="376170"/>
                </a:solidFill>
                <a:latin typeface="Arial" pitchFamily="34" charset="0"/>
                <a:cs typeface="Arial" pitchFamily="34" charset="0"/>
              </a:rPr>
              <a:t>Proximity to transit</a:t>
            </a:r>
          </a:p>
          <a:p>
            <a:pPr lvl="1"/>
            <a:r>
              <a:rPr lang="en-US" sz="3600" dirty="0" smtClean="0">
                <a:solidFill>
                  <a:srgbClr val="376170"/>
                </a:solidFill>
                <a:latin typeface="Arial" pitchFamily="34" charset="0"/>
                <a:cs typeface="Arial" pitchFamily="34" charset="0"/>
              </a:rPr>
              <a:t>Future Angle Lake Station</a:t>
            </a:r>
          </a:p>
          <a:p>
            <a:pPr lvl="1"/>
            <a:r>
              <a:rPr lang="en-US" sz="3600" dirty="0" smtClean="0">
                <a:solidFill>
                  <a:srgbClr val="376170"/>
                </a:solidFill>
                <a:latin typeface="Arial" pitchFamily="34" charset="0"/>
                <a:cs typeface="Arial" pitchFamily="34" charset="0"/>
              </a:rPr>
              <a:t>Rapid Ride</a:t>
            </a:r>
          </a:p>
          <a:p>
            <a:r>
              <a:rPr lang="en-US" sz="4000" dirty="0" smtClean="0">
                <a:solidFill>
                  <a:srgbClr val="376170"/>
                </a:solidFill>
                <a:latin typeface="Arial" pitchFamily="34" charset="0"/>
                <a:cs typeface="Arial" pitchFamily="34" charset="0"/>
              </a:rPr>
              <a:t>Proximity to amenities</a:t>
            </a:r>
          </a:p>
          <a:p>
            <a:pPr lvl="1"/>
            <a:r>
              <a:rPr lang="en-US" sz="3600" dirty="0" smtClean="0">
                <a:solidFill>
                  <a:srgbClr val="376170"/>
                </a:solidFill>
                <a:latin typeface="Arial" pitchFamily="34" charset="0"/>
                <a:cs typeface="Arial" pitchFamily="34" charset="0"/>
              </a:rPr>
              <a:t>Shopping</a:t>
            </a:r>
          </a:p>
          <a:p>
            <a:pPr lvl="1"/>
            <a:r>
              <a:rPr lang="en-US" sz="3600" dirty="0" smtClean="0">
                <a:solidFill>
                  <a:srgbClr val="376170"/>
                </a:solidFill>
                <a:latin typeface="Arial" pitchFamily="34" charset="0"/>
                <a:cs typeface="Arial" pitchFamily="34" charset="0"/>
              </a:rPr>
              <a:t>Recreation</a:t>
            </a:r>
          </a:p>
          <a:p>
            <a:r>
              <a:rPr lang="en-US" sz="4000" dirty="0" smtClean="0">
                <a:solidFill>
                  <a:srgbClr val="376170"/>
                </a:solidFill>
                <a:latin typeface="Arial" pitchFamily="34" charset="0"/>
                <a:cs typeface="Arial" pitchFamily="34" charset="0"/>
              </a:rPr>
              <a:t>Favorable zoning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8600" y="1165225"/>
            <a:ext cx="8767155" cy="291163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3505200"/>
            <a:ext cx="8763000" cy="2743200"/>
          </a:xfrm>
        </p:spPr>
        <p:txBody>
          <a:bodyPr>
            <a:normAutofit fontScale="92500"/>
          </a:bodyPr>
          <a:lstStyle/>
          <a:p>
            <a:pPr algn="ctr">
              <a:buNone/>
            </a:pP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Impact on Surrounding Community</a:t>
            </a:r>
          </a:p>
          <a:p>
            <a:r>
              <a:rPr lang="en-US" sz="4000" dirty="0" smtClean="0">
                <a:solidFill>
                  <a:srgbClr val="376170"/>
                </a:solidFill>
                <a:latin typeface="Arial" pitchFamily="34" charset="0"/>
                <a:cs typeface="Arial" pitchFamily="34" charset="0"/>
              </a:rPr>
              <a:t>Provides housing</a:t>
            </a:r>
          </a:p>
          <a:p>
            <a:r>
              <a:rPr lang="en-US" sz="4000" dirty="0" smtClean="0">
                <a:solidFill>
                  <a:srgbClr val="376170"/>
                </a:solidFill>
                <a:latin typeface="Arial" pitchFamily="34" charset="0"/>
                <a:cs typeface="Arial" pitchFamily="34" charset="0"/>
              </a:rPr>
              <a:t>Support for high capacity transit </a:t>
            </a:r>
          </a:p>
          <a:p>
            <a:r>
              <a:rPr lang="en-US" sz="4000" dirty="0" smtClean="0">
                <a:solidFill>
                  <a:srgbClr val="376170"/>
                </a:solidFill>
                <a:latin typeface="Arial" pitchFamily="34" charset="0"/>
                <a:cs typeface="Arial" pitchFamily="34" charset="0"/>
              </a:rPr>
              <a:t>Encourages activity at the street level</a:t>
            </a:r>
            <a:endParaRPr lang="en-US" sz="4000" dirty="0">
              <a:solidFill>
                <a:srgbClr val="37617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52400" y="76200"/>
            <a:ext cx="5029200" cy="1089025"/>
          </a:xfrm>
          <a:prstGeom prst="rect">
            <a:avLst/>
          </a:prstGeom>
        </p:spPr>
        <p:txBody>
          <a:bodyPr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76170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  <a:t>Reserve at SeaTac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13A9AC"/>
              </a:solidFill>
              <a:effectLst/>
              <a:uLnTx/>
              <a:uFillTx/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381000" y="1371600"/>
            <a:ext cx="8305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4305"/>
          <a:stretch/>
        </p:blipFill>
        <p:spPr>
          <a:xfrm>
            <a:off x="4946904" y="198565"/>
            <a:ext cx="4044696" cy="10698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722437"/>
            <a:ext cx="8763000" cy="4525963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Local Jurisdiction Support</a:t>
            </a:r>
          </a:p>
          <a:p>
            <a:r>
              <a:rPr lang="en-US" sz="4000" dirty="0" smtClean="0">
                <a:solidFill>
                  <a:srgbClr val="376170"/>
                </a:solidFill>
                <a:latin typeface="Arial" pitchFamily="34" charset="0"/>
                <a:cs typeface="Arial" pitchFamily="34" charset="0"/>
              </a:rPr>
              <a:t>Strong support from the outset, quick reviews &amp; permitting</a:t>
            </a:r>
          </a:p>
          <a:p>
            <a:r>
              <a:rPr lang="en-US" sz="4000" dirty="0" smtClean="0">
                <a:solidFill>
                  <a:srgbClr val="376170"/>
                </a:solidFill>
                <a:latin typeface="Arial" pitchFamily="34" charset="0"/>
                <a:cs typeface="Arial" pitchFamily="34" charset="0"/>
              </a:rPr>
              <a:t>Ongoing working relationship</a:t>
            </a:r>
          </a:p>
          <a:p>
            <a:r>
              <a:rPr lang="en-US" sz="4000" dirty="0" smtClean="0">
                <a:solidFill>
                  <a:srgbClr val="376170"/>
                </a:solidFill>
                <a:latin typeface="Arial" pitchFamily="34" charset="0"/>
                <a:cs typeface="Arial" pitchFamily="34" charset="0"/>
              </a:rPr>
              <a:t>City “on our side” – works with us to negotiate with other agencies, find solutions</a:t>
            </a:r>
            <a:endParaRPr lang="en-US" sz="4000" dirty="0">
              <a:solidFill>
                <a:srgbClr val="37617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52400" y="228600"/>
            <a:ext cx="5029200" cy="1089025"/>
          </a:xfrm>
          <a:prstGeom prst="rect">
            <a:avLst/>
          </a:prstGeom>
        </p:spPr>
        <p:txBody>
          <a:bodyPr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76170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  <a:t>Reserve at SeaTac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13A9AC"/>
              </a:solidFill>
              <a:effectLst/>
              <a:uLnTx/>
              <a:uFillTx/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381000" y="1371600"/>
            <a:ext cx="8305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4305"/>
          <a:stretch/>
        </p:blipFill>
        <p:spPr>
          <a:xfrm>
            <a:off x="4946904" y="198565"/>
            <a:ext cx="4044696" cy="10698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ksum\Desktop\IMG_1129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" y="1"/>
            <a:ext cx="9143998" cy="6857998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52400" y="228600"/>
            <a:ext cx="5029200" cy="1089025"/>
          </a:xfrm>
          <a:prstGeom prst="rect">
            <a:avLst/>
          </a:prstGeom>
        </p:spPr>
        <p:txBody>
          <a:bodyPr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76170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  <a:t>Reserve at SeaTac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13A9AC"/>
              </a:solidFill>
              <a:effectLst/>
              <a:uLnTx/>
              <a:uFillTx/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381000" y="1371600"/>
            <a:ext cx="8305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4305"/>
          <a:stretch/>
        </p:blipFill>
        <p:spPr>
          <a:xfrm>
            <a:off x="4946904" y="198565"/>
            <a:ext cx="4044696" cy="1069848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81000" y="2209800"/>
          <a:ext cx="8305800" cy="228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2600"/>
                <a:gridCol w="2743200"/>
              </a:tblGrid>
              <a:tr h="419100">
                <a:tc>
                  <a:txBody>
                    <a:bodyPr/>
                    <a:lstStyle/>
                    <a:p>
                      <a:r>
                        <a:rPr kumimoji="0" lang="en-US" sz="24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Building Permit Fees</a:t>
                      </a:r>
                      <a:endParaRPr lang="en-US" sz="2400" b="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24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$251,445</a:t>
                      </a:r>
                      <a:endParaRPr lang="en-US" sz="2400" b="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19100">
                <a:tc>
                  <a:txBody>
                    <a:bodyPr/>
                    <a:lstStyle/>
                    <a:p>
                      <a:r>
                        <a:rPr kumimoji="0" lang="en-US" sz="24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Construction Sales Tax</a:t>
                      </a:r>
                      <a:endParaRPr lang="en-US" sz="2400" b="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$212,500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19100">
                <a:tc>
                  <a:txBody>
                    <a:bodyPr/>
                    <a:lstStyle/>
                    <a:p>
                      <a:r>
                        <a:rPr kumimoji="0" lang="en-US" sz="24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Transportation Impact Fees</a:t>
                      </a:r>
                      <a:endParaRPr lang="en-US" sz="2400" b="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24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$  10,945</a:t>
                      </a:r>
                      <a:endParaRPr lang="en-US" sz="2400" b="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19100">
                <a:tc>
                  <a:txBody>
                    <a:bodyPr/>
                    <a:lstStyle/>
                    <a:p>
                      <a:r>
                        <a:rPr kumimoji="0" lang="en-US" sz="2400" b="0" u="none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Real Estate Excise Taxes</a:t>
                      </a:r>
                      <a:endParaRPr lang="en-US" sz="2400" b="0" u="none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2400" b="0" u="none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$  26,500</a:t>
                      </a:r>
                      <a:endParaRPr lang="en-US" sz="2400" b="0" u="none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19100">
                <a:tc>
                  <a:txBody>
                    <a:bodyPr/>
                    <a:lstStyle/>
                    <a:p>
                      <a:r>
                        <a:rPr kumimoji="0" lang="en-US" sz="24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TOTAL One Time Revenue:</a:t>
                      </a:r>
                      <a:endParaRPr lang="en-US" sz="2400" b="1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24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$501,390</a:t>
                      </a:r>
                      <a:endParaRPr lang="en-US" sz="2400" b="1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381000" y="1524000"/>
            <a:ext cx="7772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tx2"/>
                </a:solidFill>
              </a:rPr>
              <a:t>Project-Related Budget Revenue for City:</a:t>
            </a:r>
            <a:endParaRPr lang="en-US" sz="2800" b="1" dirty="0">
              <a:solidFill>
                <a:schemeClr val="tx2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533400" y="4038600"/>
            <a:ext cx="6934200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81000" y="4648200"/>
            <a:ext cx="777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2"/>
                </a:solidFill>
              </a:rPr>
              <a:t>Estimated Annual Property Tax*		 $101,041</a:t>
            </a: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" y="5352871"/>
            <a:ext cx="8534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 dirty="0" smtClean="0">
                <a:solidFill>
                  <a:schemeClr val="tx2"/>
                </a:solidFill>
              </a:rPr>
              <a:t>Based on estimated valuation of $32,000,000. An increase in valuation of $26.6 million over the prior use as a rental car facility.</a:t>
            </a:r>
            <a:endParaRPr lang="en-US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79380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heme1">
  <a:themeElements>
    <a:clrScheme name="SeaTac Colors">
      <a:dk1>
        <a:srgbClr val="4E6172"/>
      </a:dk1>
      <a:lt1>
        <a:sysClr val="window" lastClr="FFFFFF"/>
      </a:lt1>
      <a:dk2>
        <a:srgbClr val="000000"/>
      </a:dk2>
      <a:lt2>
        <a:srgbClr val="FFFFFF"/>
      </a:lt2>
      <a:accent1>
        <a:srgbClr val="0099FF"/>
      </a:accent1>
      <a:accent2>
        <a:srgbClr val="C0504D"/>
      </a:accent2>
      <a:accent3>
        <a:srgbClr val="12AD2A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553</TotalTime>
  <Words>229</Words>
  <Application>Microsoft Office PowerPoint</Application>
  <PresentationFormat>On-screen Show (4:3)</PresentationFormat>
  <Paragraphs>65</Paragraphs>
  <Slides>10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Theme1</vt:lpstr>
      <vt:lpstr>Economic Development  Project Showcase :  Reserve at SeaTac</vt:lpstr>
      <vt:lpstr>Reserve at SeaTac</vt:lpstr>
      <vt:lpstr>Reserve at SeaTac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>HP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Angle Lake Station City of SeaTac</dc:title>
  <dc:creator>MYS</dc:creator>
  <cp:lastModifiedBy>jrobinson</cp:lastModifiedBy>
  <cp:revision>31</cp:revision>
  <cp:lastPrinted>2015-11-30T23:24:01Z</cp:lastPrinted>
  <dcterms:created xsi:type="dcterms:W3CDTF">2014-10-28T20:57:00Z</dcterms:created>
  <dcterms:modified xsi:type="dcterms:W3CDTF">2016-03-10T19:42:15Z</dcterms:modified>
</cp:coreProperties>
</file>