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79" r:id="rId4"/>
    <p:sldId id="272" r:id="rId5"/>
    <p:sldId id="287" r:id="rId6"/>
    <p:sldId id="286" r:id="rId7"/>
    <p:sldId id="271" r:id="rId8"/>
    <p:sldId id="285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4E61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15EBB9-B4AF-4E44-86A2-279B6F30E35A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C30744-17A1-47EE-80E3-272F32D2F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91B16-38B1-4C6E-BF8F-79AC0A5BE4CB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C21BF-3408-4DEE-B649-3A1D12FCD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 baseline="0">
                <a:ln>
                  <a:noFill/>
                </a:ln>
                <a:solidFill>
                  <a:srgbClr val="0099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4E617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7EE5127D-DC24-440C-A5F3-98B608C91205}" type="datetimeFigureOut">
              <a:rPr lang="en-US" smtClean="0"/>
              <a:pPr/>
              <a:t>12/22/2015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8395A636-D4EC-4F1F-84DE-F2253417B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128F2A"/>
              </a:buClr>
              <a:defRPr/>
            </a:lvl1pPr>
            <a:lvl2pPr>
              <a:buClr>
                <a:srgbClr val="128F2A"/>
              </a:buClr>
              <a:defRPr/>
            </a:lvl2pPr>
            <a:lvl3pPr>
              <a:buClr>
                <a:srgbClr val="128F2A"/>
              </a:buClr>
              <a:defRPr/>
            </a:lvl3pPr>
            <a:lvl4pPr>
              <a:buClr>
                <a:srgbClr val="128F2A"/>
              </a:buClr>
              <a:defRPr/>
            </a:lvl4pPr>
            <a:lvl5pPr>
              <a:buClr>
                <a:srgbClr val="128F2A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>
            <a:lvl1pPr>
              <a:buClr>
                <a:srgbClr val="128F2A"/>
              </a:buClr>
              <a:defRPr/>
            </a:lvl1pPr>
            <a:lvl2pPr>
              <a:buClr>
                <a:srgbClr val="128F2A"/>
              </a:buClr>
              <a:defRPr/>
            </a:lvl2pPr>
            <a:lvl3pPr>
              <a:buClr>
                <a:srgbClr val="128F2A"/>
              </a:buClr>
              <a:defRPr/>
            </a:lvl3pPr>
            <a:lvl4pPr>
              <a:buClr>
                <a:srgbClr val="128F2A"/>
              </a:buClr>
              <a:buFont typeface="Wingdings 2" pitchFamily="18" charset="2"/>
              <a:buChar char=""/>
              <a:defRPr/>
            </a:lvl4pPr>
            <a:lvl5pPr>
              <a:buClr>
                <a:srgbClr val="128F2A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2AD2A"/>
              </a:buClr>
              <a:defRPr/>
            </a:lvl1pPr>
            <a:lvl2pPr>
              <a:buClr>
                <a:srgbClr val="12AD2A"/>
              </a:buClr>
              <a:defRPr/>
            </a:lvl2pPr>
            <a:lvl3pPr>
              <a:buClr>
                <a:srgbClr val="12AD2A"/>
              </a:buClr>
              <a:defRPr/>
            </a:lvl3pPr>
            <a:lvl4pPr>
              <a:buClr>
                <a:srgbClr val="12AD2A"/>
              </a:buClr>
              <a:defRPr/>
            </a:lvl4pPr>
            <a:lvl5pPr>
              <a:buClr>
                <a:srgbClr val="12AD2A"/>
              </a:buCl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rgbClr val="0099FF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rgbClr val="12AD2A"/>
              </a:buClr>
              <a:defRPr sz="2600"/>
            </a:lvl1pPr>
            <a:lvl2pPr>
              <a:buClr>
                <a:srgbClr val="12AD2A"/>
              </a:buClr>
              <a:defRPr sz="2400"/>
            </a:lvl2pPr>
            <a:lvl3pPr>
              <a:buClr>
                <a:srgbClr val="12AD2A"/>
              </a:buClr>
              <a:defRPr sz="2000"/>
            </a:lvl3pPr>
            <a:lvl4pPr>
              <a:buClr>
                <a:srgbClr val="12AD2A"/>
              </a:buClr>
              <a:defRPr sz="1800"/>
            </a:lvl4pPr>
            <a:lvl5pPr>
              <a:buClr>
                <a:srgbClr val="12AD2A"/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rgbClr val="12AD2A"/>
              </a:buClr>
              <a:defRPr sz="2600"/>
            </a:lvl1pPr>
            <a:lvl2pPr>
              <a:buClr>
                <a:srgbClr val="12AD2A"/>
              </a:buClr>
              <a:defRPr sz="2400"/>
            </a:lvl2pPr>
            <a:lvl3pPr>
              <a:buClr>
                <a:srgbClr val="12AD2A"/>
              </a:buClr>
              <a:defRPr sz="2000"/>
            </a:lvl3pPr>
            <a:lvl4pPr>
              <a:buClr>
                <a:srgbClr val="12AD2A"/>
              </a:buClr>
              <a:defRPr sz="1800"/>
            </a:lvl4pPr>
            <a:lvl5pPr>
              <a:buClr>
                <a:srgbClr val="12AD2A"/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 eaLnBrk="1" latinLnBrk="0" hangingPunct="1">
              <a:buClr>
                <a:srgbClr val="12AD2A"/>
              </a:buClr>
              <a:defRPr sz="2200"/>
            </a:lvl1pPr>
            <a:lvl2pPr eaLnBrk="1" latinLnBrk="0" hangingPunct="1">
              <a:buClr>
                <a:srgbClr val="12AD2A"/>
              </a:buClr>
              <a:defRPr sz="2000"/>
            </a:lvl2pPr>
            <a:lvl3pPr eaLnBrk="1" latinLnBrk="0" hangingPunct="1">
              <a:buClr>
                <a:srgbClr val="12AD2A"/>
              </a:buClr>
              <a:defRPr sz="1800"/>
            </a:lvl3pPr>
            <a:lvl4pPr eaLnBrk="1" latinLnBrk="0" hangingPunct="1">
              <a:buClr>
                <a:srgbClr val="12AD2A"/>
              </a:buClr>
              <a:defRPr sz="1600"/>
            </a:lvl4pPr>
            <a:lvl5pPr eaLnBrk="1" latinLnBrk="0" hangingPunct="1">
              <a:buClr>
                <a:srgbClr val="12AD2A"/>
              </a:buCl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buClr>
                <a:srgbClr val="12AD2A"/>
              </a:buClr>
              <a:defRPr sz="2200"/>
            </a:lvl1pPr>
            <a:lvl2pPr>
              <a:buClr>
                <a:srgbClr val="12AD2A"/>
              </a:buClr>
              <a:defRPr sz="2000"/>
            </a:lvl2pPr>
            <a:lvl3pPr>
              <a:buClr>
                <a:srgbClr val="128F2A"/>
              </a:buClr>
              <a:defRPr sz="1800"/>
            </a:lvl3pPr>
            <a:lvl4pPr>
              <a:buClr>
                <a:srgbClr val="128F2A"/>
              </a:buClr>
              <a:defRPr sz="1600"/>
            </a:lvl4pPr>
            <a:lvl5pPr>
              <a:buClr>
                <a:srgbClr val="128F2A"/>
              </a:buCl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buClr>
                <a:srgbClr val="128F2A"/>
              </a:buClr>
              <a:defRPr sz="2800"/>
            </a:lvl1pPr>
            <a:lvl2pPr>
              <a:buClr>
                <a:srgbClr val="128F2A"/>
              </a:buClr>
              <a:defRPr sz="2600"/>
            </a:lvl2pPr>
            <a:lvl3pPr>
              <a:buClr>
                <a:srgbClr val="128F2A"/>
              </a:buClr>
              <a:defRPr sz="2400"/>
            </a:lvl3pPr>
            <a:lvl4pPr>
              <a:buClr>
                <a:srgbClr val="128F2A"/>
              </a:buClr>
              <a:defRPr sz="2000"/>
            </a:lvl4pPr>
            <a:lvl5pPr>
              <a:buClr>
                <a:srgbClr val="128F2A"/>
              </a:buCl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127D-DC24-440C-A5F3-98B608C91205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99FF"/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i.seatac.wa.us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tint val="90000"/>
            <a:satMod val="12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99FF"/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8288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E5127D-DC24-440C-A5F3-98B608C91205}" type="datetimeFigureOut">
              <a:rPr lang="en-US" smtClean="0"/>
              <a:pPr/>
              <a:t>12/22/2015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29768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95A636-D4EC-4F1F-84DE-F2253417B8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ity of SeaTac Logo RGB EST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lum/>
          </a:blip>
          <a:srcRect/>
          <a:stretch>
            <a:fillRect/>
          </a:stretch>
        </p:blipFill>
        <p:spPr bwMode="auto">
          <a:xfrm>
            <a:off x="152400" y="5638800"/>
            <a:ext cx="1447800" cy="114289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0099FF"/>
        </a:buClr>
        <a:buSzPct val="95000"/>
        <a:buFont typeface="Wingdings 2"/>
        <a:buChar char=""/>
        <a:defRPr kumimoji="0" sz="2600" kern="1200" baseline="0">
          <a:solidFill>
            <a:srgbClr val="4E6172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rgbClr val="0099FF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rgbClr val="0099FF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rgbClr val="0099FF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Interlocal</a:t>
            </a:r>
            <a:r>
              <a:rPr lang="en-US" dirty="0" smtClean="0">
                <a:solidFill>
                  <a:srgbClr val="00B0F0"/>
                </a:solidFill>
              </a:rPr>
              <a:t> Agreement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Land Use Issues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247336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City Council Study Session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December 22, 2015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5099784" cy="629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9144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		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31883"/>
            <a:ext cx="5195585" cy="642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4789143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Land Use issues under the </a:t>
            </a:r>
            <a:r>
              <a:rPr lang="en-US" b="1" dirty="0" err="1" smtClean="0"/>
              <a:t>Interlocal</a:t>
            </a:r>
            <a:r>
              <a:rPr lang="en-US" b="1" dirty="0" smtClean="0"/>
              <a:t> Agreement (</a:t>
            </a:r>
            <a:r>
              <a:rPr lang="en-US" b="1" dirty="0" err="1" smtClean="0"/>
              <a:t>ILA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2545080"/>
            <a:ext cx="8229600" cy="3779520"/>
          </a:xfrm>
        </p:spPr>
        <p:txBody>
          <a:bodyPr/>
          <a:lstStyle/>
          <a:p>
            <a:pPr lvl="0"/>
            <a:r>
              <a:rPr lang="en-US" dirty="0" err="1" smtClean="0"/>
              <a:t>ILA</a:t>
            </a:r>
            <a:r>
              <a:rPr lang="en-US" dirty="0" smtClean="0"/>
              <a:t> addresses use of Port property for airport operations and for non-airport purposes </a:t>
            </a:r>
          </a:p>
          <a:p>
            <a:pPr lvl="0"/>
            <a:r>
              <a:rPr lang="en-US" dirty="0" smtClean="0"/>
              <a:t>Land use </a:t>
            </a:r>
            <a:r>
              <a:rPr lang="en-US" dirty="0" smtClean="0"/>
              <a:t>issues primarily </a:t>
            </a:r>
            <a:r>
              <a:rPr lang="en-US" dirty="0" smtClean="0"/>
              <a:t>within the Cover Memo and Exhibit A.</a:t>
            </a:r>
          </a:p>
          <a:p>
            <a:pPr lvl="0"/>
            <a:r>
              <a:rPr lang="en-US" dirty="0" err="1" smtClean="0"/>
              <a:t>ILA</a:t>
            </a:r>
            <a:r>
              <a:rPr lang="en-US" dirty="0" smtClean="0"/>
              <a:t> provides City with more involvement and advance notice/input in the environmental and development processes than we would be entitled to without the </a:t>
            </a:r>
            <a:r>
              <a:rPr lang="en-US" dirty="0" err="1" smtClean="0"/>
              <a:t>ILA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5151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With the </a:t>
            </a:r>
            <a:r>
              <a:rPr lang="en-US" sz="3600" b="1" dirty="0" err="1" smtClean="0"/>
              <a:t>ILA</a:t>
            </a:r>
            <a:r>
              <a:rPr lang="en-US" sz="3600" b="1" dirty="0" smtClean="0"/>
              <a:t> in place (</a:t>
            </a:r>
            <a:r>
              <a:rPr lang="en-US" sz="2800" b="1" dirty="0" smtClean="0"/>
              <a:t>existing/extended</a:t>
            </a:r>
            <a:r>
              <a:rPr lang="en-US" sz="3600" b="1" dirty="0" smtClean="0"/>
              <a:t>)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581400"/>
          </a:xfrm>
        </p:spPr>
        <p:txBody>
          <a:bodyPr>
            <a:normAutofit/>
          </a:bodyPr>
          <a:lstStyle/>
          <a:p>
            <a:pPr lvl="0"/>
            <a:r>
              <a:rPr lang="en-US" sz="1900" dirty="0" smtClean="0"/>
              <a:t>Existing adopted Airport Master Plan document (1997 and 2005) and the City’s Comprehensive Plan govern land use</a:t>
            </a:r>
          </a:p>
          <a:p>
            <a:pPr lvl="0"/>
            <a:r>
              <a:rPr lang="en-US" sz="1900" dirty="0" smtClean="0"/>
              <a:t>The process for the Port’s conversion of lands from non-aviation (</a:t>
            </a:r>
            <a:r>
              <a:rPr lang="en-US" sz="1900" dirty="0" err="1" smtClean="0"/>
              <a:t>AVC</a:t>
            </a:r>
            <a:r>
              <a:rPr lang="en-US" sz="1900" dirty="0" smtClean="0"/>
              <a:t> zone) to aviation operations (</a:t>
            </a:r>
            <a:r>
              <a:rPr lang="en-US" sz="1900" dirty="0" err="1" smtClean="0"/>
              <a:t>AVO</a:t>
            </a:r>
            <a:r>
              <a:rPr lang="en-US" sz="1900" dirty="0" smtClean="0"/>
              <a:t> zone)</a:t>
            </a:r>
          </a:p>
          <a:p>
            <a:pPr lvl="0"/>
            <a:r>
              <a:rPr lang="en-US" sz="1900" dirty="0" smtClean="0"/>
              <a:t>Allowance for site specific development agreements</a:t>
            </a:r>
          </a:p>
          <a:p>
            <a:pPr lvl="0"/>
            <a:r>
              <a:rPr lang="en-US" sz="1900" dirty="0" smtClean="0"/>
              <a:t>A “no surprises clause” and joint consultation to deal with new properties not covered in the existing documents </a:t>
            </a:r>
          </a:p>
          <a:p>
            <a:pPr lvl="0"/>
            <a:r>
              <a:rPr lang="en-US" sz="1900" dirty="0" smtClean="0"/>
              <a:t>A dispute resolution process </a:t>
            </a:r>
            <a:r>
              <a:rPr lang="en-US" sz="1900" dirty="0" smtClean="0"/>
              <a:t>(mutual </a:t>
            </a:r>
            <a:r>
              <a:rPr lang="en-US" sz="1900" dirty="0" smtClean="0"/>
              <a:t>agreement rather than </a:t>
            </a:r>
            <a:r>
              <a:rPr lang="en-US" sz="1900" dirty="0" smtClean="0"/>
              <a:t>litigation) </a:t>
            </a:r>
          </a:p>
          <a:p>
            <a:pPr lvl="0"/>
            <a:r>
              <a:rPr lang="en-US" sz="1900" dirty="0" smtClean="0"/>
              <a:t>Advanced </a:t>
            </a:r>
            <a:r>
              <a:rPr lang="en-US" sz="1900" dirty="0" smtClean="0"/>
              <a:t>consultation and consideration of </a:t>
            </a:r>
            <a:r>
              <a:rPr lang="en-US" sz="1900" dirty="0" smtClean="0"/>
              <a:t>comments </a:t>
            </a:r>
            <a:r>
              <a:rPr lang="en-US" sz="1900" dirty="0" smtClean="0"/>
              <a:t>and potential mitigation measures in </a:t>
            </a:r>
            <a:r>
              <a:rPr lang="en-US" sz="1900" dirty="0" smtClean="0"/>
              <a:t>SEPA/NEPA environmental </a:t>
            </a:r>
            <a:r>
              <a:rPr lang="en-US" sz="1900" dirty="0" smtClean="0"/>
              <a:t>determinations</a:t>
            </a:r>
            <a:endParaRPr lang="en-US" sz="1900" dirty="0" smtClean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1430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/>
              <a:t>I</a:t>
            </a:r>
            <a:r>
              <a:rPr lang="en-US" sz="2400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LA</a:t>
            </a:r>
            <a:r>
              <a:rPr lang="en-US" sz="2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recognizes </a:t>
            </a:r>
            <a:r>
              <a:rPr lang="en-US" sz="2400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by mutual agreement</a:t>
            </a:r>
            <a:r>
              <a:rPr lang="en-US" sz="2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the Port’s and the City’s separate authorities over the development of the airport and non-airport properties and establishes processes where those authorities may overlap or may be disputed</a:t>
            </a:r>
            <a:r>
              <a:rPr lang="en-US" sz="2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151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Without the </a:t>
            </a:r>
            <a:r>
              <a:rPr lang="en-US" sz="3600" b="1" dirty="0" err="1" smtClean="0"/>
              <a:t>ILA</a:t>
            </a:r>
            <a:r>
              <a:rPr lang="en-US" sz="3600" b="1" dirty="0" smtClean="0"/>
              <a:t> in place </a:t>
            </a:r>
            <a:r>
              <a:rPr lang="en-US" sz="4000" b="1" dirty="0" smtClean="0"/>
              <a:t>(</a:t>
            </a:r>
            <a:r>
              <a:rPr lang="en-US" sz="3200" b="1" dirty="0" smtClean="0"/>
              <a:t>expires</a:t>
            </a:r>
            <a:r>
              <a:rPr lang="en-US" sz="4000" b="1" dirty="0" smtClean="0"/>
              <a:t>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29000"/>
          </a:xfrm>
        </p:spPr>
        <p:txBody>
          <a:bodyPr/>
          <a:lstStyle/>
          <a:p>
            <a:pPr lvl="0"/>
            <a:r>
              <a:rPr lang="en-US" sz="1900" dirty="0" smtClean="0"/>
              <a:t>City’s Comprehensive Plan, Zoning and other development codes </a:t>
            </a:r>
            <a:r>
              <a:rPr lang="en-US" sz="1900" dirty="0" smtClean="0"/>
              <a:t>would apply </a:t>
            </a:r>
            <a:endParaRPr lang="en-US" sz="1900" dirty="0" smtClean="0"/>
          </a:p>
          <a:p>
            <a:pPr lvl="0"/>
            <a:r>
              <a:rPr lang="en-US" sz="1900" dirty="0" smtClean="0"/>
              <a:t>Port would be able to propose any project  whether in Airport Master Plan or not</a:t>
            </a:r>
          </a:p>
          <a:p>
            <a:pPr lvl="0"/>
            <a:r>
              <a:rPr lang="en-US" sz="1900" dirty="0" smtClean="0"/>
              <a:t>City would review plans, issue permits, assess traffic impact fees, inspect construction (non-discretionary)</a:t>
            </a:r>
          </a:p>
          <a:p>
            <a:pPr lvl="0"/>
            <a:r>
              <a:rPr lang="en-US" sz="1900" dirty="0" smtClean="0"/>
              <a:t>City </a:t>
            </a:r>
            <a:r>
              <a:rPr lang="en-US" sz="1900" dirty="0" smtClean="0"/>
              <a:t>may not </a:t>
            </a:r>
            <a:r>
              <a:rPr lang="en-US" sz="1900" dirty="0" smtClean="0"/>
              <a:t>be entitled to advance input on SEPA/NEPA documents and </a:t>
            </a:r>
            <a:r>
              <a:rPr lang="en-US" sz="1900" dirty="0" smtClean="0"/>
              <a:t>determinations</a:t>
            </a:r>
          </a:p>
          <a:p>
            <a:pPr lvl="1"/>
            <a:r>
              <a:rPr lang="en-US" sz="1900" dirty="0" smtClean="0"/>
              <a:t>City </a:t>
            </a:r>
            <a:r>
              <a:rPr lang="en-US" sz="1900" dirty="0" smtClean="0"/>
              <a:t>c</a:t>
            </a:r>
            <a:r>
              <a:rPr lang="en-US" sz="1900" dirty="0" smtClean="0"/>
              <a:t>ould </a:t>
            </a:r>
            <a:r>
              <a:rPr lang="en-US" sz="1900" dirty="0" smtClean="0"/>
              <a:t>comment during the standard public comment periods and could file appeals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The Port and the City would retain their separate authorities over the development and operation of aviation operations and non-airport properties.  Areas where those authorities may overlap or be disputed would remain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Without the ILA in place </a:t>
            </a:r>
            <a:r>
              <a:rPr lang="en-US" sz="4000" b="1" dirty="0" smtClean="0"/>
              <a:t>(</a:t>
            </a:r>
            <a:r>
              <a:rPr lang="en-US" sz="3200" b="1" dirty="0" smtClean="0"/>
              <a:t>expires</a:t>
            </a:r>
            <a:r>
              <a:rPr lang="en-US" sz="4000" b="1" dirty="0" smtClean="0"/>
              <a:t>) - </a:t>
            </a:r>
            <a:r>
              <a:rPr lang="en-US" sz="2600" b="1" dirty="0" smtClean="0"/>
              <a:t>cont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US" sz="1900" dirty="0" smtClean="0">
                <a:latin typeface="Arial" pitchFamily="34" charset="0"/>
                <a:cs typeface="Arial" pitchFamily="34" charset="0"/>
              </a:rPr>
              <a:t>Port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would retain existing authority to develop and adopt the SAMP</a:t>
            </a:r>
          </a:p>
          <a:p>
            <a:pPr lvl="1"/>
            <a:r>
              <a:rPr lang="en-US" sz="1900" dirty="0" smtClean="0">
                <a:latin typeface="Arial" pitchFamily="34" charset="0"/>
                <a:cs typeface="Arial" pitchFamily="34" charset="0"/>
              </a:rPr>
              <a:t>Port would not have any contractual obligation to consult with the City prior to adoption and implementation of the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SAMP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900" dirty="0" smtClean="0">
                <a:latin typeface="Arial" pitchFamily="34" charset="0"/>
                <a:cs typeface="Arial" pitchFamily="34" charset="0"/>
              </a:rPr>
              <a:t>No requirement to disclose proposed actions early; there would be “surprises”</a:t>
            </a:r>
          </a:p>
          <a:p>
            <a:pPr lvl="0"/>
            <a:r>
              <a:rPr lang="en-US" sz="19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requirements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for joint consultation on new or expanded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projects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900" dirty="0" smtClean="0">
                <a:latin typeface="Arial" pitchFamily="34" charset="0"/>
                <a:cs typeface="Arial" pitchFamily="34" charset="0"/>
              </a:rPr>
              <a:t>Streamlined processes and other mutually agreed upon provisions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in ILA would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not exist</a:t>
            </a:r>
          </a:p>
          <a:p>
            <a:pPr lvl="0"/>
            <a:r>
              <a:rPr lang="en-US" sz="1900" dirty="0" smtClean="0">
                <a:latin typeface="Arial" pitchFamily="34" charset="0"/>
                <a:cs typeface="Arial" pitchFamily="34" charset="0"/>
              </a:rPr>
              <a:t>Disputes over the legal authorities would be more likely to end up in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appeals and/or litigation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Comments &amp; Questions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400"/>
            <a:ext cx="1828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eaTac Colors">
      <a:dk1>
        <a:srgbClr val="4E6172"/>
      </a:dk1>
      <a:lt1>
        <a:sysClr val="window" lastClr="FFFFFF"/>
      </a:lt1>
      <a:dk2>
        <a:srgbClr val="000000"/>
      </a:dk2>
      <a:lt2>
        <a:srgbClr val="FFFFFF"/>
      </a:lt2>
      <a:accent1>
        <a:srgbClr val="0099FF"/>
      </a:accent1>
      <a:accent2>
        <a:srgbClr val="C0504D"/>
      </a:accent2>
      <a:accent3>
        <a:srgbClr val="12AD2A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537</TotalTime>
  <Words>411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Interlocal Agreement  Land Use Issues </vt:lpstr>
      <vt:lpstr>Slide 2</vt:lpstr>
      <vt:lpstr>Slide 3</vt:lpstr>
      <vt:lpstr>Slide 4</vt:lpstr>
      <vt:lpstr>Land Use issues under the Interlocal Agreement (ILA)</vt:lpstr>
      <vt:lpstr>With the ILA in place (existing/extended)</vt:lpstr>
      <vt:lpstr>Without the ILA in place (expires)</vt:lpstr>
      <vt:lpstr>Without the ILA in place (expires) - cont</vt:lpstr>
      <vt:lpstr>Comments &amp; Questions</vt:lpstr>
    </vt:vector>
  </TitlesOfParts>
  <Company>City of SeaTac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Lincoln</dc:creator>
  <cp:lastModifiedBy>Joseph Scorcio</cp:lastModifiedBy>
  <cp:revision>78</cp:revision>
  <dcterms:created xsi:type="dcterms:W3CDTF">2013-09-11T18:57:49Z</dcterms:created>
  <dcterms:modified xsi:type="dcterms:W3CDTF">2015-12-23T00:24:29Z</dcterms:modified>
</cp:coreProperties>
</file>