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9"/>
  </p:handoutMasterIdLst>
  <p:sldIdLst>
    <p:sldId id="256" r:id="rId2"/>
    <p:sldId id="272" r:id="rId3"/>
    <p:sldId id="281" r:id="rId4"/>
    <p:sldId id="282" r:id="rId5"/>
    <p:sldId id="279" r:id="rId6"/>
    <p:sldId id="280" r:id="rId7"/>
    <p:sldId id="27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4E617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15EBB9-B4AF-4E44-86A2-279B6F30E35A}" type="datetimeFigureOut">
              <a:rPr lang="en-US" smtClean="0"/>
              <a:pPr/>
              <a:t>1/26/2016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C30744-17A1-47EE-80E3-272F32D2F3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 baseline="0">
                <a:ln>
                  <a:noFill/>
                </a:ln>
                <a:solidFill>
                  <a:srgbClr val="0099FF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rgbClr val="4E617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fld id="{7EE5127D-DC24-440C-A5F3-98B608C91205}" type="datetimeFigureOut">
              <a:rPr lang="en-US" smtClean="0"/>
              <a:pPr/>
              <a:t>1/26/2016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fld id="{8395A636-D4EC-4F1F-84DE-F2253417B8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128F2A"/>
              </a:buClr>
              <a:defRPr/>
            </a:lvl1pPr>
            <a:lvl2pPr>
              <a:buClr>
                <a:srgbClr val="128F2A"/>
              </a:buClr>
              <a:defRPr/>
            </a:lvl2pPr>
            <a:lvl3pPr>
              <a:buClr>
                <a:srgbClr val="128F2A"/>
              </a:buClr>
              <a:defRPr/>
            </a:lvl3pPr>
            <a:lvl4pPr>
              <a:buClr>
                <a:srgbClr val="128F2A"/>
              </a:buClr>
              <a:defRPr/>
            </a:lvl4pPr>
            <a:lvl5pPr>
              <a:buClr>
                <a:srgbClr val="128F2A"/>
              </a:buClr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127D-DC24-440C-A5F3-98B608C91205}" type="datetimeFigureOut">
              <a:rPr lang="en-US" smtClean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A636-D4EC-4F1F-84DE-F2253417B8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>
            <a:lvl1pPr>
              <a:buClr>
                <a:srgbClr val="128F2A"/>
              </a:buClr>
              <a:defRPr/>
            </a:lvl1pPr>
            <a:lvl2pPr>
              <a:buClr>
                <a:srgbClr val="128F2A"/>
              </a:buClr>
              <a:defRPr/>
            </a:lvl2pPr>
            <a:lvl3pPr>
              <a:buClr>
                <a:srgbClr val="128F2A"/>
              </a:buClr>
              <a:defRPr/>
            </a:lvl3pPr>
            <a:lvl4pPr>
              <a:buClr>
                <a:srgbClr val="128F2A"/>
              </a:buClr>
              <a:buFont typeface="Wingdings 2" pitchFamily="18" charset="2"/>
              <a:buChar char=""/>
              <a:defRPr/>
            </a:lvl4pPr>
            <a:lvl5pPr>
              <a:buClr>
                <a:srgbClr val="128F2A"/>
              </a:buClr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127D-DC24-440C-A5F3-98B608C91205}" type="datetimeFigureOut">
              <a:rPr lang="en-US" smtClean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A636-D4EC-4F1F-84DE-F2253417B8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12AD2A"/>
              </a:buClr>
              <a:defRPr/>
            </a:lvl1pPr>
            <a:lvl2pPr>
              <a:buClr>
                <a:srgbClr val="12AD2A"/>
              </a:buClr>
              <a:defRPr/>
            </a:lvl2pPr>
            <a:lvl3pPr>
              <a:buClr>
                <a:srgbClr val="12AD2A"/>
              </a:buClr>
              <a:defRPr/>
            </a:lvl3pPr>
            <a:lvl4pPr>
              <a:buClr>
                <a:srgbClr val="12AD2A"/>
              </a:buClr>
              <a:defRPr/>
            </a:lvl4pPr>
            <a:lvl5pPr>
              <a:buClr>
                <a:srgbClr val="12AD2A"/>
              </a:buClr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127D-DC24-440C-A5F3-98B608C91205}" type="datetimeFigureOut">
              <a:rPr lang="en-US" smtClean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A636-D4EC-4F1F-84DE-F2253417B8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rgbClr val="0099FF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127D-DC24-440C-A5F3-98B608C91205}" type="datetimeFigureOut">
              <a:rPr lang="en-US" smtClean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A636-D4EC-4F1F-84DE-F2253417B8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buClr>
                <a:srgbClr val="12AD2A"/>
              </a:buClr>
              <a:defRPr sz="2600"/>
            </a:lvl1pPr>
            <a:lvl2pPr>
              <a:buClr>
                <a:srgbClr val="12AD2A"/>
              </a:buClr>
              <a:defRPr sz="2400"/>
            </a:lvl2pPr>
            <a:lvl3pPr>
              <a:buClr>
                <a:srgbClr val="12AD2A"/>
              </a:buClr>
              <a:defRPr sz="2000"/>
            </a:lvl3pPr>
            <a:lvl4pPr>
              <a:buClr>
                <a:srgbClr val="12AD2A"/>
              </a:buClr>
              <a:defRPr sz="1800"/>
            </a:lvl4pPr>
            <a:lvl5pPr>
              <a:buClr>
                <a:srgbClr val="12AD2A"/>
              </a:buCl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buClr>
                <a:srgbClr val="12AD2A"/>
              </a:buClr>
              <a:defRPr sz="2600"/>
            </a:lvl1pPr>
            <a:lvl2pPr>
              <a:buClr>
                <a:srgbClr val="12AD2A"/>
              </a:buClr>
              <a:defRPr sz="2400"/>
            </a:lvl2pPr>
            <a:lvl3pPr>
              <a:buClr>
                <a:srgbClr val="12AD2A"/>
              </a:buClr>
              <a:defRPr sz="2000"/>
            </a:lvl3pPr>
            <a:lvl4pPr>
              <a:buClr>
                <a:srgbClr val="12AD2A"/>
              </a:buClr>
              <a:defRPr sz="1800"/>
            </a:lvl4pPr>
            <a:lvl5pPr>
              <a:buClr>
                <a:srgbClr val="12AD2A"/>
              </a:buCl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127D-DC24-440C-A5F3-98B608C91205}" type="datetimeFigureOut">
              <a:rPr lang="en-US" smtClean="0"/>
              <a:pPr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A636-D4EC-4F1F-84DE-F2253417B8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 eaLnBrk="1" latinLnBrk="0" hangingPunct="1">
              <a:buClr>
                <a:srgbClr val="12AD2A"/>
              </a:buClr>
              <a:defRPr sz="2200"/>
            </a:lvl1pPr>
            <a:lvl2pPr eaLnBrk="1" latinLnBrk="0" hangingPunct="1">
              <a:buClr>
                <a:srgbClr val="12AD2A"/>
              </a:buClr>
              <a:defRPr sz="2000"/>
            </a:lvl2pPr>
            <a:lvl3pPr eaLnBrk="1" latinLnBrk="0" hangingPunct="1">
              <a:buClr>
                <a:srgbClr val="12AD2A"/>
              </a:buClr>
              <a:defRPr sz="1800"/>
            </a:lvl3pPr>
            <a:lvl4pPr eaLnBrk="1" latinLnBrk="0" hangingPunct="1">
              <a:buClr>
                <a:srgbClr val="12AD2A"/>
              </a:buClr>
              <a:defRPr sz="1600"/>
            </a:lvl4pPr>
            <a:lvl5pPr eaLnBrk="1" latinLnBrk="0" hangingPunct="1">
              <a:buClr>
                <a:srgbClr val="12AD2A"/>
              </a:buClr>
              <a:defRPr sz="16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buClr>
                <a:srgbClr val="12AD2A"/>
              </a:buClr>
              <a:defRPr sz="2200"/>
            </a:lvl1pPr>
            <a:lvl2pPr>
              <a:buClr>
                <a:srgbClr val="12AD2A"/>
              </a:buClr>
              <a:defRPr sz="2000"/>
            </a:lvl2pPr>
            <a:lvl3pPr>
              <a:buClr>
                <a:srgbClr val="128F2A"/>
              </a:buClr>
              <a:defRPr sz="1800"/>
            </a:lvl3pPr>
            <a:lvl4pPr>
              <a:buClr>
                <a:srgbClr val="128F2A"/>
              </a:buClr>
              <a:defRPr sz="1600"/>
            </a:lvl4pPr>
            <a:lvl5pPr>
              <a:buClr>
                <a:srgbClr val="128F2A"/>
              </a:buClr>
              <a:defRPr sz="16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127D-DC24-440C-A5F3-98B608C91205}" type="datetimeFigureOut">
              <a:rPr lang="en-US" smtClean="0"/>
              <a:pPr/>
              <a:t>1/26/2016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A636-D4EC-4F1F-84DE-F2253417B8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127D-DC24-440C-A5F3-98B608C91205}" type="datetimeFigureOut">
              <a:rPr lang="en-US" smtClean="0"/>
              <a:pPr/>
              <a:t>1/26/2016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A636-D4EC-4F1F-84DE-F2253417B8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127D-DC24-440C-A5F3-98B608C91205}" type="datetimeFigureOut">
              <a:rPr lang="en-US" smtClean="0"/>
              <a:pPr/>
              <a:t>1/26/2016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A636-D4EC-4F1F-84DE-F2253417B8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buClr>
                <a:srgbClr val="128F2A"/>
              </a:buClr>
              <a:defRPr sz="2800"/>
            </a:lvl1pPr>
            <a:lvl2pPr>
              <a:buClr>
                <a:srgbClr val="128F2A"/>
              </a:buClr>
              <a:defRPr sz="2600"/>
            </a:lvl2pPr>
            <a:lvl3pPr>
              <a:buClr>
                <a:srgbClr val="128F2A"/>
              </a:buClr>
              <a:defRPr sz="2400"/>
            </a:lvl3pPr>
            <a:lvl4pPr>
              <a:buClr>
                <a:srgbClr val="128F2A"/>
              </a:buClr>
              <a:defRPr sz="2000"/>
            </a:lvl4pPr>
            <a:lvl5pPr>
              <a:buClr>
                <a:srgbClr val="128F2A"/>
              </a:buCl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127D-DC24-440C-A5F3-98B608C91205}" type="datetimeFigureOut">
              <a:rPr lang="en-US" smtClean="0"/>
              <a:pPr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A636-D4EC-4F1F-84DE-F2253417B8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127D-DC24-440C-A5F3-98B608C91205}" type="datetimeFigureOut">
              <a:rPr lang="en-US" smtClean="0"/>
              <a:pPr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395A636-D4EC-4F1F-84DE-F2253417B8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99FF"/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ci.seatac.wa.us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tint val="90000"/>
            <a:satMod val="12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 userDrawn="1"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99FF"/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8288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E5127D-DC24-440C-A5F3-98B608C91205}" type="datetimeFigureOut">
              <a:rPr lang="en-US" smtClean="0"/>
              <a:pPr/>
              <a:t>1/26/2016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29768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95A636-D4EC-4F1F-84DE-F2253417B81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6" name="Picture 2" descr="City of SeaTac Logo RGB EST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 cstate="print">
            <a:lum/>
          </a:blip>
          <a:srcRect/>
          <a:stretch>
            <a:fillRect/>
          </a:stretch>
        </p:blipFill>
        <p:spPr bwMode="auto">
          <a:xfrm>
            <a:off x="152400" y="5638800"/>
            <a:ext cx="1447800" cy="114289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rgbClr val="0099FF"/>
        </a:buClr>
        <a:buSzPct val="95000"/>
        <a:buFont typeface="Wingdings 2"/>
        <a:buChar char=""/>
        <a:defRPr kumimoji="0" sz="2600" kern="1200" baseline="0">
          <a:solidFill>
            <a:srgbClr val="4E6172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rgbClr val="0099FF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rgbClr val="0099FF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rgbClr val="0099FF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Code Compliance Update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854696" cy="1247336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City Council Study Session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January 26, 2016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City Council Goal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667000"/>
            <a:ext cx="7162800" cy="2895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In order to enhance quality of life and public image, enhance code compliance effectiveness within all neighborhoods and areas in the city.</a:t>
            </a: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486400"/>
            <a:ext cx="1828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99FF"/>
                </a:solidFill>
              </a:rPr>
              <a:t>Staffing issues</a:t>
            </a:r>
            <a:endParaRPr lang="en-US" dirty="0">
              <a:solidFill>
                <a:srgbClr val="00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One Code Compliance Program Coordinator position currently vacant</a:t>
            </a:r>
          </a:p>
          <a:p>
            <a:r>
              <a:rPr lang="en-US" dirty="0" smtClean="0"/>
              <a:t>Part-time Administrative Assistance position currently vacant; temp agency staff being used</a:t>
            </a:r>
          </a:p>
          <a:p>
            <a:r>
              <a:rPr lang="en-US" dirty="0" smtClean="0"/>
              <a:t>Complaints continue to be received at typical rate (21 YTD through 1/22/16 )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99FF"/>
                </a:solidFill>
              </a:rPr>
              <a:t>Abatements</a:t>
            </a:r>
            <a:endParaRPr lang="en-US" dirty="0">
              <a:solidFill>
                <a:srgbClr val="00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2016 budget </a:t>
            </a:r>
            <a:r>
              <a:rPr lang="en-US" dirty="0" smtClean="0"/>
              <a:t>was amended to add $48,000 </a:t>
            </a:r>
            <a:r>
              <a:rPr lang="en-US" dirty="0" smtClean="0"/>
              <a:t>of funding for abatements</a:t>
            </a:r>
          </a:p>
          <a:p>
            <a:r>
              <a:rPr lang="en-US" dirty="0" smtClean="0"/>
              <a:t>Abatement policy </a:t>
            </a:r>
            <a:r>
              <a:rPr lang="en-US" smtClean="0"/>
              <a:t>and </a:t>
            </a:r>
            <a:r>
              <a:rPr lang="en-US" smtClean="0"/>
              <a:t>implementation   procedure </a:t>
            </a:r>
            <a:r>
              <a:rPr lang="en-US" dirty="0" smtClean="0"/>
              <a:t>is being finalized</a:t>
            </a:r>
          </a:p>
          <a:p>
            <a:r>
              <a:rPr lang="en-US" dirty="0" smtClean="0"/>
              <a:t>Initial two sites targeted for </a:t>
            </a:r>
            <a:r>
              <a:rPr lang="en-US" dirty="0" smtClean="0"/>
              <a:t>abatement </a:t>
            </a:r>
            <a:r>
              <a:rPr lang="en-US" dirty="0" smtClean="0"/>
              <a:t>may soon be resolved by property owners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400"/>
            <a:ext cx="1828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 rot="10800000" flipV="1">
            <a:off x="609600" y="265838"/>
            <a:ext cx="8229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solidFill>
                <a:srgbClr val="00B0F0"/>
              </a:solidFill>
              <a:latin typeface="+mj-lt"/>
            </a:endParaRPr>
          </a:p>
          <a:p>
            <a:r>
              <a:rPr lang="en-US" sz="3600" b="1" dirty="0" smtClean="0">
                <a:solidFill>
                  <a:srgbClr val="00B0F0"/>
                </a:solidFill>
                <a:latin typeface="+mj-lt"/>
              </a:rPr>
              <a:t>2015 Total and 4</a:t>
            </a:r>
            <a:r>
              <a:rPr lang="en-US" sz="3600" b="1" baseline="30000" dirty="0" smtClean="0">
                <a:solidFill>
                  <a:srgbClr val="00B0F0"/>
                </a:solidFill>
                <a:latin typeface="+mj-lt"/>
              </a:rPr>
              <a:t>th</a:t>
            </a:r>
            <a:r>
              <a:rPr lang="en-US" sz="3600" b="1" dirty="0" smtClean="0">
                <a:solidFill>
                  <a:srgbClr val="00B0F0"/>
                </a:solidFill>
                <a:latin typeface="+mj-lt"/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  <a:latin typeface="+mj-lt"/>
              </a:rPr>
              <a:t>Qtr</a:t>
            </a:r>
            <a:r>
              <a:rPr lang="en-US" sz="3600" b="1" dirty="0" smtClean="0">
                <a:solidFill>
                  <a:srgbClr val="00B0F0"/>
                </a:solidFill>
                <a:latin typeface="+mj-lt"/>
              </a:rPr>
              <a:t>.</a:t>
            </a:r>
          </a:p>
          <a:p>
            <a:r>
              <a:rPr lang="en-US" sz="3600" b="1" dirty="0" smtClean="0">
                <a:solidFill>
                  <a:srgbClr val="00B0F0"/>
                </a:solidFill>
                <a:latin typeface="+mj-lt"/>
              </a:rPr>
              <a:t>Code Compliance Activities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2374642"/>
            <a:ext cx="8077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				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	</a:t>
            </a:r>
            <a:r>
              <a:rPr lang="en-US" sz="2000" b="1" u="sng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rPr>
              <a:t>Total</a:t>
            </a:r>
            <a:r>
              <a:rPr lang="en-US" sz="20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rPr>
              <a:t>	</a:t>
            </a:r>
            <a:r>
              <a:rPr lang="en-US" sz="2000" b="1" u="sng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rPr>
              <a:t>4</a:t>
            </a:r>
            <a:r>
              <a:rPr lang="en-US" sz="2000" b="1" u="sng" baseline="3000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rPr>
              <a:t>th</a:t>
            </a:r>
            <a:r>
              <a:rPr lang="en-US" sz="2000" b="1" u="sng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rPr>
              <a:t> Qtr.</a:t>
            </a:r>
            <a:r>
              <a:rPr lang="en-US" sz="20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rPr>
              <a:t>	 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	</a:t>
            </a:r>
          </a:p>
          <a:p>
            <a:r>
              <a:rPr lang="en-US" sz="20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rPr>
              <a:t>New Cases			 </a:t>
            </a:r>
            <a:r>
              <a:rPr lang="en-US" sz="20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rPr>
              <a:t>	379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56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	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	</a:t>
            </a:r>
          </a:p>
          <a:p>
            <a:r>
              <a:rPr lang="en-US" sz="20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rPr>
              <a:t>Closed Cases			 </a:t>
            </a:r>
            <a:r>
              <a:rPr lang="en-US" sz="20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rPr>
              <a:t>	422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59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	</a:t>
            </a:r>
            <a:endParaRPr lang="en-US" sz="2000" b="1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r>
              <a:rPr lang="en-US" sz="20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rPr>
              <a:t>Active Cases			 </a:t>
            </a:r>
            <a:r>
              <a:rPr lang="en-US" sz="20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rPr>
              <a:t> 	111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111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	</a:t>
            </a:r>
            <a:endParaRPr lang="en-US" sz="2000" b="1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endParaRPr lang="en-US" sz="20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endParaRPr lang="en-US" sz="20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r>
              <a:rPr lang="en-US" sz="2000" b="1" u="sng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rPr>
              <a:t>CONFIRMED CODE VIOLATIONS</a:t>
            </a:r>
          </a:p>
          <a:p>
            <a:r>
              <a:rPr lang="en-US" sz="20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rPr>
              <a:t>Junk 	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				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64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	</a:t>
            </a:r>
            <a:endParaRPr lang="en-US" sz="2000" b="1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r>
              <a:rPr lang="en-US" sz="20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rPr>
              <a:t>Vegetation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				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11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	</a:t>
            </a:r>
            <a:endParaRPr lang="en-US" sz="2000" b="1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r>
              <a:rPr lang="en-US" sz="20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rPr>
              <a:t>Vehicles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				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28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	</a:t>
            </a:r>
            <a:endParaRPr lang="en-US" sz="2000" b="1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r>
              <a:rPr lang="en-US" sz="20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rPr>
              <a:t>Vacant Structure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			 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	</a:t>
            </a:r>
            <a:endParaRPr lang="en-US" sz="2000" b="1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r>
              <a:rPr lang="en-US" sz="20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rPr>
              <a:t>Graffiti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				 	 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	2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	</a:t>
            </a:r>
            <a:endParaRPr lang="en-US" sz="2000" b="1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r>
              <a:rPr lang="en-US" sz="20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rPr>
              <a:t>Rodent Harborage/Infestation	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	  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1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	</a:t>
            </a:r>
            <a:endParaRPr lang="en-US" sz="2000" b="1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endParaRPr lang="en-US" sz="16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endParaRPr lang="en-US" sz="16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endParaRPr lang="en-US" sz="28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400"/>
            <a:ext cx="1828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B0F0"/>
                </a:solidFill>
              </a:rPr>
              <a:t>Dashboard/performance measures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486400"/>
            <a:ext cx="1828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5906869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Also measuring time from receipt of complaint to initial site inspection </a:t>
            </a:r>
          </a:p>
          <a:p>
            <a:pPr algn="ctr"/>
            <a:r>
              <a:rPr lang="en-US" dirty="0" smtClean="0"/>
              <a:t>(target is 3 days; currently achieving 2 days)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23622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Median Resolution Time / Code Compliance Stopwatch (measured in days)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5334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October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9000" y="5334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November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4" name="Picture 2" descr="C:\Users\ksum\Desktop\oct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105749" y="3048000"/>
            <a:ext cx="2837851" cy="2163666"/>
          </a:xfrm>
          <a:prstGeom prst="rect">
            <a:avLst/>
          </a:prstGeom>
          <a:noFill/>
        </p:spPr>
      </p:pic>
      <p:pic>
        <p:nvPicPr>
          <p:cNvPr id="15" name="Picture 2" descr="C:\Users\ksum\Desktop\august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94463" y="3048000"/>
            <a:ext cx="2753537" cy="215402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400800" y="5334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December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Users\ksum\Desktop\nove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106" y="3048000"/>
            <a:ext cx="2895894" cy="2209800"/>
          </a:xfrm>
          <a:prstGeom prst="rect">
            <a:avLst/>
          </a:prstGeom>
          <a:noFill/>
        </p:spPr>
      </p:pic>
      <p:pic>
        <p:nvPicPr>
          <p:cNvPr id="2" name="Picture 3" descr="C:\Users\ksum\Desktop\dece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2971800"/>
            <a:ext cx="2821913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6700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Comments &amp; Questions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486400"/>
            <a:ext cx="1828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eaTac Colors">
      <a:dk1>
        <a:srgbClr val="4E6172"/>
      </a:dk1>
      <a:lt1>
        <a:sysClr val="window" lastClr="FFFFFF"/>
      </a:lt1>
      <a:dk2>
        <a:srgbClr val="000000"/>
      </a:dk2>
      <a:lt2>
        <a:srgbClr val="FFFFFF"/>
      </a:lt2>
      <a:accent1>
        <a:srgbClr val="0099FF"/>
      </a:accent1>
      <a:accent2>
        <a:srgbClr val="C0504D"/>
      </a:accent2>
      <a:accent3>
        <a:srgbClr val="12AD2A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644</TotalTime>
  <Words>159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Code Compliance Update</vt:lpstr>
      <vt:lpstr>City Council Goal</vt:lpstr>
      <vt:lpstr>Staffing issues</vt:lpstr>
      <vt:lpstr>Abatements</vt:lpstr>
      <vt:lpstr>Slide 5</vt:lpstr>
      <vt:lpstr>Dashboard/performance measures</vt:lpstr>
      <vt:lpstr>Comments &amp; Questions</vt:lpstr>
    </vt:vector>
  </TitlesOfParts>
  <Company>City of SeaTac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 Lincoln</dc:creator>
  <cp:lastModifiedBy>spilcher</cp:lastModifiedBy>
  <cp:revision>87</cp:revision>
  <dcterms:created xsi:type="dcterms:W3CDTF">2013-09-11T18:57:49Z</dcterms:created>
  <dcterms:modified xsi:type="dcterms:W3CDTF">2016-01-26T17:45:06Z</dcterms:modified>
</cp:coreProperties>
</file>